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2" r:id="rId3"/>
    <p:sldId id="266" r:id="rId4"/>
    <p:sldId id="261" r:id="rId5"/>
    <p:sldId id="260" r:id="rId6"/>
    <p:sldId id="277" r:id="rId7"/>
    <p:sldId id="258" r:id="rId8"/>
    <p:sldId id="259" r:id="rId9"/>
    <p:sldId id="263" r:id="rId10"/>
    <p:sldId id="264" r:id="rId11"/>
    <p:sldId id="265" r:id="rId12"/>
    <p:sldId id="268" r:id="rId13"/>
    <p:sldId id="267"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 id="288" r:id="rId32"/>
    <p:sldId id="287" r:id="rId33"/>
    <p:sldId id="289" r:id="rId34"/>
    <p:sldId id="290" r:id="rId35"/>
    <p:sldId id="291" r:id="rId36"/>
    <p:sldId id="292" r:id="rId37"/>
    <p:sldId id="305" r:id="rId38"/>
    <p:sldId id="294" r:id="rId39"/>
    <p:sldId id="293" r:id="rId40"/>
    <p:sldId id="295" r:id="rId41"/>
    <p:sldId id="296" r:id="rId42"/>
    <p:sldId id="304" r:id="rId43"/>
    <p:sldId id="306" r:id="rId44"/>
    <p:sldId id="307" r:id="rId45"/>
    <p:sldId id="308" r:id="rId46"/>
    <p:sldId id="297" r:id="rId47"/>
    <p:sldId id="298" r:id="rId48"/>
    <p:sldId id="299" r:id="rId49"/>
    <p:sldId id="300" r:id="rId50"/>
    <p:sldId id="301" r:id="rId51"/>
    <p:sldId id="302" r:id="rId52"/>
    <p:sldId id="303" r:id="rId53"/>
    <p:sldId id="310" r:id="rId54"/>
    <p:sldId id="311"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5641167-FA3F-443F-9264-26B825A972E6}" type="datetimeFigureOut">
              <a:rPr lang="en-US" smtClean="0"/>
              <a:pPr/>
              <a:t>1/21/2010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D843B32-B672-43FA-A337-D9D4558427D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641167-FA3F-443F-9264-26B825A972E6}" type="datetimeFigureOut">
              <a:rPr lang="en-US" smtClean="0"/>
              <a:pPr/>
              <a:t>1/21/2010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843B32-B672-43FA-A337-D9D4558427D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641167-FA3F-443F-9264-26B825A972E6}" type="datetimeFigureOut">
              <a:rPr lang="en-US" smtClean="0"/>
              <a:pPr/>
              <a:t>1/21/2010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843B32-B672-43FA-A337-D9D4558427D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641167-FA3F-443F-9264-26B825A972E6}" type="datetimeFigureOut">
              <a:rPr lang="en-US" smtClean="0"/>
              <a:pPr/>
              <a:t>1/21/2010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843B32-B672-43FA-A337-D9D4558427D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641167-FA3F-443F-9264-26B825A972E6}" type="datetimeFigureOut">
              <a:rPr lang="en-US" smtClean="0"/>
              <a:pPr/>
              <a:t>1/21/2010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843B32-B672-43FA-A337-D9D4558427D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641167-FA3F-443F-9264-26B825A972E6}" type="datetimeFigureOut">
              <a:rPr lang="en-US" smtClean="0"/>
              <a:pPr/>
              <a:t>1/21/2010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843B32-B672-43FA-A337-D9D4558427D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641167-FA3F-443F-9264-26B825A972E6}" type="datetimeFigureOut">
              <a:rPr lang="en-US" smtClean="0"/>
              <a:pPr/>
              <a:t>1/21/2010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843B32-B672-43FA-A337-D9D4558427D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641167-FA3F-443F-9264-26B825A972E6}" type="datetimeFigureOut">
              <a:rPr lang="en-US" smtClean="0"/>
              <a:pPr/>
              <a:t>1/21/2010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843B32-B672-43FA-A337-D9D4558427D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641167-FA3F-443F-9264-26B825A972E6}" type="datetimeFigureOut">
              <a:rPr lang="en-US" smtClean="0"/>
              <a:pPr/>
              <a:t>1/21/2010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843B32-B672-43FA-A337-D9D4558427D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641167-FA3F-443F-9264-26B825A972E6}" type="datetimeFigureOut">
              <a:rPr lang="en-US" smtClean="0"/>
              <a:pPr/>
              <a:t>1/21/2010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843B32-B672-43FA-A337-D9D4558427D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641167-FA3F-443F-9264-26B825A972E6}" type="datetimeFigureOut">
              <a:rPr lang="en-US" smtClean="0"/>
              <a:pPr/>
              <a:t>1/21/2010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D843B32-B672-43FA-A337-D9D4558427DA}"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641167-FA3F-443F-9264-26B825A972E6}" type="datetimeFigureOut">
              <a:rPr lang="en-US" smtClean="0"/>
              <a:pPr/>
              <a:t>1/21/2010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843B32-B672-43FA-A337-D9D4558427DA}"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English 126</a:t>
            </a:r>
            <a:endParaRPr lang="en-US" dirty="0"/>
          </a:p>
        </p:txBody>
      </p:sp>
      <p:sp>
        <p:nvSpPr>
          <p:cNvPr id="3" name="Subtitle 2"/>
          <p:cNvSpPr>
            <a:spLocks noGrp="1"/>
          </p:cNvSpPr>
          <p:nvPr>
            <p:ph type="subTitle" idx="1"/>
          </p:nvPr>
        </p:nvSpPr>
        <p:spPr/>
        <p:txBody>
          <a:bodyPr>
            <a:normAutofit lnSpcReduction="10000"/>
          </a:bodyPr>
          <a:lstStyle/>
          <a:p>
            <a:pPr algn="ctr"/>
            <a:endParaRPr lang="en-US" dirty="0" smtClean="0"/>
          </a:p>
          <a:p>
            <a:pPr algn="ctr"/>
            <a:endParaRPr lang="en-US" dirty="0" smtClean="0"/>
          </a:p>
          <a:p>
            <a:pPr algn="ctr"/>
            <a:r>
              <a:rPr lang="en-US" dirty="0" smtClean="0"/>
              <a:t>(Or, as I like to call it, the warm and fuzzy place where you can feed your heart and mind.)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Windows.  A way of looking at something from a particular perspective.</a:t>
            </a:r>
          </a:p>
          <a:p>
            <a:pPr lvl="1"/>
            <a:r>
              <a:rPr lang="en-US" dirty="0" smtClean="0"/>
              <a:t>This is the second step</a:t>
            </a:r>
          </a:p>
          <a:p>
            <a:pPr lvl="1"/>
            <a:r>
              <a:rPr lang="en-US" dirty="0" smtClean="0"/>
              <a:t>The text is a window looking into a specific time, place, or culture.</a:t>
            </a:r>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Microscopes.  Beginning to examine the text closely, paying attention to specific words and phrases.</a:t>
            </a:r>
          </a:p>
          <a:p>
            <a:pPr lvl="1"/>
            <a:r>
              <a:rPr lang="en-US" dirty="0" smtClean="0"/>
              <a:t>This is the third step.</a:t>
            </a:r>
          </a:p>
          <a:p>
            <a:pPr lvl="1"/>
            <a:r>
              <a:rPr lang="en-US" dirty="0" smtClean="0"/>
              <a:t>Unlike the other two which approaches the text holistically, here we begin to break down the text into it’s parts.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What to Look for</a:t>
            </a:r>
            <a:endParaRPr lang="en-US" b="1" i="1" dirty="0"/>
          </a:p>
        </p:txBody>
      </p:sp>
      <p:sp>
        <p:nvSpPr>
          <p:cNvPr id="3" name="Content Placeholder 2"/>
          <p:cNvSpPr>
            <a:spLocks noGrp="1"/>
          </p:cNvSpPr>
          <p:nvPr>
            <p:ph idx="1"/>
          </p:nvPr>
        </p:nvSpPr>
        <p:spPr/>
        <p:txBody>
          <a:bodyPr/>
          <a:lstStyle/>
          <a:p>
            <a:pPr marL="274320" lvl="1" indent="-274320">
              <a:buClr>
                <a:schemeClr val="accent3"/>
              </a:buClr>
              <a:buSzPct val="95000"/>
            </a:pPr>
            <a:r>
              <a:rPr lang="en-US" b="1" dirty="0" smtClean="0"/>
              <a:t>Watch for what’s happening</a:t>
            </a:r>
          </a:p>
          <a:p>
            <a:pPr marL="548640" lvl="2" indent="-274320">
              <a:buClr>
                <a:schemeClr val="accent3"/>
              </a:buClr>
              <a:buSzPct val="95000"/>
            </a:pPr>
            <a:r>
              <a:rPr lang="en-US" dirty="0" smtClean="0"/>
              <a:t>As in movies, some stories are filled with action and excitement.  Others, often ones that deal with inner struggles, move more deliberately and with less external action.</a:t>
            </a:r>
          </a:p>
          <a:p>
            <a:pPr marL="274320" lvl="1" indent="-274320">
              <a:buClr>
                <a:schemeClr val="accent3"/>
              </a:buClr>
              <a:buSzPct val="95000"/>
            </a:pPr>
            <a:r>
              <a:rPr lang="en-US" b="1" dirty="0" smtClean="0"/>
              <a:t>Watch for who it is happening to</a:t>
            </a:r>
          </a:p>
          <a:p>
            <a:pPr marL="548640" lvl="2" indent="-274320">
              <a:buClr>
                <a:schemeClr val="accent3"/>
              </a:buClr>
              <a:buSzPct val="95000"/>
            </a:pPr>
            <a:r>
              <a:rPr lang="en-US" dirty="0" smtClean="0"/>
              <a:t>Pay attention to the characters – their appearances, personalities, values, attitudes, struggles, weaknesses, strengths, and so forth.</a:t>
            </a:r>
          </a:p>
          <a:p>
            <a:pPr marL="274320" lvl="1" indent="-274320">
              <a:buClr>
                <a:schemeClr val="accent3"/>
              </a:buClr>
              <a:buSzPct val="95000"/>
            </a:pPr>
            <a:r>
              <a:rPr lang="en-US" b="1" dirty="0" smtClean="0"/>
              <a:t>Watch for “why”</a:t>
            </a:r>
          </a:p>
          <a:p>
            <a:pPr marL="822960" lvl="3" indent="-274320">
              <a:buSzPct val="95000"/>
            </a:pPr>
            <a:r>
              <a:rPr lang="en-US" dirty="0" smtClean="0"/>
              <a:t>What happens that leads to the situations and actions?  What causes the action?  What motivates the characters?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The Reading Experience:</a:t>
            </a:r>
            <a:endParaRPr lang="en-US" dirty="0"/>
          </a:p>
        </p:txBody>
      </p:sp>
      <p:sp>
        <p:nvSpPr>
          <p:cNvPr id="3" name="Subtitle 2"/>
          <p:cNvSpPr>
            <a:spLocks noGrp="1"/>
          </p:cNvSpPr>
          <p:nvPr>
            <p:ph type="subTitle" idx="1"/>
          </p:nvPr>
        </p:nvSpPr>
        <p:spPr/>
        <p:txBody>
          <a:bodyPr/>
          <a:lstStyle/>
          <a:p>
            <a:pPr algn="ctr"/>
            <a:endParaRPr lang="en-US" dirty="0" smtClean="0"/>
          </a:p>
          <a:p>
            <a:pPr algn="ctr"/>
            <a:r>
              <a:rPr lang="en-US" dirty="0" smtClean="0"/>
              <a:t>Breaking Down Plot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Story</a:t>
            </a:r>
            <a:endParaRPr lang="en-US" b="1" i="1" dirty="0"/>
          </a:p>
        </p:txBody>
      </p:sp>
      <p:sp>
        <p:nvSpPr>
          <p:cNvPr id="3" name="Content Placeholder 2"/>
          <p:cNvSpPr>
            <a:spLocks noGrp="1"/>
          </p:cNvSpPr>
          <p:nvPr>
            <p:ph idx="1"/>
          </p:nvPr>
        </p:nvSpPr>
        <p:spPr/>
        <p:txBody>
          <a:bodyPr/>
          <a:lstStyle/>
          <a:p>
            <a:r>
              <a:rPr lang="en-US" dirty="0" smtClean="0"/>
              <a:t>The term “story” is an account of a related series of events in sequential order.</a:t>
            </a:r>
          </a:p>
          <a:p>
            <a:endParaRPr lang="en-US" dirty="0" smtClean="0"/>
          </a:p>
          <a:p>
            <a:r>
              <a:rPr lang="en-US" dirty="0" smtClean="0"/>
              <a:t>“Short Stories” are brief fictional narratives in prose that often focus on the essential aspects of a character and on a single event or episode – often a life-changing circumstance.  </a:t>
            </a:r>
          </a:p>
          <a:p>
            <a:endParaRPr lang="en-US" dirty="0" smtClean="0"/>
          </a:p>
          <a:p>
            <a:r>
              <a:rPr lang="en-US" dirty="0" smtClean="0"/>
              <a:t>Both provide the materials (the events, the characters, the outcome) from which a plot is constructed.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Plot</a:t>
            </a:r>
            <a:endParaRPr lang="en-US" b="1" i="1" dirty="0"/>
          </a:p>
        </p:txBody>
      </p:sp>
      <p:sp>
        <p:nvSpPr>
          <p:cNvPr id="3" name="Content Placeholder 2"/>
          <p:cNvSpPr>
            <a:spLocks noGrp="1"/>
          </p:cNvSpPr>
          <p:nvPr>
            <p:ph idx="1"/>
          </p:nvPr>
        </p:nvSpPr>
        <p:spPr/>
        <p:txBody>
          <a:bodyPr>
            <a:normAutofit lnSpcReduction="10000"/>
          </a:bodyPr>
          <a:lstStyle/>
          <a:p>
            <a:r>
              <a:rPr lang="en-US" dirty="0" smtClean="0"/>
              <a:t>At it’s most basic, plot simply means somebody doing something.  </a:t>
            </a:r>
          </a:p>
          <a:p>
            <a:r>
              <a:rPr lang="en-US" dirty="0" smtClean="0"/>
              <a:t>It is the action or actions that he or she sets out to do, which may or may not actually occur, that provides the structure of a story.</a:t>
            </a:r>
          </a:p>
          <a:p>
            <a:r>
              <a:rPr lang="en-US" dirty="0" smtClean="0"/>
              <a:t>With plot, we focus on </a:t>
            </a:r>
            <a:r>
              <a:rPr lang="en-US" i="1" dirty="0" smtClean="0"/>
              <a:t>not</a:t>
            </a:r>
            <a:r>
              <a:rPr lang="en-US" dirty="0" smtClean="0"/>
              <a:t> what happens, but </a:t>
            </a:r>
            <a:r>
              <a:rPr lang="en-US" i="1" dirty="0" smtClean="0"/>
              <a:t>why </a:t>
            </a:r>
            <a:r>
              <a:rPr lang="en-US" dirty="0" smtClean="0"/>
              <a:t>it happens and the </a:t>
            </a:r>
            <a:r>
              <a:rPr lang="en-US" i="1" dirty="0" smtClean="0"/>
              <a:t>implications</a:t>
            </a:r>
            <a:r>
              <a:rPr lang="en-US" dirty="0" smtClean="0"/>
              <a:t> or results of what happens.</a:t>
            </a:r>
          </a:p>
          <a:p>
            <a:r>
              <a:rPr lang="en-US" dirty="0" smtClean="0"/>
              <a:t>As a story is converted to a plot, some things are left out, rearranged, and causal connections between key events are brought forward.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Plot:  In Medias Res</a:t>
            </a:r>
            <a:endParaRPr lang="en-US" dirty="0"/>
          </a:p>
        </p:txBody>
      </p:sp>
      <p:sp>
        <p:nvSpPr>
          <p:cNvPr id="3" name="Content Placeholder 2"/>
          <p:cNvSpPr>
            <a:spLocks noGrp="1"/>
          </p:cNvSpPr>
          <p:nvPr>
            <p:ph idx="1"/>
          </p:nvPr>
        </p:nvSpPr>
        <p:spPr/>
        <p:txBody>
          <a:bodyPr/>
          <a:lstStyle/>
          <a:p>
            <a:r>
              <a:rPr lang="en-US" dirty="0" smtClean="0"/>
              <a:t>Means “into the middle of things” </a:t>
            </a:r>
          </a:p>
          <a:p>
            <a:endParaRPr lang="en-US" dirty="0" smtClean="0"/>
          </a:p>
          <a:p>
            <a:r>
              <a:rPr lang="en-US" dirty="0" smtClean="0"/>
              <a:t>A plot usually starts at a point that directly and significantly relates to the series of events being recorded.</a:t>
            </a:r>
          </a:p>
          <a:p>
            <a:endParaRPr lang="en-US" dirty="0" smtClean="0"/>
          </a:p>
          <a:p>
            <a:r>
              <a:rPr lang="en-US" dirty="0" smtClean="0"/>
              <a:t>Background events and information are filled in later as needed with flashbacks or exposition.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Flashbacks vs. Exposition</a:t>
            </a:r>
            <a:endParaRPr lang="en-US" b="1" i="1" dirty="0"/>
          </a:p>
        </p:txBody>
      </p:sp>
      <p:sp>
        <p:nvSpPr>
          <p:cNvPr id="3" name="Content Placeholder 2"/>
          <p:cNvSpPr>
            <a:spLocks noGrp="1"/>
          </p:cNvSpPr>
          <p:nvPr>
            <p:ph idx="1"/>
          </p:nvPr>
        </p:nvSpPr>
        <p:spPr/>
        <p:txBody>
          <a:bodyPr/>
          <a:lstStyle/>
          <a:p>
            <a:endParaRPr lang="en-US" dirty="0" smtClean="0"/>
          </a:p>
          <a:p>
            <a:r>
              <a:rPr lang="en-US" b="1" dirty="0" smtClean="0"/>
              <a:t>Flashback</a:t>
            </a:r>
          </a:p>
          <a:p>
            <a:pPr lvl="1"/>
            <a:r>
              <a:rPr lang="en-US" dirty="0" smtClean="0"/>
              <a:t>Prior events are presented as an inserted narrative.  Usually written as a character remembering earlier times.</a:t>
            </a:r>
          </a:p>
          <a:p>
            <a:endParaRPr lang="en-US" dirty="0" smtClean="0"/>
          </a:p>
          <a:p>
            <a:r>
              <a:rPr lang="en-US" b="1" dirty="0" smtClean="0"/>
              <a:t>Exposition</a:t>
            </a:r>
          </a:p>
          <a:p>
            <a:pPr lvl="1"/>
            <a:r>
              <a:rPr lang="en-US" dirty="0" smtClean="0"/>
              <a:t>Prior events are presented as a speech, usually by the narrator.</a:t>
            </a:r>
          </a:p>
          <a:p>
            <a:endParaRPr lang="en-US" dirty="0" smtClean="0"/>
          </a:p>
          <a:p>
            <a:pPr lvl="1"/>
            <a:endParaRPr lang="en-US" dirty="0" smtClean="0"/>
          </a:p>
          <a:p>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Plot:  The Conflict</a:t>
            </a:r>
            <a:endParaRPr lang="en-US" b="1" i="1" dirty="0"/>
          </a:p>
        </p:txBody>
      </p:sp>
      <p:sp>
        <p:nvSpPr>
          <p:cNvPr id="3" name="Content Placeholder 2"/>
          <p:cNvSpPr>
            <a:spLocks noGrp="1"/>
          </p:cNvSpPr>
          <p:nvPr>
            <p:ph idx="1"/>
          </p:nvPr>
        </p:nvSpPr>
        <p:spPr/>
        <p:txBody>
          <a:bodyPr/>
          <a:lstStyle/>
          <a:p>
            <a:endParaRPr lang="en-US" b="1" dirty="0" smtClean="0"/>
          </a:p>
          <a:p>
            <a:r>
              <a:rPr lang="en-US" b="1" dirty="0" smtClean="0"/>
              <a:t>Conflict</a:t>
            </a:r>
            <a:r>
              <a:rPr lang="en-US" dirty="0" smtClean="0"/>
              <a:t> is defined about as you would expect.  It is a struggle or confrontation between opposing characters or between characters and opposing forces.  The range of possible opposing forces is large, but ordinarily they fall into three broad </a:t>
            </a:r>
            <a:r>
              <a:rPr lang="en-US" dirty="0" err="1" smtClean="0"/>
              <a:t>catagories</a:t>
            </a:r>
            <a:r>
              <a:rPr lang="en-US" dirty="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Physical Conflict</a:t>
            </a:r>
            <a:endParaRPr lang="en-US" dirty="0" smtClean="0"/>
          </a:p>
          <a:p>
            <a:pPr lvl="1"/>
            <a:endParaRPr lang="en-US" dirty="0" smtClean="0"/>
          </a:p>
          <a:p>
            <a:pPr lvl="1"/>
            <a:r>
              <a:rPr lang="en-US" dirty="0" smtClean="0"/>
              <a:t>This is the most basic kind of conflict.</a:t>
            </a:r>
          </a:p>
          <a:p>
            <a:pPr lvl="1"/>
            <a:endParaRPr lang="en-US" dirty="0" smtClean="0"/>
          </a:p>
          <a:p>
            <a:pPr lvl="1"/>
            <a:r>
              <a:rPr lang="en-US" dirty="0" smtClean="0"/>
              <a:t>Usually occurs as a physical struggle or confrontation between a character or group of characters.  </a:t>
            </a:r>
          </a:p>
          <a:p>
            <a:pPr lvl="1"/>
            <a:endParaRPr lang="en-US" dirty="0" smtClean="0"/>
          </a:p>
          <a:p>
            <a:pPr lvl="1"/>
            <a:r>
              <a:rPr lang="en-US" dirty="0" smtClean="0"/>
              <a:t>Can also involve humans struggling against nature.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Tips for Class Discussions</a:t>
            </a:r>
            <a:endParaRPr lang="en-US" b="1" i="1" dirty="0"/>
          </a:p>
        </p:txBody>
      </p:sp>
      <p:sp>
        <p:nvSpPr>
          <p:cNvPr id="3" name="Content Placeholder 2"/>
          <p:cNvSpPr>
            <a:spLocks noGrp="1"/>
          </p:cNvSpPr>
          <p:nvPr>
            <p:ph idx="1"/>
          </p:nvPr>
        </p:nvSpPr>
        <p:spPr/>
        <p:txBody>
          <a:bodyPr>
            <a:normAutofit/>
          </a:bodyPr>
          <a:lstStyle/>
          <a:p>
            <a:r>
              <a:rPr lang="en-US" dirty="0" smtClean="0"/>
              <a:t>Remember, each day is worth 5 points.  </a:t>
            </a:r>
          </a:p>
          <a:p>
            <a:r>
              <a:rPr lang="en-US" dirty="0" smtClean="0"/>
              <a:t>Be attentive.  If there is something you don’t understand, </a:t>
            </a:r>
            <a:r>
              <a:rPr lang="en-US" i="1" dirty="0" smtClean="0"/>
              <a:t>ask</a:t>
            </a:r>
            <a:r>
              <a:rPr lang="en-US" dirty="0" smtClean="0"/>
              <a:t>.</a:t>
            </a:r>
          </a:p>
          <a:p>
            <a:r>
              <a:rPr lang="en-US" dirty="0" smtClean="0"/>
              <a:t>Speak up.  Be articulate and don’t be afraid if I ask clarifying questions.</a:t>
            </a:r>
          </a:p>
          <a:p>
            <a:r>
              <a:rPr lang="en-US" dirty="0" smtClean="0"/>
              <a:t>Be courteous.  Listen to other people’s opinions and don’t dominate the discussion.  (Leave that to me.)  </a:t>
            </a:r>
            <a:r>
              <a:rPr lang="en-US" dirty="0" smtClean="0">
                <a:sym typeface="Wingdings" pitchFamily="2" charset="2"/>
              </a:rPr>
              <a:t></a:t>
            </a:r>
          </a:p>
          <a:p>
            <a:r>
              <a:rPr lang="en-US" dirty="0" smtClean="0">
                <a:sym typeface="Wingdings" pitchFamily="2" charset="2"/>
              </a:rPr>
              <a:t>Take notes.  Moments of brilliance occur during class time.  It’s not cheating; it’s called using every available resource.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Social conflict</a:t>
            </a:r>
          </a:p>
          <a:p>
            <a:pPr lvl="1"/>
            <a:endParaRPr lang="en-US" dirty="0" smtClean="0"/>
          </a:p>
          <a:p>
            <a:pPr lvl="1"/>
            <a:r>
              <a:rPr lang="en-US" dirty="0" smtClean="0"/>
              <a:t>A common motif in modern fiction.</a:t>
            </a:r>
          </a:p>
          <a:p>
            <a:pPr lvl="1"/>
            <a:endParaRPr lang="en-US" dirty="0" smtClean="0"/>
          </a:p>
          <a:p>
            <a:pPr lvl="1"/>
            <a:r>
              <a:rPr lang="en-US" dirty="0" smtClean="0"/>
              <a:t>Involves personal or societal relationships or values.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Internal or Psychological Conflict</a:t>
            </a:r>
          </a:p>
          <a:p>
            <a:pPr lvl="2"/>
            <a:r>
              <a:rPr lang="en-US" dirty="0" smtClean="0"/>
              <a:t>Here we see the struggles within a character as s/he wrestles with competing moral claims or a difficult decision.</a:t>
            </a:r>
          </a:p>
          <a:p>
            <a:pPr lvl="2"/>
            <a:r>
              <a:rPr lang="en-US" dirty="0" smtClean="0"/>
              <a:t>Often appear at crucial moments in a person’s life:  death, identity crisis, or self-awareness.</a:t>
            </a:r>
          </a:p>
          <a:p>
            <a:pPr lvl="2"/>
            <a:r>
              <a:rPr lang="en-US" dirty="0" smtClean="0"/>
              <a:t>Equally important is a lack of inner conflict.  </a:t>
            </a:r>
          </a:p>
          <a:p>
            <a:pPr lvl="1"/>
            <a:r>
              <a:rPr lang="en-US" b="1" dirty="0" smtClean="0"/>
              <a:t>Belief Crisis</a:t>
            </a:r>
            <a:r>
              <a:rPr lang="en-US" dirty="0" smtClean="0"/>
              <a:t>  reexamines the foundations of what s/her puts faith or trust in.</a:t>
            </a:r>
          </a:p>
          <a:p>
            <a:pPr lvl="1"/>
            <a:r>
              <a:rPr lang="en-US" b="1" dirty="0" smtClean="0"/>
              <a:t>Value Crisis</a:t>
            </a:r>
            <a:r>
              <a:rPr lang="en-US" dirty="0" smtClean="0"/>
              <a:t> something forces a person to decide how to make a moral or ethical decision.  </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Plot:  Structural Techniques</a:t>
            </a:r>
            <a:endParaRPr lang="en-US" b="1" i="1" dirty="0"/>
          </a:p>
        </p:txBody>
      </p:sp>
      <p:sp>
        <p:nvSpPr>
          <p:cNvPr id="3" name="Content Placeholder 2"/>
          <p:cNvSpPr>
            <a:spLocks noGrp="1"/>
          </p:cNvSpPr>
          <p:nvPr>
            <p:ph idx="1"/>
          </p:nvPr>
        </p:nvSpPr>
        <p:spPr/>
        <p:txBody>
          <a:bodyPr>
            <a:normAutofit/>
          </a:bodyPr>
          <a:lstStyle/>
          <a:p>
            <a:r>
              <a:rPr lang="en-US" b="1" dirty="0" smtClean="0"/>
              <a:t>Suspense</a:t>
            </a:r>
          </a:p>
          <a:p>
            <a:pPr lvl="1"/>
            <a:r>
              <a:rPr lang="en-US" dirty="0" smtClean="0"/>
              <a:t>Has fallen out of favor with modern lit in lieu of conflict. </a:t>
            </a:r>
          </a:p>
          <a:p>
            <a:pPr lvl="1"/>
            <a:r>
              <a:rPr lang="en-US" dirty="0" smtClean="0"/>
              <a:t>Holds the reader’s interest with uncertainty or concern about how things will turn out.</a:t>
            </a:r>
            <a:endParaRPr lang="en-US" b="1" dirty="0" smtClean="0"/>
          </a:p>
          <a:p>
            <a:r>
              <a:rPr lang="en-US" b="1" dirty="0" smtClean="0"/>
              <a:t>Foreshadowing</a:t>
            </a:r>
            <a:endParaRPr lang="en-US" dirty="0" smtClean="0"/>
          </a:p>
          <a:p>
            <a:pPr lvl="1"/>
            <a:r>
              <a:rPr lang="en-US" dirty="0" smtClean="0"/>
              <a:t>Usually found in both the beginning and the middle of the plot.</a:t>
            </a:r>
          </a:p>
          <a:p>
            <a:pPr lvl="1"/>
            <a:r>
              <a:rPr lang="en-US" dirty="0" smtClean="0"/>
              <a:t>Defined as anticipations of things to come – usually references death.</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Repetition</a:t>
            </a:r>
            <a:endParaRPr lang="en-US" dirty="0" smtClean="0"/>
          </a:p>
          <a:p>
            <a:pPr lvl="1"/>
            <a:r>
              <a:rPr lang="en-US" dirty="0" smtClean="0"/>
              <a:t>Draws our attention to especially important aspects of the plot.</a:t>
            </a:r>
          </a:p>
          <a:p>
            <a:r>
              <a:rPr lang="en-US" b="1" dirty="0" smtClean="0"/>
              <a:t>Climax</a:t>
            </a:r>
            <a:endParaRPr lang="en-US" dirty="0" smtClean="0"/>
          </a:p>
          <a:p>
            <a:pPr lvl="1"/>
            <a:r>
              <a:rPr lang="en-US" dirty="0" smtClean="0"/>
              <a:t>Sometimes referred to as rising action of complication.</a:t>
            </a:r>
          </a:p>
          <a:p>
            <a:pPr lvl="1"/>
            <a:r>
              <a:rPr lang="en-US" dirty="0" smtClean="0"/>
              <a:t>Usually found in the middle of the plot.</a:t>
            </a:r>
          </a:p>
          <a:p>
            <a:pPr lvl="1"/>
            <a:r>
              <a:rPr lang="en-US" dirty="0" smtClean="0"/>
              <a:t>Terminology originated from action-based plots where the most intense moment is the peak of the conflict.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Epiphany</a:t>
            </a:r>
          </a:p>
          <a:p>
            <a:pPr lvl="1"/>
            <a:r>
              <a:rPr lang="en-US" dirty="0" smtClean="0"/>
              <a:t>A type of climax identifying the moment when a character experiences a sudden moment of illumination or revelation, especially as result of perceiving a commonplace object in a new way or through a new context.</a:t>
            </a:r>
          </a:p>
          <a:p>
            <a:r>
              <a:rPr lang="en-US" b="1" dirty="0" smtClean="0"/>
              <a:t>Dénouement</a:t>
            </a:r>
            <a:endParaRPr lang="en-US" dirty="0" smtClean="0"/>
          </a:p>
          <a:p>
            <a:pPr lvl="1"/>
            <a:r>
              <a:rPr lang="en-US" dirty="0" smtClean="0"/>
              <a:t>Literally means “unknotting” or the untying of the threads that are tangled and knotted, the solution of the mysteries, and the explanation of the secrets and misunderstandings.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The Reading Experience:</a:t>
            </a:r>
            <a:endParaRPr lang="en-US" dirty="0"/>
          </a:p>
        </p:txBody>
      </p:sp>
      <p:sp>
        <p:nvSpPr>
          <p:cNvPr id="3" name="Subtitle 2"/>
          <p:cNvSpPr>
            <a:spLocks noGrp="1"/>
          </p:cNvSpPr>
          <p:nvPr>
            <p:ph type="subTitle" idx="1"/>
          </p:nvPr>
        </p:nvSpPr>
        <p:spPr/>
        <p:txBody>
          <a:bodyPr/>
          <a:lstStyle/>
          <a:p>
            <a:pPr algn="ctr"/>
            <a:endParaRPr lang="en-US" dirty="0" smtClean="0"/>
          </a:p>
          <a:p>
            <a:pPr algn="ctr"/>
            <a:r>
              <a:rPr lang="en-US" dirty="0" smtClean="0"/>
              <a:t>What’s a Narrator and What Does he Do?</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A Narrator’s Duty</a:t>
            </a:r>
            <a:endParaRPr lang="en-US" b="1" i="1" dirty="0"/>
          </a:p>
        </p:txBody>
      </p:sp>
      <p:sp>
        <p:nvSpPr>
          <p:cNvPr id="3" name="Content Placeholder 2"/>
          <p:cNvSpPr>
            <a:spLocks noGrp="1"/>
          </p:cNvSpPr>
          <p:nvPr>
            <p:ph idx="1"/>
          </p:nvPr>
        </p:nvSpPr>
        <p:spPr/>
        <p:txBody>
          <a:bodyPr/>
          <a:lstStyle/>
          <a:p>
            <a:r>
              <a:rPr lang="en-US" dirty="0" smtClean="0"/>
              <a:t>A narrator is a person or the voice who tells us the “facts.”  These facts are typically told in one of two ways:</a:t>
            </a:r>
          </a:p>
          <a:p>
            <a:pPr lvl="1"/>
            <a:r>
              <a:rPr lang="en-US" dirty="0" smtClean="0"/>
              <a:t>By someone involved in the action;</a:t>
            </a:r>
          </a:p>
          <a:p>
            <a:pPr lvl="1"/>
            <a:r>
              <a:rPr lang="en-US" dirty="0" smtClean="0"/>
              <a:t>By someone wholly outside of the action.</a:t>
            </a:r>
          </a:p>
          <a:p>
            <a:r>
              <a:rPr lang="en-US" dirty="0" smtClean="0"/>
              <a:t>There are two POVs:</a:t>
            </a:r>
          </a:p>
          <a:p>
            <a:pPr lvl="1"/>
            <a:r>
              <a:rPr lang="en-US" dirty="0" smtClean="0"/>
              <a:t>Physical POV – is the actual action taking place;</a:t>
            </a:r>
          </a:p>
          <a:p>
            <a:pPr lvl="1"/>
            <a:r>
              <a:rPr lang="en-US" dirty="0" smtClean="0"/>
              <a:t>Psychological POV – the narrator’s prejudices cannot be discounted.  “lively vs. garish”</a:t>
            </a:r>
          </a:p>
          <a:p>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Types of Narrators</a:t>
            </a:r>
            <a:endParaRPr lang="en-US" dirty="0"/>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smtClean="0"/>
              <a:t> Person Narrative</a:t>
            </a:r>
          </a:p>
          <a:p>
            <a:pPr lvl="1"/>
            <a:r>
              <a:rPr lang="en-US" dirty="0" smtClean="0"/>
              <a:t>Usually writes in the “I” form.</a:t>
            </a:r>
          </a:p>
          <a:p>
            <a:pPr lvl="1"/>
            <a:r>
              <a:rPr lang="en-US" dirty="0" smtClean="0"/>
              <a:t>Conventions:</a:t>
            </a:r>
          </a:p>
          <a:p>
            <a:pPr lvl="2"/>
            <a:r>
              <a:rPr lang="en-US" dirty="0" smtClean="0"/>
              <a:t>Limited to what s/he thinks, feels, saw, &amp; heard.</a:t>
            </a:r>
          </a:p>
          <a:p>
            <a:pPr lvl="2"/>
            <a:r>
              <a:rPr lang="en-US" dirty="0" smtClean="0"/>
              <a:t>Reasonable assumptions can be made concerning others but must hedge bets.</a:t>
            </a:r>
          </a:p>
          <a:p>
            <a:pPr lvl="1"/>
            <a:r>
              <a:rPr lang="en-US" dirty="0" smtClean="0"/>
              <a:t>Good News:</a:t>
            </a:r>
          </a:p>
          <a:p>
            <a:pPr lvl="2"/>
            <a:r>
              <a:rPr lang="en-US" dirty="0" smtClean="0"/>
              <a:t>Brings the reader closer to the action.</a:t>
            </a:r>
          </a:p>
          <a:p>
            <a:pPr lvl="1"/>
            <a:r>
              <a:rPr lang="en-US" dirty="0" smtClean="0"/>
              <a:t>Bad News:</a:t>
            </a:r>
          </a:p>
          <a:p>
            <a:pPr lvl="2"/>
            <a:r>
              <a:rPr lang="en-US" dirty="0" smtClean="0"/>
              <a:t>Lacks both flexibility and objectivity.</a:t>
            </a:r>
          </a:p>
          <a:p>
            <a:pPr lvl="1"/>
            <a:endParaRPr lang="en-US" dirty="0" smtClean="0"/>
          </a:p>
          <a:p>
            <a:pPr lvl="2">
              <a:buNone/>
            </a:pP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3</a:t>
            </a:r>
            <a:r>
              <a:rPr lang="en-US" baseline="30000" dirty="0" smtClean="0"/>
              <a:t>rd</a:t>
            </a:r>
            <a:r>
              <a:rPr lang="en-US" dirty="0" smtClean="0"/>
              <a:t> Person Narrative</a:t>
            </a:r>
          </a:p>
          <a:p>
            <a:pPr lvl="1"/>
            <a:r>
              <a:rPr lang="en-US" dirty="0" smtClean="0"/>
              <a:t>Usually referred to as “omniscient.” </a:t>
            </a:r>
          </a:p>
          <a:p>
            <a:pPr lvl="1"/>
            <a:r>
              <a:rPr lang="en-US" dirty="0" smtClean="0"/>
              <a:t>Conventions:</a:t>
            </a:r>
          </a:p>
          <a:p>
            <a:pPr lvl="2"/>
            <a:r>
              <a:rPr lang="en-US" dirty="0" smtClean="0"/>
              <a:t>Can tell the reader anything pertinent to the story, no matter when and where it occurred and who it occurred to.</a:t>
            </a:r>
          </a:p>
          <a:p>
            <a:pPr lvl="2"/>
            <a:r>
              <a:rPr lang="en-US" dirty="0" smtClean="0"/>
              <a:t>Can enter the minds of all the characters and explain what they saw, thought, &amp; felt.</a:t>
            </a:r>
          </a:p>
          <a:p>
            <a:pPr lvl="1"/>
            <a:r>
              <a:rPr lang="en-US" dirty="0" smtClean="0"/>
              <a:t>Good News: </a:t>
            </a:r>
          </a:p>
          <a:p>
            <a:pPr lvl="2"/>
            <a:r>
              <a:rPr lang="en-US" dirty="0" smtClean="0"/>
              <a:t>More flexible.</a:t>
            </a:r>
          </a:p>
          <a:p>
            <a:pPr lvl="1"/>
            <a:r>
              <a:rPr lang="en-US" dirty="0" smtClean="0"/>
              <a:t>Bad News:</a:t>
            </a:r>
          </a:p>
          <a:p>
            <a:pPr lvl="2"/>
            <a:r>
              <a:rPr lang="en-US" dirty="0" smtClean="0"/>
              <a:t>Seems colder and more distant.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Limited 3</a:t>
            </a:r>
            <a:r>
              <a:rPr lang="en-US" baseline="30000" dirty="0" smtClean="0"/>
              <a:t>rd</a:t>
            </a:r>
            <a:r>
              <a:rPr lang="en-US" dirty="0" smtClean="0"/>
              <a:t> Person Narrative</a:t>
            </a:r>
          </a:p>
          <a:p>
            <a:pPr lvl="1"/>
            <a:r>
              <a:rPr lang="en-US" dirty="0" smtClean="0"/>
              <a:t>Convention:</a:t>
            </a:r>
          </a:p>
          <a:p>
            <a:pPr lvl="2"/>
            <a:r>
              <a:rPr lang="en-US" dirty="0" smtClean="0"/>
              <a:t>Speaks of the action from a POV outside of the events – thus gaining objectivity and distance – but is limited to only one character’s perspective.</a:t>
            </a:r>
          </a:p>
          <a:p>
            <a:pPr lvl="1"/>
            <a:r>
              <a:rPr lang="en-US" dirty="0" smtClean="0"/>
              <a:t>Good News:</a:t>
            </a:r>
          </a:p>
          <a:p>
            <a:pPr lvl="2"/>
            <a:r>
              <a:rPr lang="en-US" dirty="0" smtClean="0"/>
              <a:t>The most reliable of all narrators; we tend to trust the info as truth.</a:t>
            </a:r>
          </a:p>
          <a:p>
            <a:pPr lvl="1"/>
            <a:r>
              <a:rPr lang="en-US" dirty="0" smtClean="0"/>
              <a:t>Bad News:</a:t>
            </a:r>
          </a:p>
          <a:p>
            <a:pPr lvl="2"/>
            <a:r>
              <a:rPr lang="en-US" dirty="0" smtClean="0"/>
              <a:t>It’s usually the author and he or she has </a:t>
            </a:r>
            <a:r>
              <a:rPr lang="en-US" dirty="0" err="1" smtClean="0"/>
              <a:t>positionality</a:t>
            </a:r>
            <a:r>
              <a:rPr lang="en-US" dirty="0" smtClean="0"/>
              <a:t> that we must contend with.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Learning How to Critically Read a Text:</a:t>
            </a:r>
            <a:endParaRPr lang="en-US" dirty="0"/>
          </a:p>
        </p:txBody>
      </p:sp>
      <p:sp>
        <p:nvSpPr>
          <p:cNvPr id="3" name="Subtitle 2"/>
          <p:cNvSpPr>
            <a:spLocks noGrp="1"/>
          </p:cNvSpPr>
          <p:nvPr>
            <p:ph type="subTitle" idx="1"/>
          </p:nvPr>
        </p:nvSpPr>
        <p:spPr/>
        <p:txBody>
          <a:bodyPr/>
          <a:lstStyle/>
          <a:p>
            <a:pPr algn="ctr"/>
            <a:endParaRPr lang="en-US" dirty="0" smtClean="0"/>
          </a:p>
          <a:p>
            <a:pPr algn="ctr"/>
            <a:r>
              <a:rPr lang="en-US" dirty="0" smtClean="0"/>
              <a:t>The Basic Building Blocks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Narrator’s Credibility</a:t>
            </a:r>
            <a:endParaRPr lang="en-US" dirty="0"/>
          </a:p>
        </p:txBody>
      </p:sp>
      <p:sp>
        <p:nvSpPr>
          <p:cNvPr id="3" name="Content Placeholder 2"/>
          <p:cNvSpPr>
            <a:spLocks noGrp="1"/>
          </p:cNvSpPr>
          <p:nvPr>
            <p:ph idx="1"/>
          </p:nvPr>
        </p:nvSpPr>
        <p:spPr/>
        <p:txBody>
          <a:bodyPr/>
          <a:lstStyle/>
          <a:p>
            <a:r>
              <a:rPr lang="en-US" dirty="0" smtClean="0"/>
              <a:t>Just like when a jury hears a case, readers have to determine whether the narrator is unreliable.</a:t>
            </a:r>
          </a:p>
          <a:p>
            <a:pPr lvl="1"/>
            <a:r>
              <a:rPr lang="en-US" dirty="0" smtClean="0"/>
              <a:t>Does s/he have something to gain by lying?</a:t>
            </a:r>
          </a:p>
          <a:p>
            <a:pPr lvl="1"/>
            <a:r>
              <a:rPr lang="en-US" dirty="0" smtClean="0"/>
              <a:t>Is s/he confused or disorientated?</a:t>
            </a:r>
          </a:p>
          <a:p>
            <a:pPr lvl="1"/>
            <a:r>
              <a:rPr lang="en-US" dirty="0" smtClean="0"/>
              <a:t>Is s/he emotionally unstable?</a:t>
            </a:r>
          </a:p>
          <a:p>
            <a:endParaRPr lang="en-US" dirty="0" smtClean="0"/>
          </a:p>
          <a:p>
            <a:r>
              <a:rPr lang="en-US" dirty="0" smtClean="0"/>
              <a:t>Unreliable narrators create an ironic relationship between the narrator’s POV and our POV</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The Reading Experience:</a:t>
            </a:r>
            <a:endParaRPr lang="en-US" dirty="0"/>
          </a:p>
        </p:txBody>
      </p:sp>
      <p:sp>
        <p:nvSpPr>
          <p:cNvPr id="3" name="Subtitle 2"/>
          <p:cNvSpPr>
            <a:spLocks noGrp="1"/>
          </p:cNvSpPr>
          <p:nvPr>
            <p:ph type="subTitle" idx="1"/>
          </p:nvPr>
        </p:nvSpPr>
        <p:spPr/>
        <p:txBody>
          <a:bodyPr/>
          <a:lstStyle/>
          <a:p>
            <a:pPr algn="ctr"/>
            <a:endParaRPr lang="en-US" dirty="0" smtClean="0"/>
          </a:p>
          <a:p>
            <a:pPr algn="ctr"/>
            <a:r>
              <a:rPr lang="en-US" dirty="0" smtClean="0"/>
              <a:t>Characters:  Flat, Round, Major, and Minor</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is said that the characters are what make a story come alive – not the plot, theme, imagery, or the twists.</a:t>
            </a:r>
          </a:p>
          <a:p>
            <a:endParaRPr lang="en-US" dirty="0" smtClean="0"/>
          </a:p>
          <a:p>
            <a:r>
              <a:rPr lang="en-US" dirty="0" smtClean="0"/>
              <a:t>It is the characters that we remember long after we have read a story that speaks to us.  We may forget the author and the title, but we never forget that character who laid claim to our hearts.</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Protagonist</a:t>
            </a:r>
          </a:p>
          <a:p>
            <a:pPr lvl="1"/>
            <a:r>
              <a:rPr lang="en-US" dirty="0" smtClean="0"/>
              <a:t>The person whom the plot revolves around</a:t>
            </a:r>
          </a:p>
          <a:p>
            <a:r>
              <a:rPr lang="en-US" dirty="0" smtClean="0"/>
              <a:t>Antagonist	</a:t>
            </a:r>
          </a:p>
          <a:p>
            <a:pPr lvl="1"/>
            <a:r>
              <a:rPr lang="en-US" dirty="0" smtClean="0"/>
              <a:t>The person in conflict with the protagonist</a:t>
            </a:r>
          </a:p>
          <a:p>
            <a:r>
              <a:rPr lang="en-US" dirty="0" smtClean="0"/>
              <a:t>Major Characters</a:t>
            </a:r>
          </a:p>
          <a:p>
            <a:pPr lvl="1"/>
            <a:r>
              <a:rPr lang="en-US" dirty="0" smtClean="0"/>
              <a:t>Those characters who are central to the plot</a:t>
            </a:r>
          </a:p>
          <a:p>
            <a:r>
              <a:rPr lang="en-US" dirty="0" smtClean="0"/>
              <a:t>Minor Characters</a:t>
            </a:r>
          </a:p>
          <a:p>
            <a:pPr lvl="1"/>
            <a:r>
              <a:rPr lang="en-US" dirty="0" smtClean="0"/>
              <a:t>Those characters who flavor the plot</a:t>
            </a:r>
          </a:p>
          <a:p>
            <a:r>
              <a:rPr lang="en-US" dirty="0" smtClean="0"/>
              <a:t>Flat Characters</a:t>
            </a:r>
          </a:p>
          <a:p>
            <a:pPr lvl="1"/>
            <a:r>
              <a:rPr lang="en-US" dirty="0" smtClean="0"/>
              <a:t>Embodies a single trait or stereotyped group of behaviors</a:t>
            </a:r>
          </a:p>
          <a:p>
            <a:r>
              <a:rPr lang="en-US" dirty="0" smtClean="0"/>
              <a:t>Round Characters</a:t>
            </a:r>
          </a:p>
          <a:p>
            <a:pPr lvl="1"/>
            <a:r>
              <a:rPr lang="en-US" dirty="0" smtClean="0"/>
              <a:t>Has psychological depth to them and they can surprise us</a:t>
            </a:r>
          </a:p>
          <a:p>
            <a:pPr lvl="1">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Round Characters:</a:t>
            </a:r>
            <a:endParaRPr lang="en-US" dirty="0"/>
          </a:p>
        </p:txBody>
      </p:sp>
      <p:sp>
        <p:nvSpPr>
          <p:cNvPr id="3" name="Content Placeholder 2"/>
          <p:cNvSpPr>
            <a:spLocks noGrp="1"/>
          </p:cNvSpPr>
          <p:nvPr>
            <p:ph idx="1"/>
          </p:nvPr>
        </p:nvSpPr>
        <p:spPr/>
        <p:txBody>
          <a:bodyPr/>
          <a:lstStyle/>
          <a:p>
            <a:endParaRPr lang="en-US" dirty="0" smtClean="0"/>
          </a:p>
          <a:p>
            <a:r>
              <a:rPr lang="en-US" dirty="0" smtClean="0"/>
              <a:t>Static Character:</a:t>
            </a:r>
          </a:p>
          <a:p>
            <a:pPr lvl="1"/>
            <a:r>
              <a:rPr lang="en-US" dirty="0" smtClean="0"/>
              <a:t>This character’s perception of the world and him/herself never changed.</a:t>
            </a:r>
          </a:p>
          <a:p>
            <a:r>
              <a:rPr lang="en-US" dirty="0" smtClean="0"/>
              <a:t>Developing Character:</a:t>
            </a:r>
          </a:p>
          <a:p>
            <a:pPr lvl="1"/>
            <a:r>
              <a:rPr lang="en-US" dirty="0" smtClean="0"/>
              <a:t>This character’s perception of the world and him/herself changes somehow – either positively or negatively – by the end of the text.</a:t>
            </a:r>
          </a:p>
          <a:p>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And Just When you had </a:t>
            </a:r>
            <a:br>
              <a:rPr lang="en-US" dirty="0" smtClean="0"/>
            </a:br>
            <a:r>
              <a:rPr lang="en-US" dirty="0" smtClean="0"/>
              <a:t>it Figured Out . . . </a:t>
            </a:r>
            <a:endParaRPr lang="en-US" dirty="0"/>
          </a:p>
        </p:txBody>
      </p:sp>
      <p:sp>
        <p:nvSpPr>
          <p:cNvPr id="3" name="Content Placeholder 2"/>
          <p:cNvSpPr>
            <a:spLocks noGrp="1"/>
          </p:cNvSpPr>
          <p:nvPr>
            <p:ph idx="1"/>
          </p:nvPr>
        </p:nvSpPr>
        <p:spPr/>
        <p:txBody>
          <a:bodyPr/>
          <a:lstStyle/>
          <a:p>
            <a:pPr>
              <a:buNone/>
            </a:pPr>
            <a:r>
              <a:rPr lang="en-US" dirty="0" smtClean="0"/>
              <a:t>Enter Stream of Consciousness . . . </a:t>
            </a:r>
          </a:p>
          <a:p>
            <a:pPr>
              <a:buNone/>
            </a:pPr>
            <a:endParaRPr lang="en-US" dirty="0" smtClean="0"/>
          </a:p>
          <a:p>
            <a:pPr>
              <a:buNone/>
            </a:pPr>
            <a:r>
              <a:rPr lang="en-US" dirty="0" smtClean="0"/>
              <a:t>In 1890, William James wrote </a:t>
            </a:r>
            <a:r>
              <a:rPr lang="en-US" i="1" dirty="0" smtClean="0"/>
              <a:t>Principles of Psychology </a:t>
            </a:r>
            <a:r>
              <a:rPr lang="en-US" dirty="0" smtClean="0"/>
              <a:t>to describe the unbroken flow of perceptions, thoughts, and feeling of the waking mind.  In Psychology, this was a breakthrough . . . In literature?  This was a nightmarish hell for future students.</a:t>
            </a:r>
            <a:endParaRPr lang="en-US" i="1"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It is a technique that, when used describe the unspoken thoughts and feelings of the characters without resorting to </a:t>
            </a:r>
            <a:r>
              <a:rPr lang="en-US" b="1" dirty="0" smtClean="0"/>
              <a:t>objective </a:t>
            </a:r>
            <a:r>
              <a:rPr lang="en-US" dirty="0" smtClean="0"/>
              <a:t>description or conventional dialogue.</a:t>
            </a:r>
          </a:p>
          <a:p>
            <a:r>
              <a:rPr lang="en-US" dirty="0" smtClean="0"/>
              <a:t>It is usually written in flux of a character’s thought, impressions, emotions, or memories without logical sequence or syntax – and exact presentation of thought.</a:t>
            </a:r>
          </a:p>
          <a:p>
            <a:r>
              <a:rPr lang="en-US" dirty="0" smtClean="0"/>
              <a:t>Please refer back to 1</a:t>
            </a:r>
            <a:r>
              <a:rPr lang="en-US" baseline="30000" dirty="0" smtClean="0"/>
              <a:t>st</a:t>
            </a:r>
            <a:r>
              <a:rPr lang="en-US" dirty="0" smtClean="0"/>
              <a:t> Person Narrative and why we can’t trust them.  They lie.  They lie to themselves.  They lie to us.</a:t>
            </a:r>
          </a:p>
          <a:p>
            <a:r>
              <a:rPr lang="en-US" dirty="0" smtClean="0"/>
              <a:t>If you liked T.J.O.G.W., try Joyce, Woolf, and Proust.</a:t>
            </a:r>
          </a:p>
          <a:p>
            <a:endParaRPr lang="en-US"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Jilting of Granny </a:t>
            </a:r>
            <a:r>
              <a:rPr lang="en-US" dirty="0" err="1" smtClean="0"/>
              <a:t>Weatherall</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The Reading Experience:</a:t>
            </a:r>
            <a:endParaRPr lang="en-US" dirty="0"/>
          </a:p>
        </p:txBody>
      </p:sp>
      <p:sp>
        <p:nvSpPr>
          <p:cNvPr id="3" name="Subtitle 2"/>
          <p:cNvSpPr>
            <a:spLocks noGrp="1"/>
          </p:cNvSpPr>
          <p:nvPr>
            <p:ph type="subTitle" idx="1"/>
          </p:nvPr>
        </p:nvSpPr>
        <p:spPr/>
        <p:txBody>
          <a:bodyPr/>
          <a:lstStyle/>
          <a:p>
            <a:pPr algn="ctr"/>
            <a:endParaRPr lang="en-US" dirty="0" smtClean="0"/>
          </a:p>
          <a:p>
            <a:pPr algn="ctr"/>
            <a:r>
              <a:rPr lang="en-US" dirty="0" smtClean="0"/>
              <a:t>Setting</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setting suggests the actions that take place within it.  A story must be carefully placed in an appropriate and effective time and location.</a:t>
            </a:r>
          </a:p>
          <a:p>
            <a:r>
              <a:rPr lang="en-US" dirty="0" smtClean="0"/>
              <a:t>We know, in part, how to “read” settings from actual experience.  </a:t>
            </a:r>
          </a:p>
          <a:p>
            <a:pPr lvl="1"/>
            <a:r>
              <a:rPr lang="en-US" dirty="0" smtClean="0"/>
              <a:t>You’re at restaurant.  How do you identify 1</a:t>
            </a:r>
            <a:r>
              <a:rPr lang="en-US" baseline="30000" dirty="0" smtClean="0"/>
              <a:t>st</a:t>
            </a:r>
            <a:r>
              <a:rPr lang="en-US" dirty="0" smtClean="0"/>
              <a:t> dates? Last dates? </a:t>
            </a:r>
          </a:p>
          <a:p>
            <a:r>
              <a:rPr lang="en-US" dirty="0" smtClean="0"/>
              <a:t>Setting is frequently used as an indicator of social status and mirror the character’s mood.</a:t>
            </a:r>
          </a:p>
          <a:p>
            <a:pPr lvl="1">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The Librarian Lied . . . </a:t>
            </a:r>
            <a:endParaRPr lang="en-US" b="1" i="1" dirty="0"/>
          </a:p>
        </p:txBody>
      </p:sp>
      <p:sp>
        <p:nvSpPr>
          <p:cNvPr id="3" name="Content Placeholder 2"/>
          <p:cNvSpPr>
            <a:spLocks noGrp="1"/>
          </p:cNvSpPr>
          <p:nvPr>
            <p:ph idx="1"/>
          </p:nvPr>
        </p:nvSpPr>
        <p:spPr/>
        <p:txBody>
          <a:bodyPr>
            <a:normAutofit/>
          </a:bodyPr>
          <a:lstStyle/>
          <a:p>
            <a:r>
              <a:rPr lang="en-US" dirty="0" smtClean="0"/>
              <a:t>Read the text once through without making any marks, notations, or comments.  Then walk away for 24 hours.</a:t>
            </a:r>
          </a:p>
          <a:p>
            <a:r>
              <a:rPr lang="en-US" dirty="0" smtClean="0"/>
              <a:t>Read the text for the second time making the text yours.  Then walk away for another 24 hours.</a:t>
            </a:r>
          </a:p>
          <a:p>
            <a:r>
              <a:rPr lang="en-US" dirty="0" smtClean="0"/>
              <a:t>Read the text again for the third time on the same day as class discussion.</a:t>
            </a:r>
          </a:p>
          <a:p>
            <a:r>
              <a:rPr lang="en-US" dirty="0" smtClean="0"/>
              <a:t>Read it for the forth time for your journals.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Juxtaposed vs. Dichotomy</a:t>
            </a:r>
            <a:endParaRPr lang="en-US" dirty="0"/>
          </a:p>
        </p:txBody>
      </p:sp>
      <p:sp>
        <p:nvSpPr>
          <p:cNvPr id="3" name="Content Placeholder 2"/>
          <p:cNvSpPr>
            <a:spLocks noGrp="1"/>
          </p:cNvSpPr>
          <p:nvPr>
            <p:ph idx="1"/>
          </p:nvPr>
        </p:nvSpPr>
        <p:spPr/>
        <p:txBody>
          <a:bodyPr/>
          <a:lstStyle/>
          <a:p>
            <a:endParaRPr lang="en-US" dirty="0" smtClean="0"/>
          </a:p>
          <a:p>
            <a:r>
              <a:rPr lang="en-US" dirty="0" smtClean="0"/>
              <a:t>Sometimes the setting deliberately doesn’t match:</a:t>
            </a:r>
          </a:p>
          <a:p>
            <a:pPr lvl="1"/>
            <a:r>
              <a:rPr lang="en-US" dirty="0" smtClean="0"/>
              <a:t>Tone;</a:t>
            </a:r>
          </a:p>
          <a:p>
            <a:pPr lvl="1"/>
            <a:r>
              <a:rPr lang="en-US" dirty="0" smtClean="0"/>
              <a:t>Character;</a:t>
            </a:r>
          </a:p>
          <a:p>
            <a:pPr lvl="1"/>
            <a:r>
              <a:rPr lang="en-US" dirty="0" err="1" smtClean="0"/>
              <a:t>Positionality</a:t>
            </a:r>
            <a:r>
              <a:rPr lang="en-US" dirty="0" smtClean="0"/>
              <a:t>.  </a:t>
            </a:r>
          </a:p>
          <a:p>
            <a:r>
              <a:rPr lang="en-US" dirty="0" smtClean="0"/>
              <a:t>We always need to figure out why.</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Symbolic Settings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Ruling Power/Order/Hegemony/Patriarchal</a:t>
            </a:r>
          </a:p>
          <a:p>
            <a:pPr lvl="1"/>
            <a:r>
              <a:rPr lang="en-US" dirty="0" smtClean="0"/>
              <a:t>Main Street</a:t>
            </a:r>
          </a:p>
          <a:p>
            <a:pPr lvl="1"/>
            <a:r>
              <a:rPr lang="en-US" dirty="0" smtClean="0"/>
              <a:t>Center of Town</a:t>
            </a:r>
          </a:p>
          <a:p>
            <a:pPr lvl="1"/>
            <a:r>
              <a:rPr lang="en-US" dirty="0" smtClean="0"/>
              <a:t>Post Office</a:t>
            </a:r>
          </a:p>
          <a:p>
            <a:pPr lvl="1"/>
            <a:r>
              <a:rPr lang="en-US" dirty="0" smtClean="0"/>
              <a:t>Bank</a:t>
            </a:r>
          </a:p>
          <a:p>
            <a:r>
              <a:rPr lang="en-US" dirty="0" smtClean="0"/>
              <a:t>Faith/Belief/ Good Reins Over Evil</a:t>
            </a:r>
          </a:p>
          <a:p>
            <a:pPr lvl="1"/>
            <a:r>
              <a:rPr lang="en-US" dirty="0" smtClean="0"/>
              <a:t>Church</a:t>
            </a:r>
          </a:p>
          <a:p>
            <a:pPr lvl="1"/>
            <a:r>
              <a:rPr lang="en-US" dirty="0" smtClean="0"/>
              <a:t>Gardens</a:t>
            </a:r>
          </a:p>
          <a:p>
            <a:r>
              <a:rPr lang="en-US" dirty="0" smtClean="0"/>
              <a:t>Destiny Isn’t set in Stone</a:t>
            </a:r>
          </a:p>
          <a:p>
            <a:pPr lvl="1"/>
            <a:r>
              <a:rPr lang="en-US" dirty="0" smtClean="0"/>
              <a:t>Pathways</a:t>
            </a:r>
          </a:p>
          <a:p>
            <a:pPr lvl="1"/>
            <a:r>
              <a:rPr lang="en-US" dirty="0" smtClean="0"/>
              <a:t>Roads</a:t>
            </a:r>
          </a:p>
          <a:p>
            <a:endParaRPr lang="en-US" dirty="0" smtClean="0"/>
          </a:p>
          <a:p>
            <a:endParaRPr 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Rose for Emily”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Our perspective:  we, like the townspeople, see Miss Emily's house from the outside looking in until the very end.</a:t>
            </a:r>
          </a:p>
          <a:p>
            <a:r>
              <a:rPr lang="en-US" dirty="0" smtClean="0"/>
              <a:t>Symbolizes:  </a:t>
            </a:r>
          </a:p>
          <a:p>
            <a:pPr lvl="1"/>
            <a:r>
              <a:rPr lang="en-US" dirty="0" smtClean="0"/>
              <a:t>emblem of money probably earned in large part through the labors of slaves, or emancipated slaves. Is the fact that it was allowed to decay and disintegrate, a judgment on the author’s part?</a:t>
            </a:r>
          </a:p>
          <a:p>
            <a:pPr lvl="1"/>
            <a:r>
              <a:rPr lang="en-US" dirty="0" smtClean="0"/>
              <a:t>Isolation.  Like most of us, Emily wanted a house she could love someone in, and a house where she could be free. But something went terribly wrong. This something turned her house into a virtual prison – she had nowhere else to go but home, and this home, could never be shared with others.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Rose for Emily” Cont.</a:t>
            </a:r>
            <a:endParaRPr lang="en-US" dirty="0"/>
          </a:p>
        </p:txBody>
      </p:sp>
      <p:sp>
        <p:nvSpPr>
          <p:cNvPr id="3" name="Content Placeholder 2"/>
          <p:cNvSpPr>
            <a:spLocks noGrp="1"/>
          </p:cNvSpPr>
          <p:nvPr>
            <p:ph idx="1"/>
          </p:nvPr>
        </p:nvSpPr>
        <p:spPr/>
        <p:txBody>
          <a:bodyPr>
            <a:normAutofit/>
          </a:bodyPr>
          <a:lstStyle/>
          <a:p>
            <a:r>
              <a:rPr lang="en-US" dirty="0" smtClean="0"/>
              <a:t>Setting isn’t always an object; it can be a concept.  That concept is TIME.</a:t>
            </a:r>
          </a:p>
          <a:p>
            <a:pPr lvl="1"/>
            <a:r>
              <a:rPr lang="en-US" dirty="0" smtClean="0"/>
              <a:t>The pocket watch</a:t>
            </a:r>
          </a:p>
          <a:p>
            <a:pPr lvl="2"/>
            <a:r>
              <a:rPr lang="en-US" dirty="0" smtClean="0"/>
              <a:t>When members of the Board of Aldermen visit Emily to see about the taxes a decade before her death, they hear her pocket watch ticking, hidden somewhere in the folds of her clothing and her body. This is a signal to us that for Miss Emily time is both a mysterious "invisible" force, and one of which she has always been acutely aware. With each tick of the clock, her chance for happiness dwindles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Hair</a:t>
            </a:r>
          </a:p>
          <a:p>
            <a:pPr lvl="1"/>
            <a:r>
              <a:rPr lang="en-US" dirty="0" smtClean="0"/>
              <a:t>When Emily no longer leaves the house, the town uses the old </a:t>
            </a:r>
            <a:r>
              <a:rPr lang="en-US" dirty="0" err="1" smtClean="0"/>
              <a:t>manservent's</a:t>
            </a:r>
            <a:r>
              <a:rPr lang="en-US" dirty="0" smtClean="0"/>
              <a:t> hair to tell time, watching as it too turns gray</a:t>
            </a:r>
          </a:p>
          <a:p>
            <a:endParaRPr lang="en-US" dirty="0" smtClean="0"/>
          </a:p>
          <a:p>
            <a:pPr lvl="1"/>
            <a:r>
              <a:rPr lang="en-US" dirty="0" smtClean="0"/>
              <a:t>The narrator tells us that Homer's final resting place hadn't been opened in 40 years, which is exactly how long Homer Barron has been missing. But, Emily's hair didn't turn "iron-gray" until several years after Homer's death.</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Stationery </a:t>
            </a:r>
          </a:p>
          <a:p>
            <a:pPr lvl="1"/>
            <a:r>
              <a:rPr lang="en-US" dirty="0" smtClean="0"/>
              <a:t>The stationery points back to the tensions between the past, the present, and the future, which this story explores.</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The Reading Experience:</a:t>
            </a:r>
            <a:endParaRPr lang="en-US" dirty="0"/>
          </a:p>
        </p:txBody>
      </p:sp>
      <p:sp>
        <p:nvSpPr>
          <p:cNvPr id="3" name="Subtitle 2"/>
          <p:cNvSpPr>
            <a:spLocks noGrp="1"/>
          </p:cNvSpPr>
          <p:nvPr>
            <p:ph type="subTitle" idx="1"/>
          </p:nvPr>
        </p:nvSpPr>
        <p:spPr/>
        <p:txBody>
          <a:bodyPr/>
          <a:lstStyle/>
          <a:p>
            <a:pPr algn="ctr"/>
            <a:endParaRPr lang="en-US" dirty="0" smtClean="0"/>
          </a:p>
          <a:p>
            <a:pPr algn="ctr"/>
            <a:r>
              <a:rPr lang="en-US" dirty="0" smtClean="0"/>
              <a:t>Style and Tone</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Style</a:t>
            </a:r>
            <a:endParaRPr lang="en-US" dirty="0"/>
          </a:p>
        </p:txBody>
      </p:sp>
      <p:sp>
        <p:nvSpPr>
          <p:cNvPr id="3" name="Content Placeholder 2"/>
          <p:cNvSpPr>
            <a:spLocks noGrp="1"/>
          </p:cNvSpPr>
          <p:nvPr>
            <p:ph idx="1"/>
          </p:nvPr>
        </p:nvSpPr>
        <p:spPr/>
        <p:txBody>
          <a:bodyPr/>
          <a:lstStyle/>
          <a:p>
            <a:r>
              <a:rPr lang="en-US" dirty="0" smtClean="0"/>
              <a:t>The way a writer chooses words and arranges them determines his or her style.</a:t>
            </a:r>
          </a:p>
          <a:p>
            <a:r>
              <a:rPr lang="en-US" dirty="0" smtClean="0"/>
              <a:t>This voice conveys a tremendous amount of meaning and inflection should we choose to listen.</a:t>
            </a:r>
          </a:p>
          <a:p>
            <a:r>
              <a:rPr lang="en-US" dirty="0" smtClean="0"/>
              <a:t>We can determine the characters’ gender, age, socio-economic position, the prejudices, and sometimes, where they grew up.</a:t>
            </a:r>
          </a:p>
          <a:p>
            <a:r>
              <a:rPr lang="en-US" dirty="0" smtClean="0"/>
              <a:t>We do that by studying the author’s diction and syntax.</a:t>
            </a:r>
          </a:p>
          <a:p>
            <a:r>
              <a:rPr lang="en-US" dirty="0" smtClean="0"/>
              <a:t>This is commonly referred to as “Deconstruction.”</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Deconstruction Criticism</a:t>
            </a:r>
            <a:endParaRPr lang="en-US" dirty="0"/>
          </a:p>
        </p:txBody>
      </p:sp>
      <p:sp>
        <p:nvSpPr>
          <p:cNvPr id="3" name="Content Placeholder 2"/>
          <p:cNvSpPr>
            <a:spLocks noGrp="1"/>
          </p:cNvSpPr>
          <p:nvPr>
            <p:ph idx="1"/>
          </p:nvPr>
        </p:nvSpPr>
        <p:spPr/>
        <p:txBody>
          <a:bodyPr>
            <a:normAutofit fontScale="92500" lnSpcReduction="20000"/>
          </a:bodyPr>
          <a:lstStyle/>
          <a:p>
            <a:pPr hangingPunct="0"/>
            <a:r>
              <a:rPr lang="en-US" dirty="0" smtClean="0"/>
              <a:t>attempts to dismantle the literary work and show that it does not mean what it appears to mean. </a:t>
            </a:r>
          </a:p>
          <a:p>
            <a:pPr hangingPunct="0"/>
            <a:r>
              <a:rPr lang="en-US" dirty="0" smtClean="0"/>
              <a:t>The aim is to demonstrate the instability of language in texts, thereby revealing how apparently clear meaning splits into contradictory, incompatible, and ultimately </a:t>
            </a:r>
            <a:r>
              <a:rPr lang="en-US" dirty="0" err="1" smtClean="0"/>
              <a:t>undecidable</a:t>
            </a:r>
            <a:r>
              <a:rPr lang="en-US" dirty="0" smtClean="0"/>
              <a:t> possibilities. </a:t>
            </a:r>
          </a:p>
          <a:p>
            <a:pPr hangingPunct="0"/>
            <a:r>
              <a:rPr lang="en-US" dirty="0" smtClean="0"/>
              <a:t>critics operate on the premise that language cannot be controlled by writers. </a:t>
            </a:r>
          </a:p>
          <a:p>
            <a:pPr hangingPunct="0"/>
            <a:r>
              <a:rPr lang="en-US" dirty="0" smtClean="0"/>
              <a:t>As a result, literary works mean more than their authors are aware of, and their meanings are as unstable as the language of which they are constructed. </a:t>
            </a:r>
          </a:p>
          <a:p>
            <a:pPr hangingPunct="0"/>
            <a:r>
              <a:rPr lang="en-US" dirty="0" smtClean="0"/>
              <a:t>Critics favors terms like "unmasking," "unraveling," "recovering," "suppression," and “contradiction.”</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endParaRPr lang="en-US" dirty="0" smtClean="0"/>
          </a:p>
          <a:p>
            <a:pPr algn="ctr"/>
            <a:endParaRPr lang="en-US" dirty="0" smtClean="0"/>
          </a:p>
          <a:p>
            <a:pPr algn="ctr"/>
            <a:r>
              <a:rPr lang="en-US" dirty="0" smtClean="0"/>
              <a:t>To help you, rent or watch “Lie to 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b="1" i="1" dirty="0" smtClean="0"/>
              <a:t>. . . You will not go to Hades </a:t>
            </a:r>
            <a:endParaRPr lang="en-US" b="1" i="1" dirty="0"/>
          </a:p>
        </p:txBody>
      </p:sp>
      <p:sp>
        <p:nvSpPr>
          <p:cNvPr id="3" name="Content Placeholder 2"/>
          <p:cNvSpPr>
            <a:spLocks noGrp="1"/>
          </p:cNvSpPr>
          <p:nvPr>
            <p:ph idx="1"/>
          </p:nvPr>
        </p:nvSpPr>
        <p:spPr/>
        <p:txBody>
          <a:bodyPr>
            <a:normAutofit/>
          </a:bodyPr>
          <a:lstStyle/>
          <a:p>
            <a:r>
              <a:rPr lang="en-US" dirty="0" smtClean="0"/>
              <a:t>Making the text yours:</a:t>
            </a:r>
          </a:p>
          <a:p>
            <a:pPr lvl="1"/>
            <a:r>
              <a:rPr lang="en-US" b="1" dirty="0" smtClean="0"/>
              <a:t>Mark up the text</a:t>
            </a:r>
            <a:r>
              <a:rPr lang="en-US" dirty="0" smtClean="0"/>
              <a:t>  Underline phrases and key words that are important.  (Don’t highlight everything or nothing will stand out.)</a:t>
            </a:r>
          </a:p>
          <a:p>
            <a:pPr lvl="1"/>
            <a:r>
              <a:rPr lang="en-US" b="1" dirty="0" smtClean="0"/>
              <a:t>Flag key sentences  </a:t>
            </a:r>
            <a:r>
              <a:rPr lang="en-US" dirty="0" smtClean="0"/>
              <a:t>Create your own short hand system in the margins.  </a:t>
            </a:r>
            <a:endParaRPr lang="en-US" dirty="0"/>
          </a:p>
          <a:p>
            <a:pPr lvl="1"/>
            <a:r>
              <a:rPr lang="en-US" b="1" dirty="0" smtClean="0"/>
              <a:t>Talk back to the text  </a:t>
            </a:r>
            <a:r>
              <a:rPr lang="en-US" dirty="0" smtClean="0"/>
              <a:t>Write questions and comments in the margins.</a:t>
            </a:r>
          </a:p>
          <a:p>
            <a:pPr lvl="1"/>
            <a:r>
              <a:rPr lang="en-US" b="1" dirty="0" smtClean="0"/>
              <a:t>Look it up </a:t>
            </a:r>
            <a:r>
              <a:rPr lang="en-US" dirty="0" smtClean="0"/>
              <a:t> Circle the unfamiliar words and write the definitions in the margins.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Tone</a:t>
            </a:r>
            <a:endParaRPr lang="en-US" dirty="0"/>
          </a:p>
        </p:txBody>
      </p:sp>
      <p:sp>
        <p:nvSpPr>
          <p:cNvPr id="3" name="Content Placeholder 2"/>
          <p:cNvSpPr>
            <a:spLocks noGrp="1"/>
          </p:cNvSpPr>
          <p:nvPr>
            <p:ph idx="1"/>
          </p:nvPr>
        </p:nvSpPr>
        <p:spPr/>
        <p:txBody>
          <a:bodyPr/>
          <a:lstStyle/>
          <a:p>
            <a:r>
              <a:rPr lang="en-US" dirty="0" smtClean="0"/>
              <a:t>Very easy.  We read tone all the time.  We read it so well, you understand it w/out us having to work at it.</a:t>
            </a:r>
          </a:p>
          <a:p>
            <a:r>
              <a:rPr lang="en-US" dirty="0" smtClean="0"/>
              <a:t>We have learned that through interpreting non-verbal language.</a:t>
            </a:r>
          </a:p>
          <a:p>
            <a:pPr lvl="1"/>
            <a:r>
              <a:rPr lang="en-US" dirty="0" smtClean="0"/>
              <a:t>How we stand, sit, walk, and make facial gestures.</a:t>
            </a:r>
          </a:p>
          <a:p>
            <a:r>
              <a:rPr lang="en-US" dirty="0" smtClean="0"/>
              <a:t>We can figure out what’s the </a:t>
            </a:r>
            <a:r>
              <a:rPr lang="en-US" dirty="0" err="1" smtClean="0"/>
              <a:t>positionality</a:t>
            </a:r>
            <a:r>
              <a:rPr lang="en-US" dirty="0" smtClean="0"/>
              <a:t> of the author through his or her tone.</a:t>
            </a:r>
          </a:p>
          <a:p>
            <a:endParaRPr lang="en-US" dirty="0" smtClean="0"/>
          </a:p>
          <a:p>
            <a:endParaRPr 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Add the Biographical Perspective to Tone and we get . . . </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Gilman relies on the reader's own enduring (and often ugly) human feelings to give you a deeply disturbing snapshot of what </a:t>
            </a:r>
            <a:r>
              <a:rPr lang="en-US" i="1" dirty="0" smtClean="0"/>
              <a:t>you</a:t>
            </a:r>
            <a:r>
              <a:rPr lang="en-US" dirty="0" smtClean="0"/>
              <a:t> might be like after something as simple as a summer inside – and that snapshot is no pretty picture.</a:t>
            </a:r>
          </a:p>
          <a:p>
            <a:r>
              <a:rPr lang="en-US" dirty="0" smtClean="0"/>
              <a:t>Charlotte Perkins Gilman is counting on the fact that you know something about claustrophobia or resentment so that you can sympathize with the narrator of this short story in her slow trajectory towards madness.</a:t>
            </a:r>
          </a:p>
          <a:p>
            <a:r>
              <a:rPr lang="en-US" dirty="0" smtClean="0"/>
              <a:t>Gilman wants you to </a:t>
            </a:r>
            <a:r>
              <a:rPr lang="en-US" i="1" dirty="0" smtClean="0"/>
              <a:t>feel</a:t>
            </a:r>
            <a:r>
              <a:rPr lang="en-US" dirty="0" smtClean="0"/>
              <a:t> every crawling inch of craziness. She knows you've got an imagination.</a:t>
            </a:r>
          </a:p>
          <a:p>
            <a:r>
              <a:rPr lang="en-US" dirty="0" smtClean="0"/>
              <a:t>It's tough to read this story without wondering if, under similar circumstances, you yourself might start crawling out of the yellow wallpaper.</a:t>
            </a:r>
          </a:p>
          <a:p>
            <a:r>
              <a:rPr lang="en-US" dirty="0" smtClean="0"/>
              <a:t>because the story's language is powerful enough to reach out of the page and make you feel like maybe </a:t>
            </a:r>
            <a:r>
              <a:rPr lang="en-US" i="1" dirty="0" smtClean="0"/>
              <a:t>you're</a:t>
            </a:r>
            <a:r>
              <a:rPr lang="en-US" dirty="0" smtClean="0"/>
              <a:t> cracking up.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b="1" dirty="0" smtClean="0"/>
              <a:t>The Wallpaper’s Pattern</a:t>
            </a:r>
            <a:endParaRPr lang="en-US" dirty="0" smtClean="0"/>
          </a:p>
          <a:p>
            <a:r>
              <a:rPr lang="en-US" dirty="0" smtClean="0"/>
              <a:t>It’s definitely not a coincidence that the woman in the wallpaper is trapped behind a pattern. We can conceive of societal norms and mores as types of patterns that metaphorically restrict our movements. The woman whom the narrator imagines she sees trapped behind a pattern is simply a more direct embodiment of that metaphorical restriction. </a:t>
            </a:r>
          </a:p>
          <a:p>
            <a:r>
              <a:rPr lang="en-US" b="1" dirty="0" smtClean="0"/>
              <a:t>The Paper</a:t>
            </a:r>
            <a:endParaRPr lang="en-US" dirty="0" smtClean="0"/>
          </a:p>
          <a:p>
            <a:r>
              <a:rPr lang="en-US" dirty="0" smtClean="0"/>
              <a:t>Scholars have made much of the fact that the narrator starts referring to the wallpaper as "the paper." Given that the narrator has a repressed literary bent, it is no great stretch of the imagination to posit that the (wall)paper becomes her text. Her intellect restrained from reading and writing, the narrator’s mind instead turns to her surroundings and settles upon the wallpaper as an intellectual challenge. </a:t>
            </a:r>
          </a:p>
          <a:p>
            <a:r>
              <a:rPr lang="en-US" b="1" dirty="0" smtClean="0"/>
              <a:t>Moonlight</a:t>
            </a:r>
            <a:endParaRPr lang="en-US" dirty="0" smtClean="0"/>
          </a:p>
          <a:p>
            <a:r>
              <a:rPr lang="en-US" dirty="0" smtClean="0"/>
              <a:t>In "The Yellow Wallpaper," moonlight represents as time for the feminine. During the day, the narrator writes that the woman trapped in the wallpaper is motionless and immobile. As moonlight strikes the wall, however, the woman begins to move or, perhaps more accurately, to creep. This pattern mirrors the narrator’s own daily movements. During the day, she sleeps; at night she lies awake, alert, and invested in the intellectual activity that she must suppress during the day while her husband is watching.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Combine Setting and Tone </a:t>
            </a:r>
            <a:br>
              <a:rPr lang="en-US" dirty="0" smtClean="0"/>
            </a:br>
            <a:r>
              <a:rPr lang="en-US" dirty="0" smtClean="0"/>
              <a:t>and we get </a:t>
            </a:r>
            <a:r>
              <a:rPr lang="en-US" dirty="0" err="1" smtClean="0"/>
              <a:t>Araby</a:t>
            </a:r>
            <a:endParaRPr lang="en-US" dirty="0"/>
          </a:p>
        </p:txBody>
      </p:sp>
      <p:sp>
        <p:nvSpPr>
          <p:cNvPr id="3" name="Content Placeholder 2"/>
          <p:cNvSpPr>
            <a:spLocks noGrp="1"/>
          </p:cNvSpPr>
          <p:nvPr>
            <p:ph idx="1"/>
          </p:nvPr>
        </p:nvSpPr>
        <p:spPr/>
        <p:txBody>
          <a:bodyPr/>
          <a:lstStyle/>
          <a:p>
            <a:r>
              <a:rPr lang="en-US" dirty="0" smtClean="0"/>
              <a:t>Nietzsche’s “God is Dead”</a:t>
            </a:r>
          </a:p>
          <a:p>
            <a:pPr lvl="1"/>
            <a:r>
              <a:rPr lang="en-US" dirty="0" smtClean="0"/>
              <a:t>The empty two story house</a:t>
            </a:r>
          </a:p>
          <a:p>
            <a:r>
              <a:rPr lang="en-US" dirty="0" smtClean="0"/>
              <a:t>“The Fall”</a:t>
            </a:r>
          </a:p>
          <a:p>
            <a:pPr lvl="1"/>
            <a:r>
              <a:rPr lang="en-US" dirty="0" smtClean="0"/>
              <a:t>The garden in back </a:t>
            </a:r>
          </a:p>
          <a:p>
            <a:r>
              <a:rPr lang="en-US" dirty="0" smtClean="0"/>
              <a:t>Ash Wednesday and dust</a:t>
            </a:r>
          </a:p>
          <a:p>
            <a:r>
              <a:rPr lang="en-US" dirty="0" smtClean="0"/>
              <a:t>40 pieces 0f silver</a:t>
            </a:r>
          </a:p>
          <a:p>
            <a:r>
              <a:rPr lang="en-US" dirty="0" smtClean="0"/>
              <a:t>Bazaar and Eastern enchantment</a:t>
            </a:r>
          </a:p>
          <a:p>
            <a:r>
              <a:rPr lang="en-US" dirty="0" smtClean="0"/>
              <a:t>Freemasons</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Light vs. Dark</a:t>
            </a:r>
          </a:p>
          <a:p>
            <a:pPr lvl="1"/>
            <a:r>
              <a:rPr lang="en-US" dirty="0" smtClean="0"/>
              <a:t>Days of Winter</a:t>
            </a:r>
          </a:p>
          <a:p>
            <a:pPr lvl="1"/>
            <a:r>
              <a:rPr lang="en-US" dirty="0" smtClean="0"/>
              <a:t>Violet sky</a:t>
            </a:r>
          </a:p>
          <a:p>
            <a:pPr lvl="1"/>
            <a:r>
              <a:rPr lang="en-US" dirty="0" smtClean="0"/>
              <a:t>Feeble lanterns</a:t>
            </a:r>
          </a:p>
          <a:p>
            <a:pPr lvl="1"/>
            <a:r>
              <a:rPr lang="en-US" dirty="0" smtClean="0"/>
              <a:t>Bodies glowed</a:t>
            </a:r>
          </a:p>
          <a:p>
            <a:pPr lvl="1"/>
            <a:r>
              <a:rPr lang="en-US" dirty="0" smtClean="0"/>
              <a:t>Dark muddy lanes</a:t>
            </a:r>
          </a:p>
          <a:p>
            <a:pPr lvl="1"/>
            <a:r>
              <a:rPr lang="en-US" dirty="0" smtClean="0"/>
              <a:t>Dark dripping gardens and nasty smells</a:t>
            </a:r>
          </a:p>
          <a:p>
            <a:pPr lvl="1"/>
            <a:r>
              <a:rPr lang="en-US" dirty="0" smtClean="0"/>
              <a:t>Hiding in shadows</a:t>
            </a:r>
          </a:p>
          <a:p>
            <a:pPr lvl="1"/>
            <a:r>
              <a:rPr lang="en-US" dirty="0" err="1" smtClean="0"/>
              <a:t>Mangan’s</a:t>
            </a:r>
            <a:r>
              <a:rPr lang="en-US" smtClean="0"/>
              <a:t> sister </a:t>
            </a:r>
            <a:r>
              <a:rPr lang="en-US" dirty="0" smtClean="0"/>
              <a:t>defined in light vs. brown figure</a:t>
            </a:r>
          </a:p>
          <a:p>
            <a:pPr lvl="1"/>
            <a:r>
              <a:rPr lang="en-US" dirty="0" smtClean="0"/>
              <a:t>Flaring streets</a:t>
            </a:r>
          </a:p>
          <a:p>
            <a:pPr lvl="1"/>
            <a:r>
              <a:rPr lang="en-US" dirty="0" smtClean="0"/>
              <a:t>Dark rainy evening</a:t>
            </a:r>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62000"/>
            <a:ext cx="8229600" cy="5638800"/>
          </a:xfrm>
        </p:spPr>
        <p:txBody>
          <a:bodyPr>
            <a:normAutofit fontScale="85000" lnSpcReduction="10000"/>
          </a:bodyPr>
          <a:lstStyle/>
          <a:p>
            <a:r>
              <a:rPr lang="en-US" dirty="0" smtClean="0"/>
              <a:t>When </a:t>
            </a:r>
            <a:r>
              <a:rPr lang="en-US" u="sng" dirty="0" smtClean="0"/>
              <a:t>Miss Emily </a:t>
            </a:r>
            <a:r>
              <a:rPr lang="en-US" u="sng" dirty="0" err="1" smtClean="0"/>
              <a:t>Grierson</a:t>
            </a:r>
            <a:r>
              <a:rPr lang="en-US" dirty="0" smtClean="0"/>
              <a:t> died, our whole town went to her funeral: </a:t>
            </a:r>
            <a:r>
              <a:rPr lang="en-US" u="sng" dirty="0" smtClean="0"/>
              <a:t>the men through a sort of respectful affection for a fallen monument, </a:t>
            </a:r>
            <a:r>
              <a:rPr lang="en-US" dirty="0" smtClean="0"/>
              <a:t>the </a:t>
            </a:r>
            <a:r>
              <a:rPr lang="en-US" u="sng" dirty="0" smtClean="0"/>
              <a:t>women mostly out of curiosity to see the inside of her house</a:t>
            </a:r>
            <a:r>
              <a:rPr lang="en-US" dirty="0" smtClean="0"/>
              <a:t>, which no one save an old man-servant—a combined gardener and cook—had seen in at least ten years.</a:t>
            </a:r>
          </a:p>
          <a:p>
            <a:r>
              <a:rPr lang="en-US" dirty="0" smtClean="0"/>
              <a:t>It was a big, </a:t>
            </a:r>
            <a:r>
              <a:rPr lang="en-US" dirty="0" err="1" smtClean="0"/>
              <a:t>squarish</a:t>
            </a:r>
            <a:r>
              <a:rPr lang="en-US" dirty="0" smtClean="0"/>
              <a:t> frame house that had </a:t>
            </a:r>
            <a:r>
              <a:rPr lang="en-US" u="sng" dirty="0" smtClean="0"/>
              <a:t>once been white</a:t>
            </a:r>
            <a:r>
              <a:rPr lang="en-US" dirty="0" smtClean="0"/>
              <a:t>, decorated with cupolas and spires and scrolled balconies in the heavily lightsome style of the seventies, set on what had </a:t>
            </a:r>
            <a:r>
              <a:rPr lang="en-US" u="sng" dirty="0" smtClean="0"/>
              <a:t>once been our most select street.</a:t>
            </a:r>
            <a:r>
              <a:rPr lang="en-US" dirty="0" smtClean="0"/>
              <a:t> But garages and cotton gins had encroached and obliterated even the august names of that neighborhood</a:t>
            </a:r>
            <a:r>
              <a:rPr lang="en-US" u="sng" dirty="0" smtClean="0"/>
              <a:t>; only Miss Emily's house was left, lifting its stubborn and coquettish decay above the cotton wagons and the gasoline pumps—an eyesore among eyesores</a:t>
            </a:r>
            <a:r>
              <a:rPr lang="en-US" dirty="0" smtClean="0"/>
              <a:t>. And now Miss Emily had gone to join the representatives of those </a:t>
            </a:r>
            <a:r>
              <a:rPr lang="en-US" u="sng" dirty="0" smtClean="0"/>
              <a:t>august names</a:t>
            </a:r>
            <a:r>
              <a:rPr lang="en-US" dirty="0" smtClean="0"/>
              <a:t> where they lay in the cedar-bemused cemetery among the ranked and anonymous graves of Union and Confederate soldiers who fell at the battle of Jefferson.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i="1" dirty="0" err="1" smtClean="0"/>
              <a:t>Positionality</a:t>
            </a:r>
            <a:endParaRPr lang="en-US" b="1" i="1" dirty="0"/>
          </a:p>
        </p:txBody>
      </p:sp>
      <p:sp>
        <p:nvSpPr>
          <p:cNvPr id="4" name="Content Placeholder 3"/>
          <p:cNvSpPr>
            <a:spLocks noGrp="1"/>
          </p:cNvSpPr>
          <p:nvPr>
            <p:ph idx="1"/>
          </p:nvPr>
        </p:nvSpPr>
        <p:spPr/>
        <p:txBody>
          <a:bodyPr>
            <a:normAutofit/>
          </a:bodyPr>
          <a:lstStyle/>
          <a:p>
            <a:endParaRPr lang="en-US" dirty="0" smtClean="0"/>
          </a:p>
          <a:p>
            <a:r>
              <a:rPr lang="en-US" dirty="0" smtClean="0"/>
              <a:t>Reading is a </a:t>
            </a:r>
            <a:r>
              <a:rPr lang="en-US" i="1" dirty="0" smtClean="0"/>
              <a:t>sense-making</a:t>
            </a:r>
            <a:r>
              <a:rPr lang="en-US" dirty="0" smtClean="0"/>
              <a:t> activity.  </a:t>
            </a:r>
          </a:p>
          <a:p>
            <a:r>
              <a:rPr lang="en-US" dirty="0" smtClean="0"/>
              <a:t>It is a three-way transaction between the author, the text, and the writer.</a:t>
            </a:r>
          </a:p>
          <a:p>
            <a:r>
              <a:rPr lang="en-US" dirty="0" smtClean="0"/>
              <a:t>The writer is a person with knowledge, attitudes, assumptions, values, and a moral code.</a:t>
            </a:r>
          </a:p>
          <a:p>
            <a:r>
              <a:rPr lang="en-US" dirty="0" smtClean="0"/>
              <a:t>Sometimes the author deliberately tries to hide these positions and sometimes he doesn’t.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We, too, have our own knowledge, attitudes, assumptions, values, and a moral code.</a:t>
            </a:r>
          </a:p>
          <a:p>
            <a:endParaRPr lang="en-US" dirty="0" smtClean="0"/>
          </a:p>
          <a:p>
            <a:r>
              <a:rPr lang="en-US" dirty="0" smtClean="0"/>
              <a:t>These two </a:t>
            </a:r>
            <a:r>
              <a:rPr lang="en-US" dirty="0" err="1" smtClean="0"/>
              <a:t>positionalities</a:t>
            </a:r>
            <a:r>
              <a:rPr lang="en-US" dirty="0" smtClean="0"/>
              <a:t> interact with each other when we read texts.</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b="1" i="1" dirty="0" smtClean="0"/>
              <a:t>Lenses, Windows, and Microscopes</a:t>
            </a:r>
            <a:endParaRPr lang="en-US" sz="4400" b="1" i="1" dirty="0"/>
          </a:p>
        </p:txBody>
      </p:sp>
      <p:sp>
        <p:nvSpPr>
          <p:cNvPr id="3" name="Content Placeholder 2"/>
          <p:cNvSpPr>
            <a:spLocks noGrp="1"/>
          </p:cNvSpPr>
          <p:nvPr>
            <p:ph idx="1"/>
          </p:nvPr>
        </p:nvSpPr>
        <p:spPr/>
        <p:txBody>
          <a:bodyPr>
            <a:normAutofit/>
          </a:bodyPr>
          <a:lstStyle/>
          <a:p>
            <a:endParaRPr lang="en-US" dirty="0" smtClean="0"/>
          </a:p>
          <a:p>
            <a:r>
              <a:rPr lang="en-US" dirty="0" smtClean="0"/>
              <a:t>Lenses.  A metaphor for “putting on” a specific POV to view a text in a different light.</a:t>
            </a:r>
          </a:p>
          <a:p>
            <a:pPr lvl="1"/>
            <a:r>
              <a:rPr lang="en-US" dirty="0" smtClean="0"/>
              <a:t>This is the first step.  </a:t>
            </a:r>
          </a:p>
          <a:p>
            <a:pPr lvl="1"/>
            <a:r>
              <a:rPr lang="en-US" dirty="0" smtClean="0"/>
              <a:t>We will almost always start with a biographical </a:t>
            </a:r>
            <a:r>
              <a:rPr lang="en-US" dirty="0" err="1" smtClean="0"/>
              <a:t>lense</a:t>
            </a:r>
            <a:r>
              <a:rPr lang="en-US" dirty="0" smtClean="0"/>
              <a:t>. </a:t>
            </a:r>
          </a:p>
          <a:p>
            <a:pPr lvl="1"/>
            <a:r>
              <a:rPr lang="en-US" dirty="0" smtClean="0"/>
              <a:t>You are required to do a simple search on the author.  </a:t>
            </a:r>
          </a:p>
          <a:p>
            <a:pPr lvl="1"/>
            <a:r>
              <a:rPr lang="en-US" dirty="0" smtClean="0"/>
              <a:t>Holiday Wish List:  </a:t>
            </a:r>
            <a:r>
              <a:rPr lang="en-US" i="1" dirty="0" err="1" smtClean="0"/>
              <a:t>Benét’s</a:t>
            </a:r>
            <a:r>
              <a:rPr lang="en-US" i="1" dirty="0" smtClean="0"/>
              <a:t> Reader’s Encyclopedia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1078</TotalTime>
  <Words>3249</Words>
  <Application>Microsoft Office PowerPoint</Application>
  <PresentationFormat>On-screen Show (4:3)</PresentationFormat>
  <Paragraphs>299</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Flow</vt:lpstr>
      <vt:lpstr>English 126</vt:lpstr>
      <vt:lpstr>Tips for Class Discussions</vt:lpstr>
      <vt:lpstr>Learning How to Critically Read a Text:</vt:lpstr>
      <vt:lpstr>The Librarian Lied . . . </vt:lpstr>
      <vt:lpstr> . . . You will not go to Hades </vt:lpstr>
      <vt:lpstr>Slide 6</vt:lpstr>
      <vt:lpstr>Positionality</vt:lpstr>
      <vt:lpstr>Slide 8</vt:lpstr>
      <vt:lpstr>Lenses, Windows, and Microscopes</vt:lpstr>
      <vt:lpstr>Slide 10</vt:lpstr>
      <vt:lpstr>Slide 11</vt:lpstr>
      <vt:lpstr>What to Look for</vt:lpstr>
      <vt:lpstr>The Reading Experience:</vt:lpstr>
      <vt:lpstr>Story</vt:lpstr>
      <vt:lpstr>Plot</vt:lpstr>
      <vt:lpstr>Plot:  In Medias Res</vt:lpstr>
      <vt:lpstr>Flashbacks vs. Exposition</vt:lpstr>
      <vt:lpstr>Plot:  The Conflict</vt:lpstr>
      <vt:lpstr>Slide 19</vt:lpstr>
      <vt:lpstr>Slide 20</vt:lpstr>
      <vt:lpstr>Slide 21</vt:lpstr>
      <vt:lpstr>Plot:  Structural Techniques</vt:lpstr>
      <vt:lpstr>Slide 23</vt:lpstr>
      <vt:lpstr>Slide 24</vt:lpstr>
      <vt:lpstr>The Reading Experience:</vt:lpstr>
      <vt:lpstr>A Narrator’s Duty</vt:lpstr>
      <vt:lpstr>The Types of Narrators</vt:lpstr>
      <vt:lpstr>Slide 28</vt:lpstr>
      <vt:lpstr>Slide 29</vt:lpstr>
      <vt:lpstr>A Narrator’s Credibility</vt:lpstr>
      <vt:lpstr>The Reading Experience:</vt:lpstr>
      <vt:lpstr>Slide 32</vt:lpstr>
      <vt:lpstr>Slide 33</vt:lpstr>
      <vt:lpstr>Two Types of Round Characters:</vt:lpstr>
      <vt:lpstr>And Just When you had  it Figured Out . . . </vt:lpstr>
      <vt:lpstr>Slide 36</vt:lpstr>
      <vt:lpstr>The Jilting of Granny Weatherall</vt:lpstr>
      <vt:lpstr>The Reading Experience:</vt:lpstr>
      <vt:lpstr>Slide 39</vt:lpstr>
      <vt:lpstr>Juxtaposed vs. Dichotomy</vt:lpstr>
      <vt:lpstr>Symbolic Settings</vt:lpstr>
      <vt:lpstr>“A Rose for Emily”</vt:lpstr>
      <vt:lpstr>“A Rose for Emily” Cont.</vt:lpstr>
      <vt:lpstr>Slide 44</vt:lpstr>
      <vt:lpstr>Slide 45</vt:lpstr>
      <vt:lpstr>The Reading Experience:</vt:lpstr>
      <vt:lpstr>Style</vt:lpstr>
      <vt:lpstr>Deconstruction Criticism</vt:lpstr>
      <vt:lpstr>Slide 49</vt:lpstr>
      <vt:lpstr>Tone</vt:lpstr>
      <vt:lpstr>Add the Biographical Perspective to Tone and we get . . . </vt:lpstr>
      <vt:lpstr>Slide 52</vt:lpstr>
      <vt:lpstr>Combine Setting and Tone  and we get Araby</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126</dc:title>
  <dc:creator>John Scrivner</dc:creator>
  <cp:lastModifiedBy>profile</cp:lastModifiedBy>
  <cp:revision>108</cp:revision>
  <dcterms:created xsi:type="dcterms:W3CDTF">2009-10-10T03:37:48Z</dcterms:created>
  <dcterms:modified xsi:type="dcterms:W3CDTF">2010-01-21T16:32:20Z</dcterms:modified>
</cp:coreProperties>
</file>