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86" r:id="rId3"/>
    <p:sldId id="258" r:id="rId4"/>
    <p:sldId id="269" r:id="rId5"/>
    <p:sldId id="279" r:id="rId6"/>
    <p:sldId id="276" r:id="rId7"/>
    <p:sldId id="275" r:id="rId8"/>
    <p:sldId id="280" r:id="rId9"/>
    <p:sldId id="281" r:id="rId10"/>
    <p:sldId id="282" r:id="rId11"/>
    <p:sldId id="278" r:id="rId12"/>
    <p:sldId id="262" r:id="rId13"/>
    <p:sldId id="273" r:id="rId14"/>
    <p:sldId id="283" r:id="rId15"/>
    <p:sldId id="271" r:id="rId16"/>
    <p:sldId id="285" r:id="rId17"/>
    <p:sldId id="284" r:id="rId18"/>
    <p:sldId id="266" r:id="rId19"/>
    <p:sldId id="274" r:id="rId20"/>
    <p:sldId id="26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70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a:defRPr/>
              </a:pPr>
              <a:endParaRPr lang="en-US"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eaLnBrk="0" hangingPunct="0">
                <a:defRPr/>
              </a:pPr>
              <a:endParaRPr lang="en-US"/>
            </a:p>
          </p:txBody>
        </p:sp>
      </p:grpSp>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EC8D7583-6909-4771-9D94-37E4919CE9A8}"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AC077F7-AB57-4C36-AC0A-133091E007C8}"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545CC09-D74B-426A-BE01-C51BBF28812F}"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C2C9F1C-632D-4346-BD61-C293711021B1}"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237B194-7DC2-42E0-989B-BA695570FA81}"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2C44F5D-6A8C-4033-8824-B389124E0956}"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6E246E3A-B493-42EC-A4B5-1C7725F181D3}"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18EE2DD8-5624-4890-A4CE-0F4C66C1C938}"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8C1E4FF1-A90A-4BE1-AAD2-246688323DE9}"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3BAE58C-89E9-47FF-863C-6D2E272BE4BC}"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A01F13B-720C-436E-8A2B-10E91A45BBCF}"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409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defRPr/>
              </a:pPr>
              <a:endParaRPr lang="en-US" sz="2400">
                <a:latin typeface="Times New Roman" pitchFamily="18" charset="0"/>
              </a:endParaRPr>
            </a:p>
          </p:txBody>
        </p:sp>
        <p:sp>
          <p:nvSpPr>
            <p:cNvPr id="410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defRPr/>
              </a:pPr>
              <a:endParaRPr lang="en-US" sz="2400">
                <a:latin typeface="Times New Roman" pitchFamily="18" charset="0"/>
              </a:endParaRPr>
            </a:p>
          </p:txBody>
        </p:sp>
        <p:sp>
          <p:nvSpPr>
            <p:cNvPr id="4101"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eaLnBrk="0" hangingPunct="0">
                <a:defRPr/>
              </a:pPr>
              <a:endParaRPr lang="en-US"/>
            </a:p>
          </p:txBody>
        </p:sp>
      </p:grpSp>
      <p:sp>
        <p:nvSpPr>
          <p:cNvPr id="1027"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pPr>
              <a:defRPr/>
            </a:pPr>
            <a:endParaRPr lang="en-US"/>
          </a:p>
        </p:txBody>
      </p:sp>
      <p:sp>
        <p:nvSpPr>
          <p:cNvPr id="410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pPr>
              <a:defRPr/>
            </a:pPr>
            <a:endParaRPr lang="en-US"/>
          </a:p>
        </p:txBody>
      </p:sp>
      <p:sp>
        <p:nvSpPr>
          <p:cNvPr id="410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6A69F903-7546-4153-9928-F27E838C81C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ransition spd="med">
    <p:fade/>
  </p:transition>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1219200" y="533400"/>
            <a:ext cx="6781800" cy="2863850"/>
          </a:xfrm>
        </p:spPr>
        <p:txBody>
          <a:bodyPr/>
          <a:lstStyle/>
          <a:p>
            <a:pPr eaLnBrk="1" hangingPunct="1"/>
            <a:endParaRPr lang="en-US" smtClean="0"/>
          </a:p>
        </p:txBody>
      </p:sp>
      <p:sp>
        <p:nvSpPr>
          <p:cNvPr id="3075" name="Rectangle 3"/>
          <p:cNvSpPr>
            <a:spLocks noGrp="1" noChangeArrowheads="1"/>
          </p:cNvSpPr>
          <p:nvPr>
            <p:ph type="subTitle" idx="1"/>
          </p:nvPr>
        </p:nvSpPr>
        <p:spPr/>
        <p:txBody>
          <a:bodyPr/>
          <a:lstStyle/>
          <a:p>
            <a:pPr eaLnBrk="1" hangingPunct="1">
              <a:defRPr/>
            </a:pPr>
            <a:r>
              <a:rPr lang="en-US" sz="6000" dirty="0" smtClean="0">
                <a:latin typeface="+mj-lt"/>
              </a:rPr>
              <a:t>Developing Your Rubric </a:t>
            </a:r>
          </a:p>
        </p:txBody>
      </p:sp>
      <p:pic>
        <p:nvPicPr>
          <p:cNvPr id="13315" name="Picture 4" descr="C:\Documents and Settings\cannonjj\Local Settings\Temporary Internet Files\Content.IE5\HHY2W7WG\MCj04412860000[1].png"/>
          <p:cNvPicPr>
            <a:picLocks noChangeAspect="1" noChangeArrowheads="1"/>
          </p:cNvPicPr>
          <p:nvPr/>
        </p:nvPicPr>
        <p:blipFill>
          <a:blip r:embed="rId2" cstate="print"/>
          <a:srcRect/>
          <a:stretch>
            <a:fillRect/>
          </a:stretch>
        </p:blipFill>
        <p:spPr bwMode="auto">
          <a:xfrm>
            <a:off x="2819400" y="381000"/>
            <a:ext cx="3276600" cy="3276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Step 5</a:t>
            </a:r>
          </a:p>
        </p:txBody>
      </p:sp>
      <p:sp>
        <p:nvSpPr>
          <p:cNvPr id="23554" name="Content Placeholder 3"/>
          <p:cNvSpPr>
            <a:spLocks noGrp="1"/>
          </p:cNvSpPr>
          <p:nvPr>
            <p:ph sz="half" idx="2"/>
          </p:nvPr>
        </p:nvSpPr>
        <p:spPr/>
        <p:txBody>
          <a:bodyPr/>
          <a:lstStyle/>
          <a:p>
            <a:r>
              <a:rPr lang="en-US" smtClean="0"/>
              <a:t>Note: the best way to do this is to start with student work that you have sorted into several piles (excellent, okay, poor). </a:t>
            </a:r>
          </a:p>
          <a:p>
            <a:endParaRPr lang="en-US" smtClean="0"/>
          </a:p>
        </p:txBody>
      </p:sp>
      <p:pic>
        <p:nvPicPr>
          <p:cNvPr id="23555" name="Picture 4" descr="C:\Documents and Settings\cannonjj\Local Settings\Temporary Internet Files\Content.IE5\HHY2W7WG\MPj04394500000[1].jpg"/>
          <p:cNvPicPr>
            <a:picLocks noGrp="1" noChangeAspect="1" noChangeArrowheads="1"/>
          </p:cNvPicPr>
          <p:nvPr>
            <p:ph sz="half" idx="1"/>
          </p:nvPr>
        </p:nvPicPr>
        <p:blipFill>
          <a:blip r:embed="rId2" cstate="print"/>
          <a:srcRect/>
          <a:stretch>
            <a:fillRect/>
          </a:stretch>
        </p:blipFill>
        <p:spPr>
          <a:xfrm>
            <a:off x="533400" y="1914525"/>
            <a:ext cx="4000500" cy="3867150"/>
          </a:xfr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Step 5</a:t>
            </a:r>
          </a:p>
        </p:txBody>
      </p:sp>
      <p:sp>
        <p:nvSpPr>
          <p:cNvPr id="24578" name="Content Placeholder 2"/>
          <p:cNvSpPr>
            <a:spLocks noGrp="1"/>
          </p:cNvSpPr>
          <p:nvPr>
            <p:ph type="body" sz="half" idx="1"/>
          </p:nvPr>
        </p:nvSpPr>
        <p:spPr>
          <a:xfrm>
            <a:off x="533400" y="1828800"/>
            <a:ext cx="4572000" cy="4038600"/>
          </a:xfrm>
        </p:spPr>
        <p:txBody>
          <a:bodyPr/>
          <a:lstStyle/>
          <a:p>
            <a:pPr eaLnBrk="1" hangingPunct="1"/>
            <a:r>
              <a:rPr lang="en-US" sz="3300" smtClean="0"/>
              <a:t>Then read through the “excellent” pile of work and describe what makes it excellent. This will help you form this top category.</a:t>
            </a:r>
          </a:p>
          <a:p>
            <a:pPr eaLnBrk="1" hangingPunct="1"/>
            <a:endParaRPr lang="en-US" sz="2700" smtClean="0"/>
          </a:p>
        </p:txBody>
      </p:sp>
      <p:sp>
        <p:nvSpPr>
          <p:cNvPr id="24583" name="Rectangle 7"/>
          <p:cNvSpPr>
            <a:spLocks noGrp="1" noChangeArrowheads="1"/>
          </p:cNvSpPr>
          <p:nvPr>
            <p:ph type="body" sz="half" idx="4294967295"/>
          </p:nvPr>
        </p:nvSpPr>
        <p:spPr>
          <a:xfrm>
            <a:off x="4686300" y="1828800"/>
            <a:ext cx="4000500" cy="4038600"/>
          </a:xfrm>
        </p:spPr>
        <p:txBody>
          <a:bodyPr/>
          <a:lstStyle/>
          <a:p>
            <a:endParaRPr lang="en-US" sz="2700" smtClean="0"/>
          </a:p>
        </p:txBody>
      </p:sp>
      <p:pic>
        <p:nvPicPr>
          <p:cNvPr id="24582" name="Picture 6" descr="MPj04386410000[1]"/>
          <p:cNvPicPr>
            <a:picLocks noChangeAspect="1" noChangeArrowheads="1"/>
          </p:cNvPicPr>
          <p:nvPr/>
        </p:nvPicPr>
        <p:blipFill>
          <a:blip r:embed="rId2" cstate="print"/>
          <a:srcRect/>
          <a:stretch>
            <a:fillRect/>
          </a:stretch>
        </p:blipFill>
        <p:spPr bwMode="auto">
          <a:xfrm>
            <a:off x="5410200" y="1828800"/>
            <a:ext cx="3048000" cy="4191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Step 6</a:t>
            </a:r>
          </a:p>
        </p:txBody>
      </p:sp>
      <p:sp>
        <p:nvSpPr>
          <p:cNvPr id="25603" name="Rectangle 3"/>
          <p:cNvSpPr>
            <a:spLocks noGrp="1" noChangeArrowheads="1"/>
          </p:cNvSpPr>
          <p:nvPr>
            <p:ph type="body" sz="half" idx="1"/>
          </p:nvPr>
        </p:nvSpPr>
        <p:spPr>
          <a:xfrm>
            <a:off x="4648200" y="1828800"/>
            <a:ext cx="4000500" cy="4038600"/>
          </a:xfrm>
        </p:spPr>
        <p:txBody>
          <a:bodyPr/>
          <a:lstStyle/>
          <a:p>
            <a:pPr eaLnBrk="1" hangingPunct="1"/>
            <a:r>
              <a:rPr lang="en-US" sz="2700" smtClean="0"/>
              <a:t>Describe the worst acceptable product using the characteristics you selected. This describes the lowest acceptable category. </a:t>
            </a:r>
          </a:p>
        </p:txBody>
      </p:sp>
      <p:pic>
        <p:nvPicPr>
          <p:cNvPr id="25607" name="Picture 1" descr="P1010082"/>
          <p:cNvPicPr>
            <a:picLocks noGrp="1" noChangeAspect="1" noChangeArrowheads="1"/>
          </p:cNvPicPr>
          <p:nvPr>
            <p:ph type="body" sz="half" idx="4294967295"/>
          </p:nvPr>
        </p:nvPicPr>
        <p:blipFill>
          <a:blip r:embed="rId2" cstate="print"/>
          <a:srcRect/>
          <a:stretch>
            <a:fillRect/>
          </a:stretch>
        </p:blipFill>
        <p:spPr>
          <a:xfrm>
            <a:off x="685800" y="1752600"/>
            <a:ext cx="3584575" cy="4256088"/>
          </a:xfr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mtClean="0"/>
              <a:t>Step 6</a:t>
            </a:r>
          </a:p>
        </p:txBody>
      </p:sp>
      <p:sp>
        <p:nvSpPr>
          <p:cNvPr id="26626" name="Rectangle 3"/>
          <p:cNvSpPr>
            <a:spLocks noGrp="1" noChangeArrowheads="1"/>
          </p:cNvSpPr>
          <p:nvPr>
            <p:ph type="body" sz="half" idx="1"/>
          </p:nvPr>
        </p:nvSpPr>
        <p:spPr>
          <a:xfrm>
            <a:off x="533400" y="1828800"/>
            <a:ext cx="4000500" cy="4038600"/>
          </a:xfrm>
        </p:spPr>
        <p:txBody>
          <a:bodyPr/>
          <a:lstStyle/>
          <a:p>
            <a:pPr eaLnBrk="1" hangingPunct="1"/>
            <a:r>
              <a:rPr lang="en-US" sz="2700" smtClean="0"/>
              <a:t>Again, you can do this by starting with the student work and working backwards into the language to describe the work in this category. </a:t>
            </a:r>
          </a:p>
        </p:txBody>
      </p:sp>
      <p:pic>
        <p:nvPicPr>
          <p:cNvPr id="26629" name="Picture 4" descr="P1010091"/>
          <p:cNvPicPr>
            <a:picLocks noGrp="1" noChangeAspect="1" noChangeArrowheads="1"/>
          </p:cNvPicPr>
          <p:nvPr>
            <p:ph type="body" sz="half" idx="4294967295"/>
          </p:nvPr>
        </p:nvPicPr>
        <p:blipFill>
          <a:blip r:embed="rId2" cstate="print">
            <a:lum bright="14000"/>
          </a:blip>
          <a:srcRect/>
          <a:stretch>
            <a:fillRect/>
          </a:stretch>
        </p:blipFill>
        <p:spPr>
          <a:xfrm>
            <a:off x="5181600" y="1828800"/>
            <a:ext cx="3216275" cy="4229100"/>
          </a:xfrm>
          <a:no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Step 7</a:t>
            </a:r>
          </a:p>
        </p:txBody>
      </p:sp>
      <p:sp>
        <p:nvSpPr>
          <p:cNvPr id="27650" name="Content Placeholder 2"/>
          <p:cNvSpPr>
            <a:spLocks noGrp="1"/>
          </p:cNvSpPr>
          <p:nvPr>
            <p:ph sz="half" idx="1"/>
          </p:nvPr>
        </p:nvSpPr>
        <p:spPr/>
        <p:txBody>
          <a:bodyPr/>
          <a:lstStyle/>
          <a:p>
            <a:r>
              <a:rPr lang="en-US" smtClean="0"/>
              <a:t>Develop descriptions of intermediate-level products and assign them to intermediate categories. </a:t>
            </a:r>
          </a:p>
          <a:p>
            <a:endParaRPr lang="en-US" smtClean="0"/>
          </a:p>
        </p:txBody>
      </p:sp>
      <p:pic>
        <p:nvPicPr>
          <p:cNvPr id="27667" name="Picture 19" descr="MPj04386750000[1]"/>
          <p:cNvPicPr>
            <a:picLocks noChangeAspect="1" noChangeArrowheads="1"/>
          </p:cNvPicPr>
          <p:nvPr/>
        </p:nvPicPr>
        <p:blipFill>
          <a:blip r:embed="rId2" cstate="print"/>
          <a:srcRect/>
          <a:stretch>
            <a:fillRect/>
          </a:stretch>
        </p:blipFill>
        <p:spPr bwMode="auto">
          <a:xfrm>
            <a:off x="5334000" y="1828800"/>
            <a:ext cx="3097213" cy="4191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Step 7</a:t>
            </a:r>
          </a:p>
        </p:txBody>
      </p:sp>
      <p:sp>
        <p:nvSpPr>
          <p:cNvPr id="28674" name="Content Placeholder 2"/>
          <p:cNvSpPr>
            <a:spLocks noGrp="1"/>
          </p:cNvSpPr>
          <p:nvPr>
            <p:ph idx="1"/>
          </p:nvPr>
        </p:nvSpPr>
        <p:spPr/>
        <p:txBody>
          <a:bodyPr/>
          <a:lstStyle/>
          <a:p>
            <a:pPr eaLnBrk="1" hangingPunct="1"/>
            <a:r>
              <a:rPr lang="en-US" smtClean="0"/>
              <a:t>You might develop a scale that runs from 1 to 5 (unacceptable, marginal, acceptable, good, outstanding), 1 to 3 (novice, competent, exemplary), or any other set that is meaningful. Use student work to help you determine these levels.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					Step 8</a:t>
            </a:r>
          </a:p>
        </p:txBody>
      </p:sp>
      <p:sp>
        <p:nvSpPr>
          <p:cNvPr id="29698" name="Content Placeholder 2"/>
          <p:cNvSpPr>
            <a:spLocks noGrp="1"/>
          </p:cNvSpPr>
          <p:nvPr>
            <p:ph sz="half" idx="1"/>
          </p:nvPr>
        </p:nvSpPr>
        <p:spPr/>
        <p:txBody>
          <a:bodyPr/>
          <a:lstStyle/>
          <a:p>
            <a:endParaRPr lang="en-US" smtClean="0"/>
          </a:p>
        </p:txBody>
      </p:sp>
      <p:sp>
        <p:nvSpPr>
          <p:cNvPr id="29699" name="Content Placeholder 3"/>
          <p:cNvSpPr>
            <a:spLocks noGrp="1"/>
          </p:cNvSpPr>
          <p:nvPr>
            <p:ph sz="half" idx="2"/>
          </p:nvPr>
        </p:nvSpPr>
        <p:spPr/>
        <p:txBody>
          <a:bodyPr/>
          <a:lstStyle/>
          <a:p>
            <a:r>
              <a:rPr lang="en-US" smtClean="0"/>
              <a:t>Continue to monitor the language and vocabulary you use in your rubric. Make sure it is written in a way your audience will understand. </a:t>
            </a:r>
          </a:p>
          <a:p>
            <a:endParaRPr lang="en-US" smtClean="0"/>
          </a:p>
        </p:txBody>
      </p:sp>
      <p:pic>
        <p:nvPicPr>
          <p:cNvPr id="29700" name="Picture 2" descr="C:\Documents and Settings\cannonjj\Local Settings\Temporary Internet Files\Content.IE5\053KN6QE\MPj03877960000[1].jpg"/>
          <p:cNvPicPr>
            <a:picLocks noChangeAspect="1" noChangeArrowheads="1"/>
          </p:cNvPicPr>
          <p:nvPr/>
        </p:nvPicPr>
        <p:blipFill>
          <a:blip r:embed="rId2" cstate="print"/>
          <a:srcRect/>
          <a:stretch>
            <a:fillRect/>
          </a:stretch>
        </p:blipFill>
        <p:spPr bwMode="auto">
          <a:xfrm>
            <a:off x="457200" y="457200"/>
            <a:ext cx="4049713" cy="55689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4" descr="da-vinci-flying-machine-glider.jpg"/>
          <p:cNvPicPr>
            <a:picLocks noGrp="1" noChangeAspect="1"/>
          </p:cNvPicPr>
          <p:nvPr>
            <p:ph sz="half" idx="2"/>
          </p:nvPr>
        </p:nvPicPr>
        <p:blipFill>
          <a:blip r:embed="rId2" cstate="print"/>
          <a:srcRect/>
          <a:stretch>
            <a:fillRect/>
          </a:stretch>
        </p:blipFill>
        <p:spPr>
          <a:xfrm>
            <a:off x="304800" y="304800"/>
            <a:ext cx="8534400" cy="5791200"/>
          </a:xfrm>
        </p:spPr>
      </p:pic>
      <p:sp>
        <p:nvSpPr>
          <p:cNvPr id="30722" name="Title 1"/>
          <p:cNvSpPr>
            <a:spLocks noGrp="1"/>
          </p:cNvSpPr>
          <p:nvPr>
            <p:ph type="title"/>
          </p:nvPr>
        </p:nvSpPr>
        <p:spPr/>
        <p:txBody>
          <a:bodyPr/>
          <a:lstStyle/>
          <a:p>
            <a:r>
              <a:rPr lang="en-US" smtClean="0">
                <a:solidFill>
                  <a:schemeClr val="bg1"/>
                </a:solidFill>
              </a:rPr>
              <a:t>Step 9</a:t>
            </a:r>
          </a:p>
        </p:txBody>
      </p:sp>
      <p:sp>
        <p:nvSpPr>
          <p:cNvPr id="30723" name="Content Placeholder 2"/>
          <p:cNvSpPr>
            <a:spLocks noGrp="1"/>
          </p:cNvSpPr>
          <p:nvPr>
            <p:ph sz="half" idx="1"/>
          </p:nvPr>
        </p:nvSpPr>
        <p:spPr>
          <a:xfrm>
            <a:off x="533400" y="1828800"/>
            <a:ext cx="7696200" cy="4038600"/>
          </a:xfrm>
        </p:spPr>
        <p:txBody>
          <a:bodyPr/>
          <a:lstStyle/>
          <a:p>
            <a:endParaRPr lang="en-US" smtClean="0"/>
          </a:p>
          <a:p>
            <a:endParaRPr lang="en-US" smtClean="0"/>
          </a:p>
          <a:p>
            <a:r>
              <a:rPr lang="en-US" sz="3200" b="1" smtClean="0">
                <a:solidFill>
                  <a:schemeClr val="bg1"/>
                </a:solidFill>
              </a:rPr>
              <a:t>Remember to use sample rubrics for language that you can adopt for your own rubric. You need not “invent the wheel.” </a:t>
            </a:r>
          </a:p>
          <a:p>
            <a:endParaRPr lang="en-US" sz="3200" smtClean="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Step 10</a:t>
            </a:r>
          </a:p>
        </p:txBody>
      </p:sp>
      <p:sp>
        <p:nvSpPr>
          <p:cNvPr id="31746" name="Rectangle 3"/>
          <p:cNvSpPr>
            <a:spLocks noGrp="1" noChangeArrowheads="1"/>
          </p:cNvSpPr>
          <p:nvPr>
            <p:ph type="body" idx="1"/>
          </p:nvPr>
        </p:nvSpPr>
        <p:spPr/>
        <p:txBody>
          <a:bodyPr/>
          <a:lstStyle/>
          <a:p>
            <a:pPr eaLnBrk="1" hangingPunct="1">
              <a:lnSpc>
                <a:spcPct val="90000"/>
              </a:lnSpc>
              <a:buSzTx/>
            </a:pPr>
            <a:r>
              <a:rPr lang="en-US" smtClean="0"/>
              <a:t>Plan to revise your rubric after testing it on student work.</a:t>
            </a:r>
            <a:br>
              <a:rPr lang="en-US" smtClean="0"/>
            </a:br>
            <a:r>
              <a:rPr lang="en-US" smtClean="0"/>
              <a:t/>
            </a:r>
            <a:br>
              <a:rPr lang="en-US" smtClean="0"/>
            </a:br>
            <a:endParaRPr lang="en-US" smtClean="0"/>
          </a:p>
          <a:p>
            <a:pPr eaLnBrk="1" hangingPunct="1">
              <a:lnSpc>
                <a:spcPct val="90000"/>
              </a:lnSpc>
            </a:pPr>
            <a:endParaRPr lang="en-US" smtClean="0"/>
          </a:p>
        </p:txBody>
      </p:sp>
      <p:pic>
        <p:nvPicPr>
          <p:cNvPr id="31747" name="Picture 6" descr="C:\Documents and Settings\cannonjj\Local Settings\Temporary Internet Files\Content.IE5\PLU4S3SY\MCj04395860000[1].png"/>
          <p:cNvPicPr>
            <a:picLocks noChangeAspect="1" noChangeArrowheads="1"/>
          </p:cNvPicPr>
          <p:nvPr/>
        </p:nvPicPr>
        <p:blipFill>
          <a:blip r:embed="rId2" cstate="print"/>
          <a:srcRect/>
          <a:stretch>
            <a:fillRect/>
          </a:stretch>
        </p:blipFill>
        <p:spPr bwMode="auto">
          <a:xfrm>
            <a:off x="2895600" y="2514600"/>
            <a:ext cx="3352800" cy="3352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Step 10</a:t>
            </a:r>
          </a:p>
        </p:txBody>
      </p:sp>
      <p:sp>
        <p:nvSpPr>
          <p:cNvPr id="32770" name="Rectangle 3"/>
          <p:cNvSpPr>
            <a:spLocks noGrp="1" noChangeArrowheads="1"/>
          </p:cNvSpPr>
          <p:nvPr>
            <p:ph type="body" sz="half" idx="1"/>
          </p:nvPr>
        </p:nvSpPr>
        <p:spPr>
          <a:xfrm>
            <a:off x="533400" y="1828800"/>
            <a:ext cx="4648200" cy="4038600"/>
          </a:xfrm>
        </p:spPr>
        <p:txBody>
          <a:bodyPr/>
          <a:lstStyle/>
          <a:p>
            <a:pPr eaLnBrk="1" hangingPunct="1">
              <a:lnSpc>
                <a:spcPct val="90000"/>
              </a:lnSpc>
              <a:buSzTx/>
              <a:buFont typeface="Symbol" pitchFamily="18" charset="2"/>
              <a:buNone/>
            </a:pPr>
            <a:r>
              <a:rPr lang="en-US" sz="2800" smtClean="0"/>
              <a:t>Often you will begin with a rubric that seems perfect, but during the process of using that rubric to score student work, you will find areas that you forgot to include on the rubric or that are in adequate and need to be revised.</a:t>
            </a:r>
            <a:br>
              <a:rPr lang="en-US" sz="2800" smtClean="0"/>
            </a:br>
            <a:r>
              <a:rPr lang="en-US" sz="2700" smtClean="0"/>
              <a:t/>
            </a:r>
            <a:br>
              <a:rPr lang="en-US" sz="2700" smtClean="0"/>
            </a:br>
            <a:endParaRPr lang="en-US" sz="2700" smtClean="0"/>
          </a:p>
          <a:p>
            <a:pPr eaLnBrk="1" hangingPunct="1">
              <a:lnSpc>
                <a:spcPct val="90000"/>
              </a:lnSpc>
            </a:pPr>
            <a:endParaRPr lang="en-US" sz="2700" smtClean="0"/>
          </a:p>
        </p:txBody>
      </p:sp>
      <p:pic>
        <p:nvPicPr>
          <p:cNvPr id="32775" name="Picture 4" descr="SummerInstitute06d"/>
          <p:cNvPicPr>
            <a:picLocks noGrp="1" noChangeAspect="1" noChangeArrowheads="1"/>
          </p:cNvPicPr>
          <p:nvPr>
            <p:ph type="body" sz="half" idx="4294967295"/>
          </p:nvPr>
        </p:nvPicPr>
        <p:blipFill>
          <a:blip r:embed="rId2" cstate="print"/>
          <a:srcRect/>
          <a:stretch>
            <a:fillRect/>
          </a:stretch>
        </p:blipFill>
        <p:spPr>
          <a:xfrm>
            <a:off x="5105400" y="1905000"/>
            <a:ext cx="3657600" cy="3316288"/>
          </a:xfr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Step 1</a:t>
            </a:r>
          </a:p>
        </p:txBody>
      </p:sp>
      <p:sp>
        <p:nvSpPr>
          <p:cNvPr id="40963" name="Rectangle 3"/>
          <p:cNvSpPr>
            <a:spLocks noGrp="1" noChangeArrowheads="1"/>
          </p:cNvSpPr>
          <p:nvPr>
            <p:ph type="body" sz="half" idx="1"/>
          </p:nvPr>
        </p:nvSpPr>
        <p:spPr/>
        <p:txBody>
          <a:bodyPr/>
          <a:lstStyle/>
          <a:p>
            <a:pPr eaLnBrk="1" hangingPunct="1">
              <a:buFont typeface="Wingdings" pitchFamily="2" charset="2"/>
              <a:buNone/>
            </a:pPr>
            <a:endParaRPr lang="en-US" smtClean="0"/>
          </a:p>
          <a:p>
            <a:pPr>
              <a:buFont typeface="Wingdings" pitchFamily="2" charset="2"/>
              <a:buNone/>
            </a:pPr>
            <a:endParaRPr lang="en-US" sz="2700" smtClean="0"/>
          </a:p>
        </p:txBody>
      </p:sp>
      <p:pic>
        <p:nvPicPr>
          <p:cNvPr id="40965" name="Picture 5" descr="MCj04123940000[1]"/>
          <p:cNvPicPr>
            <a:picLocks noChangeAspect="1" noChangeArrowheads="1"/>
          </p:cNvPicPr>
          <p:nvPr/>
        </p:nvPicPr>
        <p:blipFill>
          <a:blip r:embed="rId2" cstate="print"/>
          <a:srcRect/>
          <a:stretch>
            <a:fillRect/>
          </a:stretch>
        </p:blipFill>
        <p:spPr bwMode="auto">
          <a:xfrm>
            <a:off x="609600" y="2068513"/>
            <a:ext cx="4343400" cy="3833812"/>
          </a:xfrm>
          <a:prstGeom prst="rect">
            <a:avLst/>
          </a:prstGeom>
          <a:noFill/>
        </p:spPr>
      </p:pic>
      <p:sp>
        <p:nvSpPr>
          <p:cNvPr id="40964" name="Rectangle 4"/>
          <p:cNvSpPr>
            <a:spLocks noGrp="1" noChangeArrowheads="1"/>
          </p:cNvSpPr>
          <p:nvPr>
            <p:ph type="body" sz="half" idx="2"/>
          </p:nvPr>
        </p:nvSpPr>
        <p:spPr/>
        <p:txBody>
          <a:bodyPr/>
          <a:lstStyle/>
          <a:p>
            <a:pPr eaLnBrk="1" hangingPunct="1"/>
            <a:r>
              <a:rPr lang="en-US" smtClean="0"/>
              <a:t>Identify what type of </a:t>
            </a:r>
          </a:p>
          <a:p>
            <a:pPr eaLnBrk="1" hangingPunct="1">
              <a:buFont typeface="Wingdings" pitchFamily="2" charset="2"/>
              <a:buNone/>
            </a:pPr>
            <a:r>
              <a:rPr lang="en-US" smtClean="0"/>
              <a:t>  rubric you want to create –</a:t>
            </a:r>
          </a:p>
          <a:p>
            <a:pPr eaLnBrk="1" hangingPunct="1">
              <a:buFont typeface="Wingdings" pitchFamily="2" charset="2"/>
              <a:buNone/>
            </a:pPr>
            <a:r>
              <a:rPr lang="en-US" smtClean="0"/>
              <a:t>  holistic or analytic. </a:t>
            </a:r>
          </a:p>
          <a:p>
            <a:pPr>
              <a:buFont typeface="Wingdings" pitchFamily="2" charset="2"/>
              <a:buNone/>
            </a:pPr>
            <a:endParaRPr lang="en-US" sz="270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mtClean="0"/>
              <a:t>Step 11</a:t>
            </a:r>
          </a:p>
        </p:txBody>
      </p:sp>
      <p:sp>
        <p:nvSpPr>
          <p:cNvPr id="33794" name="Rectangle 3"/>
          <p:cNvSpPr>
            <a:spLocks noGrp="1" noChangeArrowheads="1"/>
          </p:cNvSpPr>
          <p:nvPr>
            <p:ph type="body" idx="1"/>
          </p:nvPr>
        </p:nvSpPr>
        <p:spPr/>
        <p:txBody>
          <a:bodyPr/>
          <a:lstStyle/>
          <a:p>
            <a:pPr eaLnBrk="1" hangingPunct="1"/>
            <a:r>
              <a:rPr lang="en-US" smtClean="0"/>
              <a:t>Peer feedback can also help you further revise your rubric. </a:t>
            </a:r>
          </a:p>
        </p:txBody>
      </p:sp>
      <p:pic>
        <p:nvPicPr>
          <p:cNvPr id="33795" name="Picture 4" descr="C:\Documents and Settings\cannonjj\Local Settings\Temporary Internet Files\Content.IE5\PLU4S3SY\MCj02312220000[1].wmf"/>
          <p:cNvPicPr>
            <a:picLocks noChangeAspect="1" noChangeArrowheads="1"/>
          </p:cNvPicPr>
          <p:nvPr/>
        </p:nvPicPr>
        <p:blipFill>
          <a:blip r:embed="rId2" cstate="print"/>
          <a:srcRect/>
          <a:stretch>
            <a:fillRect/>
          </a:stretch>
        </p:blipFill>
        <p:spPr bwMode="auto">
          <a:xfrm>
            <a:off x="2590800" y="2590800"/>
            <a:ext cx="4975225" cy="34750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sz="4000" smtClean="0"/>
              <a:t>Step 2—Identify </a:t>
            </a:r>
            <a:r>
              <a:rPr lang="en-US" sz="4300" smtClean="0"/>
              <a:t>the outcomes for your rubric:</a:t>
            </a:r>
          </a:p>
        </p:txBody>
      </p:sp>
      <p:sp>
        <p:nvSpPr>
          <p:cNvPr id="15362" name="Rectangle 3"/>
          <p:cNvSpPr>
            <a:spLocks noGrp="1" noChangeArrowheads="1"/>
          </p:cNvSpPr>
          <p:nvPr>
            <p:ph type="body" idx="1"/>
          </p:nvPr>
        </p:nvSpPr>
        <p:spPr/>
        <p:txBody>
          <a:bodyPr/>
          <a:lstStyle/>
          <a:p>
            <a:pPr lvl="1" eaLnBrk="1" hangingPunct="1"/>
            <a:r>
              <a:rPr lang="en-US" sz="3200" smtClean="0"/>
              <a:t>These should be things that you want your students to learn through the process of completing this assignment. </a:t>
            </a:r>
            <a:r>
              <a:rPr lang="en-US" sz="3600" smtClean="0"/>
              <a:t/>
            </a:r>
            <a:br>
              <a:rPr lang="en-US" sz="3600" smtClean="0"/>
            </a:br>
            <a:endParaRPr lang="en-US" sz="3600" smtClean="0"/>
          </a:p>
        </p:txBody>
      </p:sp>
      <p:pic>
        <p:nvPicPr>
          <p:cNvPr id="4" name="Picture 1" descr="June2008 134"/>
          <p:cNvPicPr>
            <a:picLocks noChangeAspect="1" noChangeArrowheads="1"/>
          </p:cNvPicPr>
          <p:nvPr/>
        </p:nvPicPr>
        <p:blipFill>
          <a:blip r:embed="rId2" cstate="print"/>
          <a:srcRect/>
          <a:stretch>
            <a:fillRect/>
          </a:stretch>
        </p:blipFill>
        <p:spPr bwMode="auto">
          <a:xfrm>
            <a:off x="3124200" y="3429000"/>
            <a:ext cx="2667000" cy="2391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33400" y="457200"/>
            <a:ext cx="8153400" cy="1143000"/>
          </a:xfrm>
        </p:spPr>
        <p:txBody>
          <a:bodyPr/>
          <a:lstStyle/>
          <a:p>
            <a:pPr eaLnBrk="1" hangingPunct="1"/>
            <a:r>
              <a:rPr lang="en-US" sz="4000" smtClean="0"/>
              <a:t>Step 2—Identify </a:t>
            </a:r>
            <a:r>
              <a:rPr lang="en-US" sz="4300" smtClean="0"/>
              <a:t>the outcomes for your rubric:</a:t>
            </a:r>
          </a:p>
        </p:txBody>
      </p:sp>
      <p:sp>
        <p:nvSpPr>
          <p:cNvPr id="17410" name="Content Placeholder 2"/>
          <p:cNvSpPr>
            <a:spLocks noGrp="1"/>
          </p:cNvSpPr>
          <p:nvPr>
            <p:ph idx="1"/>
          </p:nvPr>
        </p:nvSpPr>
        <p:spPr/>
        <p:txBody>
          <a:bodyPr/>
          <a:lstStyle/>
          <a:p>
            <a:pPr eaLnBrk="1" hangingPunct="1">
              <a:buFont typeface="Wingdings" pitchFamily="2" charset="2"/>
              <a:buNone/>
            </a:pPr>
            <a:endParaRPr lang="en-US" sz="2700" smtClean="0"/>
          </a:p>
          <a:p>
            <a:pPr lvl="1" eaLnBrk="1" hangingPunct="1"/>
            <a:r>
              <a:rPr lang="en-US" sz="3200" smtClean="0"/>
              <a:t>Your rubric can include both course specific outcomes and Campus-wide Outcomes. Some outcomes may even cross over and be one in the same. This is okay. </a:t>
            </a:r>
          </a:p>
          <a:p>
            <a:pPr eaLnBrk="1" hangingPunct="1"/>
            <a:endParaRPr lang="en-US" smtClean="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Step 3</a:t>
            </a:r>
          </a:p>
        </p:txBody>
      </p:sp>
      <p:sp>
        <p:nvSpPr>
          <p:cNvPr id="18434" name="Content Placeholder 3"/>
          <p:cNvSpPr>
            <a:spLocks noGrp="1"/>
          </p:cNvSpPr>
          <p:nvPr>
            <p:ph sz="half" idx="2"/>
          </p:nvPr>
        </p:nvSpPr>
        <p:spPr/>
        <p:txBody>
          <a:bodyPr/>
          <a:lstStyle/>
          <a:p>
            <a:r>
              <a:rPr lang="en-US" sz="2400" smtClean="0"/>
              <a:t>Determine how many levels you will have on your rubric. For example, will you have a level for each grade range (A-range, B-range, C-range, etc.) or will you have only several levels such as “outstanding,” “acceptable,” “not acceptable”? </a:t>
            </a:r>
          </a:p>
          <a:p>
            <a:endParaRPr lang="en-US" smtClean="0"/>
          </a:p>
        </p:txBody>
      </p:sp>
      <p:sp>
        <p:nvSpPr>
          <p:cNvPr id="18435" name="Content Placeholder 11"/>
          <p:cNvSpPr>
            <a:spLocks noGrp="1"/>
          </p:cNvSpPr>
          <p:nvPr>
            <p:ph sz="half" idx="1"/>
          </p:nvPr>
        </p:nvSpPr>
        <p:spPr/>
        <p:txBody>
          <a:bodyPr/>
          <a:lstStyle/>
          <a:p>
            <a:endParaRPr lang="en-US" smtClean="0"/>
          </a:p>
        </p:txBody>
      </p:sp>
      <p:pic>
        <p:nvPicPr>
          <p:cNvPr id="18436" name="Picture 6" descr="C:\Documents and Settings\cannonjj\Local Settings\Temporary Internet Files\Content.IE5\PLU4S3SY\MCj04039250000[1].wmf"/>
          <p:cNvPicPr>
            <a:picLocks noChangeAspect="1" noChangeArrowheads="1"/>
          </p:cNvPicPr>
          <p:nvPr/>
        </p:nvPicPr>
        <p:blipFill>
          <a:blip r:embed="rId2" cstate="print"/>
          <a:srcRect/>
          <a:stretch>
            <a:fillRect/>
          </a:stretch>
        </p:blipFill>
        <p:spPr bwMode="auto">
          <a:xfrm>
            <a:off x="457200" y="1752600"/>
            <a:ext cx="4154488" cy="42973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C:\Documents and Settings\cannonjj\Local Settings\Temporary Internet Files\Content.IE5\PLU4S3SY\MCj04415840000[1].png"/>
          <p:cNvPicPr>
            <a:picLocks noChangeAspect="1" noChangeArrowheads="1"/>
          </p:cNvPicPr>
          <p:nvPr/>
        </p:nvPicPr>
        <p:blipFill>
          <a:blip r:embed="rId2" cstate="print">
            <a:lum bright="10000" contrast="-18000"/>
          </a:blip>
          <a:srcRect/>
          <a:stretch>
            <a:fillRect/>
          </a:stretch>
        </p:blipFill>
        <p:spPr bwMode="auto">
          <a:xfrm>
            <a:off x="304800" y="304800"/>
            <a:ext cx="8534400" cy="5791200"/>
          </a:xfrm>
          <a:prstGeom prst="rect">
            <a:avLst/>
          </a:prstGeom>
          <a:noFill/>
          <a:ln w="9525">
            <a:noFill/>
            <a:miter lim="800000"/>
            <a:headEnd/>
            <a:tailEnd/>
          </a:ln>
        </p:spPr>
      </p:pic>
      <p:sp>
        <p:nvSpPr>
          <p:cNvPr id="19458" name="Rectangle 2"/>
          <p:cNvSpPr>
            <a:spLocks noGrp="1" noChangeArrowheads="1"/>
          </p:cNvSpPr>
          <p:nvPr>
            <p:ph type="title"/>
          </p:nvPr>
        </p:nvSpPr>
        <p:spPr/>
        <p:txBody>
          <a:bodyPr/>
          <a:lstStyle/>
          <a:p>
            <a:pPr eaLnBrk="1" hangingPunct="1"/>
            <a:r>
              <a:rPr lang="en-US" smtClean="0">
                <a:solidFill>
                  <a:schemeClr val="bg1"/>
                </a:solidFill>
              </a:rPr>
              <a:t>Step 4</a:t>
            </a:r>
          </a:p>
        </p:txBody>
      </p:sp>
      <p:sp>
        <p:nvSpPr>
          <p:cNvPr id="19459" name="Rectangle 3"/>
          <p:cNvSpPr>
            <a:spLocks noGrp="1" noChangeArrowheads="1"/>
          </p:cNvSpPr>
          <p:nvPr>
            <p:ph type="body" idx="1"/>
          </p:nvPr>
        </p:nvSpPr>
        <p:spPr/>
        <p:txBody>
          <a:bodyPr/>
          <a:lstStyle/>
          <a:p>
            <a:pPr eaLnBrk="1" hangingPunct="1">
              <a:buSzTx/>
            </a:pPr>
            <a:r>
              <a:rPr lang="en-US" sz="3600" b="1" smtClean="0">
                <a:solidFill>
                  <a:schemeClr val="bg1"/>
                </a:solidFill>
              </a:rPr>
              <a:t>Determine a descriptive label for each of these categories. </a:t>
            </a:r>
          </a:p>
          <a:p>
            <a:pPr eaLnBrk="1" hangingPunct="1">
              <a:buSzTx/>
            </a:pPr>
            <a:endParaRPr lang="en-US" sz="3600" b="1" smtClean="0">
              <a:solidFill>
                <a:schemeClr val="bg1"/>
              </a:solidFill>
            </a:endParaRPr>
          </a:p>
          <a:p>
            <a:pPr eaLnBrk="1" hangingPunct="1">
              <a:buSzTx/>
            </a:pPr>
            <a:r>
              <a:rPr lang="en-US" sz="3600" b="1" smtClean="0">
                <a:solidFill>
                  <a:schemeClr val="bg1"/>
                </a:solidFill>
              </a:rPr>
              <a:t>For example, “A-Range” is a category. </a:t>
            </a:r>
            <a:br>
              <a:rPr lang="en-US" sz="3600" b="1" smtClean="0">
                <a:solidFill>
                  <a:schemeClr val="bg1"/>
                </a:solidFill>
              </a:rPr>
            </a:br>
            <a:r>
              <a:rPr lang="en-US" sz="3600" b="1" smtClean="0">
                <a:solidFill>
                  <a:schemeClr val="bg1"/>
                </a:solidFill>
              </a:rPr>
              <a:t/>
            </a:r>
            <a:br>
              <a:rPr lang="en-US" sz="3600" b="1" smtClean="0">
                <a:solidFill>
                  <a:schemeClr val="bg1"/>
                </a:solidFill>
              </a:rPr>
            </a:br>
            <a:endParaRPr lang="en-US" sz="3600" b="1" smtClean="0">
              <a:solidFill>
                <a:schemeClr val="bg1"/>
              </a:solidFill>
            </a:endParaRPr>
          </a:p>
          <a:p>
            <a:pPr eaLnBrk="1" hangingPunct="1"/>
            <a:endParaRPr lang="en-US" sz="2700"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Step 4</a:t>
            </a:r>
          </a:p>
        </p:txBody>
      </p:sp>
      <p:sp>
        <p:nvSpPr>
          <p:cNvPr id="20482" name="Rectangle 3"/>
          <p:cNvSpPr>
            <a:spLocks noGrp="1" noChangeArrowheads="1"/>
          </p:cNvSpPr>
          <p:nvPr>
            <p:ph type="body" idx="1"/>
          </p:nvPr>
        </p:nvSpPr>
        <p:spPr/>
        <p:txBody>
          <a:bodyPr/>
          <a:lstStyle/>
          <a:p>
            <a:pPr eaLnBrk="1" hangingPunct="1">
              <a:buSzTx/>
            </a:pPr>
            <a:r>
              <a:rPr lang="en-US" sz="3600" smtClean="0"/>
              <a:t>However, you don’t have to use grades. </a:t>
            </a:r>
          </a:p>
          <a:p>
            <a:pPr eaLnBrk="1" hangingPunct="1">
              <a:buSzTx/>
              <a:buFont typeface="Wingdings" pitchFamily="2" charset="2"/>
              <a:buNone/>
            </a:pPr>
            <a:r>
              <a:rPr lang="en-US" sz="2700" smtClean="0"/>
              <a:t/>
            </a:r>
            <a:br>
              <a:rPr lang="en-US" sz="2700" smtClean="0"/>
            </a:br>
            <a:r>
              <a:rPr lang="en-US" sz="2700" smtClean="0"/>
              <a:t/>
            </a:r>
            <a:br>
              <a:rPr lang="en-US" sz="2700" smtClean="0"/>
            </a:br>
            <a:endParaRPr lang="en-US" sz="2700" smtClean="0"/>
          </a:p>
          <a:p>
            <a:pPr eaLnBrk="1" hangingPunct="1"/>
            <a:endParaRPr lang="en-US" sz="2700" smtClean="0"/>
          </a:p>
        </p:txBody>
      </p:sp>
      <p:pic>
        <p:nvPicPr>
          <p:cNvPr id="20483" name="Picture 4" descr="C:\Documents and Settings\cannonjj\Local Settings\Temporary Internet Files\Content.IE5\A49R0NIY\MCj02150210000[1].wmf"/>
          <p:cNvPicPr>
            <a:picLocks noChangeAspect="1" noChangeArrowheads="1"/>
          </p:cNvPicPr>
          <p:nvPr/>
        </p:nvPicPr>
        <p:blipFill>
          <a:blip r:embed="rId2" cstate="print"/>
          <a:srcRect/>
          <a:stretch>
            <a:fillRect/>
          </a:stretch>
        </p:blipFill>
        <p:spPr bwMode="auto">
          <a:xfrm>
            <a:off x="3505200" y="2895600"/>
            <a:ext cx="2278063" cy="30178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Step 4</a:t>
            </a:r>
          </a:p>
        </p:txBody>
      </p:sp>
      <p:sp>
        <p:nvSpPr>
          <p:cNvPr id="21506" name="Content Placeholder 2"/>
          <p:cNvSpPr>
            <a:spLocks noGrp="1"/>
          </p:cNvSpPr>
          <p:nvPr>
            <p:ph sz="half" idx="1"/>
          </p:nvPr>
        </p:nvSpPr>
        <p:spPr>
          <a:xfrm>
            <a:off x="533400" y="1828800"/>
            <a:ext cx="4419600" cy="4038600"/>
          </a:xfrm>
        </p:spPr>
        <p:txBody>
          <a:bodyPr/>
          <a:lstStyle/>
          <a:p>
            <a:r>
              <a:rPr lang="en-US" smtClean="0"/>
              <a:t>A descriptive word like “Emerging” or “Developing” can sometimes work better as labels for categories because they focus students on the description rather than the grade.</a:t>
            </a:r>
          </a:p>
          <a:p>
            <a:endParaRPr lang="en-US" smtClean="0"/>
          </a:p>
        </p:txBody>
      </p:sp>
      <p:sp>
        <p:nvSpPr>
          <p:cNvPr id="21507" name="Content Placeholder 5"/>
          <p:cNvSpPr>
            <a:spLocks noGrp="1"/>
          </p:cNvSpPr>
          <p:nvPr>
            <p:ph sz="half" idx="2"/>
          </p:nvPr>
        </p:nvSpPr>
        <p:spPr/>
        <p:txBody>
          <a:bodyPr/>
          <a:lstStyle/>
          <a:p>
            <a:endParaRPr lang="en-US" smtClean="0"/>
          </a:p>
        </p:txBody>
      </p:sp>
      <p:pic>
        <p:nvPicPr>
          <p:cNvPr id="21508" name="Picture 3" descr="C:\Documents and Settings\cannonjj\Local Settings\Temporary Internet Files\Content.IE5\PLU4S3SY\MCj03701500000[1].wmf"/>
          <p:cNvPicPr>
            <a:picLocks noChangeAspect="1" noChangeArrowheads="1"/>
          </p:cNvPicPr>
          <p:nvPr/>
        </p:nvPicPr>
        <p:blipFill>
          <a:blip r:embed="rId2" cstate="print"/>
          <a:srcRect/>
          <a:stretch>
            <a:fillRect/>
          </a:stretch>
        </p:blipFill>
        <p:spPr bwMode="auto">
          <a:xfrm>
            <a:off x="5257800" y="1905000"/>
            <a:ext cx="2851150" cy="40338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600" smtClean="0"/>
              <a:t>Step 5</a:t>
            </a:r>
          </a:p>
        </p:txBody>
      </p:sp>
      <p:sp>
        <p:nvSpPr>
          <p:cNvPr id="22530" name="Content Placeholder 2"/>
          <p:cNvSpPr>
            <a:spLocks noGrp="1"/>
          </p:cNvSpPr>
          <p:nvPr>
            <p:ph idx="1"/>
          </p:nvPr>
        </p:nvSpPr>
        <p:spPr/>
        <p:txBody>
          <a:bodyPr/>
          <a:lstStyle/>
          <a:p>
            <a:endParaRPr lang="en-US" smtClean="0"/>
          </a:p>
        </p:txBody>
      </p:sp>
      <p:sp>
        <p:nvSpPr>
          <p:cNvPr id="4" name="Text Placeholder 3"/>
          <p:cNvSpPr>
            <a:spLocks noGrp="1"/>
          </p:cNvSpPr>
          <p:nvPr>
            <p:ph type="body" sz="half" idx="2"/>
          </p:nvPr>
        </p:nvSpPr>
        <p:spPr/>
        <p:txBody>
          <a:bodyPr/>
          <a:lstStyle/>
          <a:p>
            <a:pPr>
              <a:defRPr/>
            </a:pPr>
            <a:endParaRPr lang="en-US" sz="3200" dirty="0" smtClean="0">
              <a:latin typeface="+mj-lt"/>
            </a:endParaRPr>
          </a:p>
          <a:p>
            <a:pPr>
              <a:defRPr/>
            </a:pPr>
            <a:r>
              <a:rPr lang="en-US" sz="3200" dirty="0" smtClean="0">
                <a:latin typeface="+mj-lt"/>
              </a:rPr>
              <a:t>Describe the best work you could expect using the characteristics you selected. This describes the top category.</a:t>
            </a:r>
          </a:p>
          <a:p>
            <a:pPr>
              <a:defRPr/>
            </a:pPr>
            <a:endParaRPr lang="en-US" dirty="0"/>
          </a:p>
        </p:txBody>
      </p:sp>
      <p:pic>
        <p:nvPicPr>
          <p:cNvPr id="22532" name="Picture 6" descr="C:\Documents and Settings\cannonjj\Local Settings\Temporary Internet Files\Content.IE5\A49R0NIY\MCj02809180000[1].wmf"/>
          <p:cNvPicPr>
            <a:picLocks noChangeAspect="1" noChangeArrowheads="1"/>
          </p:cNvPicPr>
          <p:nvPr/>
        </p:nvPicPr>
        <p:blipFill>
          <a:blip r:embed="rId2" cstate="print"/>
          <a:srcRect/>
          <a:stretch>
            <a:fillRect/>
          </a:stretch>
        </p:blipFill>
        <p:spPr bwMode="auto">
          <a:xfrm>
            <a:off x="4724400" y="1752600"/>
            <a:ext cx="2678113" cy="4356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Refined</Template>
  <TotalTime>151</TotalTime>
  <Words>525</Words>
  <Application>Microsoft Office PowerPoint</Application>
  <PresentationFormat>On-screen Show (4:3)</PresentationFormat>
  <Paragraphs>48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Refined</vt:lpstr>
      <vt:lpstr>Slide 1</vt:lpstr>
      <vt:lpstr>Step 1</vt:lpstr>
      <vt:lpstr>Step 2—Identify the outcomes for your rubric:</vt:lpstr>
      <vt:lpstr>Step 2—Identify the outcomes for your rubric:</vt:lpstr>
      <vt:lpstr>Step 3</vt:lpstr>
      <vt:lpstr>Step 4</vt:lpstr>
      <vt:lpstr>Step 4</vt:lpstr>
      <vt:lpstr>Step 4</vt:lpstr>
      <vt:lpstr>Step 5</vt:lpstr>
      <vt:lpstr>Step 5</vt:lpstr>
      <vt:lpstr>Step 5</vt:lpstr>
      <vt:lpstr>Step 6</vt:lpstr>
      <vt:lpstr>Step 6</vt:lpstr>
      <vt:lpstr>Step 7</vt:lpstr>
      <vt:lpstr>Step 7</vt:lpstr>
      <vt:lpstr>     Step 8</vt:lpstr>
      <vt:lpstr>Step 9</vt:lpstr>
      <vt:lpstr>Step 10</vt:lpstr>
      <vt:lpstr>Step 10</vt:lpstr>
      <vt:lpstr>Step 11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Your Rubric </dc:title>
  <dc:creator>Jordan J. Canon</dc:creator>
  <cp:lastModifiedBy>jmoore</cp:lastModifiedBy>
  <cp:revision>22</cp:revision>
  <dcterms:created xsi:type="dcterms:W3CDTF">2009-05-30T22:57:16Z</dcterms:created>
  <dcterms:modified xsi:type="dcterms:W3CDTF">2009-07-20T00:02:28Z</dcterms:modified>
</cp:coreProperties>
</file>