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2" r:id="rId2"/>
    <p:sldId id="259" r:id="rId3"/>
    <p:sldId id="260" r:id="rId4"/>
    <p:sldId id="261" r:id="rId5"/>
    <p:sldId id="262" r:id="rId6"/>
    <p:sldId id="284" r:id="rId7"/>
    <p:sldId id="263" r:id="rId8"/>
    <p:sldId id="264" r:id="rId9"/>
    <p:sldId id="265" r:id="rId10"/>
    <p:sldId id="268" r:id="rId11"/>
    <p:sldId id="270" r:id="rId12"/>
    <p:sldId id="269"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2721A80-96AE-4118-9113-D9E509E99D21}" type="datetimeFigureOut">
              <a:rPr lang="en-US" smtClean="0"/>
              <a:pPr/>
              <a:t>5/14/2010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CA983D1-6F03-4C78-861E-AA53DBB2F5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1A80-96AE-4118-9113-D9E509E99D21}" type="datetimeFigureOut">
              <a:rPr lang="en-US" smtClean="0"/>
              <a:pPr/>
              <a:t>5/14/2010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983D1-6F03-4C78-861E-AA53DBB2F5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1A80-96AE-4118-9113-D9E509E99D21}" type="datetimeFigureOut">
              <a:rPr lang="en-US" smtClean="0"/>
              <a:pPr/>
              <a:t>5/14/2010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983D1-6F03-4C78-861E-AA53DBB2F5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2721A80-96AE-4118-9113-D9E509E99D21}" type="datetimeFigureOut">
              <a:rPr lang="en-US" smtClean="0"/>
              <a:pPr/>
              <a:t>5/14/2010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CA983D1-6F03-4C78-861E-AA53DBB2F5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2721A80-96AE-4118-9113-D9E509E99D21}" type="datetimeFigureOut">
              <a:rPr lang="en-US" smtClean="0"/>
              <a:pPr/>
              <a:t>5/14/2010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CA983D1-6F03-4C78-861E-AA53DBB2F5C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2721A80-96AE-4118-9113-D9E509E99D21}" type="datetimeFigureOut">
              <a:rPr lang="en-US" smtClean="0"/>
              <a:pPr/>
              <a:t>5/14/2010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CA983D1-6F03-4C78-861E-AA53DBB2F5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2721A80-96AE-4118-9113-D9E509E99D21}" type="datetimeFigureOut">
              <a:rPr lang="en-US" smtClean="0"/>
              <a:pPr/>
              <a:t>5/14/2010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CA983D1-6F03-4C78-861E-AA53DBB2F5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721A80-96AE-4118-9113-D9E509E99D21}" type="datetimeFigureOut">
              <a:rPr lang="en-US" smtClean="0"/>
              <a:pPr/>
              <a:t>5/14/2010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A983D1-6F03-4C78-861E-AA53DBB2F5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2721A80-96AE-4118-9113-D9E509E99D21}" type="datetimeFigureOut">
              <a:rPr lang="en-US" smtClean="0"/>
              <a:pPr/>
              <a:t>5/14/2010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CA983D1-6F03-4C78-861E-AA53DBB2F5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2721A80-96AE-4118-9113-D9E509E99D21}" type="datetimeFigureOut">
              <a:rPr lang="en-US" smtClean="0"/>
              <a:pPr/>
              <a:t>5/14/2010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CA983D1-6F03-4C78-861E-AA53DBB2F5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2721A80-96AE-4118-9113-D9E509E99D21}" type="datetimeFigureOut">
              <a:rPr lang="en-US" smtClean="0"/>
              <a:pPr/>
              <a:t>5/14/2010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CA983D1-6F03-4C78-861E-AA53DBB2F5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2721A80-96AE-4118-9113-D9E509E99D21}" type="datetimeFigureOut">
              <a:rPr lang="en-US" smtClean="0"/>
              <a:pPr/>
              <a:t>5/14/2010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CA983D1-6F03-4C78-861E-AA53DBB2F5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atornet.greenriver.edu/car/carhome.asp?Course=ENGL%2012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t>Syllabus Template</a:t>
            </a:r>
            <a:br>
              <a:rPr lang="en-US" sz="6000" b="1" dirty="0" smtClean="0"/>
            </a:br>
            <a:endParaRPr lang="en-US" sz="6000" b="1" dirty="0"/>
          </a:p>
        </p:txBody>
      </p:sp>
      <p:sp>
        <p:nvSpPr>
          <p:cNvPr id="4" name="Content Placeholder 3"/>
          <p:cNvSpPr>
            <a:spLocks noGrp="1"/>
          </p:cNvSpPr>
          <p:nvPr>
            <p:ph idx="1"/>
          </p:nvPr>
        </p:nvSpPr>
        <p:spPr/>
        <p:txBody>
          <a:bodyPr/>
          <a:lstStyle/>
          <a:p>
            <a:r>
              <a:rPr lang="en-US" dirty="0" smtClean="0"/>
              <a:t>During fall quarter, 1999, the Instructional Council approved a syllabus checklist. </a:t>
            </a:r>
            <a:br>
              <a:rPr lang="en-US" dirty="0" smtClean="0"/>
            </a:br>
            <a:endParaRPr lang="en-US" dirty="0" smtClean="0"/>
          </a:p>
          <a:p>
            <a:r>
              <a:rPr lang="en-US" dirty="0" smtClean="0"/>
              <a:t>This lists all of the items that are required to be on each instructor’s syllabus at Green River Community College.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Campus-wide Outcomes</a:t>
            </a:r>
            <a:endParaRPr lang="en-US" dirty="0"/>
          </a:p>
        </p:txBody>
      </p:sp>
      <p:sp>
        <p:nvSpPr>
          <p:cNvPr id="8" name="Content Placeholder 7"/>
          <p:cNvSpPr>
            <a:spLocks noGrp="1"/>
          </p:cNvSpPr>
          <p:nvPr>
            <p:ph sz="half" idx="1"/>
          </p:nvPr>
        </p:nvSpPr>
        <p:spPr/>
        <p:txBody>
          <a:bodyPr>
            <a:normAutofit/>
          </a:bodyPr>
          <a:lstStyle/>
          <a:p>
            <a:pPr lvl="0">
              <a:buNone/>
            </a:pPr>
            <a:endParaRPr lang="en-US" b="1" dirty="0" smtClean="0"/>
          </a:p>
          <a:p>
            <a:pPr lvl="0"/>
            <a:r>
              <a:rPr lang="en-US" b="1" dirty="0" smtClean="0"/>
              <a:t>Each individual instructor syllabus will need to include all campus-wide outcomes that are listed on the CAR for that course. </a:t>
            </a:r>
          </a:p>
          <a:p>
            <a:endParaRPr lang="en-US" dirty="0"/>
          </a:p>
        </p:txBody>
      </p:sp>
      <p:pic>
        <p:nvPicPr>
          <p:cNvPr id="7" name="Picture 4" descr="C:\Documents and Settings\jmoore\My Documents\My Pictures\Microsoft Clip Organizer\j0439443.jpg"/>
          <p:cNvPicPr>
            <a:picLocks noGrp="1" noChangeAspect="1" noChangeArrowheads="1"/>
          </p:cNvPicPr>
          <p:nvPr>
            <p:ph sz="half" idx="2"/>
          </p:nvPr>
        </p:nvPicPr>
        <p:blipFill>
          <a:blip r:embed="rId2" cstate="print"/>
          <a:srcRect/>
          <a:stretch>
            <a:fillRect/>
          </a:stretch>
        </p:blipFill>
        <p:spPr bwMode="auto">
          <a:xfrm>
            <a:off x="4648200" y="2637233"/>
            <a:ext cx="4038600" cy="26963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Campus-wide Outcomes</a:t>
            </a:r>
            <a:endParaRPr lang="en-US" dirty="0"/>
          </a:p>
        </p:txBody>
      </p:sp>
      <p:sp>
        <p:nvSpPr>
          <p:cNvPr id="8" name="Content Placeholder 7"/>
          <p:cNvSpPr>
            <a:spLocks noGrp="1"/>
          </p:cNvSpPr>
          <p:nvPr>
            <p:ph idx="1"/>
          </p:nvPr>
        </p:nvSpPr>
        <p:spPr/>
        <p:txBody>
          <a:bodyPr>
            <a:normAutofit/>
          </a:bodyPr>
          <a:lstStyle/>
          <a:p>
            <a:pPr lvl="0">
              <a:buNone/>
            </a:pPr>
            <a:endParaRPr lang="en-US" b="1" dirty="0" smtClean="0"/>
          </a:p>
          <a:p>
            <a:pPr lvl="0"/>
            <a:r>
              <a:rPr lang="en-US" b="1" dirty="0" smtClean="0"/>
              <a:t>Campus-wide Outcomes:</a:t>
            </a:r>
            <a:br>
              <a:rPr lang="en-US" b="1" dirty="0" smtClean="0"/>
            </a:br>
            <a:endParaRPr lang="en-US" b="1" dirty="0" smtClean="0"/>
          </a:p>
          <a:p>
            <a:pPr lvl="1"/>
            <a:r>
              <a:rPr lang="en-US" b="1" dirty="0" smtClean="0"/>
              <a:t>Written Communication</a:t>
            </a:r>
          </a:p>
          <a:p>
            <a:pPr lvl="1"/>
            <a:r>
              <a:rPr lang="en-US" b="1" dirty="0" smtClean="0"/>
              <a:t>Student Responsibility</a:t>
            </a:r>
          </a:p>
          <a:p>
            <a:pPr lvl="1"/>
            <a:r>
              <a:rPr lang="en-US" b="1" dirty="0" smtClean="0"/>
              <a:t>Critical Thinking</a:t>
            </a:r>
          </a:p>
          <a:p>
            <a:pPr lvl="1"/>
            <a:r>
              <a:rPr lang="en-US" b="1" dirty="0" smtClean="0"/>
              <a:t>Quantitative and Symbolic Reasoning</a:t>
            </a:r>
            <a:br>
              <a:rPr lang="en-US" b="1" dirty="0" smtClean="0"/>
            </a:br>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Campus-wide Outcomes</a:t>
            </a:r>
            <a:endParaRPr lang="en-US" dirty="0"/>
          </a:p>
        </p:txBody>
      </p:sp>
      <p:sp>
        <p:nvSpPr>
          <p:cNvPr id="6" name="Content Placeholder 5"/>
          <p:cNvSpPr>
            <a:spLocks noGrp="1"/>
          </p:cNvSpPr>
          <p:nvPr>
            <p:ph sz="half" idx="2"/>
          </p:nvPr>
        </p:nvSpPr>
        <p:spPr/>
        <p:txBody>
          <a:bodyPr>
            <a:normAutofit/>
          </a:bodyPr>
          <a:lstStyle/>
          <a:p>
            <a:pPr lvl="0">
              <a:buNone/>
            </a:pPr>
            <a:endParaRPr lang="en-US" b="1" dirty="0" smtClean="0"/>
          </a:p>
          <a:p>
            <a:pPr lvl="0">
              <a:buNone/>
            </a:pPr>
            <a:r>
              <a:rPr lang="en-US" b="1" dirty="0" smtClean="0"/>
              <a:t>1) Added as a separate section of the syllabus after course specific outcomes.</a:t>
            </a:r>
            <a:br>
              <a:rPr lang="en-US" b="1" dirty="0" smtClean="0"/>
            </a:br>
            <a:r>
              <a:rPr lang="en-US" b="1" dirty="0" smtClean="0"/>
              <a:t>    </a:t>
            </a:r>
          </a:p>
          <a:p>
            <a:pPr lvl="0">
              <a:buNone/>
            </a:pPr>
            <a:r>
              <a:rPr lang="en-US" b="1" dirty="0" smtClean="0"/>
              <a:t>2) Imbedded in the course outcomes. </a:t>
            </a:r>
            <a:br>
              <a:rPr lang="en-US" b="1" dirty="0" smtClean="0"/>
            </a:br>
            <a:endParaRPr lang="en-US" b="1" dirty="0" smtClean="0"/>
          </a:p>
          <a:p>
            <a:pPr lvl="0">
              <a:buNone/>
            </a:pPr>
            <a:endParaRPr lang="en-US" b="1" dirty="0" smtClean="0"/>
          </a:p>
          <a:p>
            <a:pPr lvl="0">
              <a:buNone/>
            </a:pPr>
            <a:endParaRPr lang="en-US" b="1" dirty="0"/>
          </a:p>
        </p:txBody>
      </p:sp>
      <p:sp>
        <p:nvSpPr>
          <p:cNvPr id="8" name="Content Placeholder 7"/>
          <p:cNvSpPr>
            <a:spLocks noGrp="1"/>
          </p:cNvSpPr>
          <p:nvPr>
            <p:ph sz="half" idx="1"/>
          </p:nvPr>
        </p:nvSpPr>
        <p:spPr/>
        <p:txBody>
          <a:bodyPr>
            <a:normAutofit/>
          </a:bodyPr>
          <a:lstStyle/>
          <a:p>
            <a:pPr lvl="0"/>
            <a:endParaRPr lang="en-US" b="1" dirty="0" smtClean="0"/>
          </a:p>
          <a:p>
            <a:pPr lvl="0"/>
            <a:r>
              <a:rPr lang="en-US" b="1" dirty="0" smtClean="0"/>
              <a:t>Campus-wide outcomes need to be distinct.</a:t>
            </a:r>
            <a:br>
              <a:rPr lang="en-US" b="1" dirty="0" smtClean="0"/>
            </a:br>
            <a:endParaRPr lang="en-US" b="1" dirty="0" smtClean="0"/>
          </a:p>
          <a:p>
            <a:pPr lvl="0"/>
            <a:r>
              <a:rPr lang="en-US" b="1" dirty="0" smtClean="0"/>
              <a:t>They can be added in either of the following ways.</a:t>
            </a:r>
            <a:br>
              <a:rPr lang="en-US" b="1" dirty="0" smtClean="0"/>
            </a:br>
            <a:r>
              <a:rPr lang="en-US" b="1" dirty="0" smtClean="0"/>
              <a:t/>
            </a:r>
            <a:br>
              <a:rPr lang="en-US" b="1" dirty="0" smtClean="0"/>
            </a:br>
            <a:endParaRPr lang="en-US"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Demonstrate Outcomes</a:t>
            </a:r>
            <a:endParaRPr lang="en-US" dirty="0"/>
          </a:p>
        </p:txBody>
      </p:sp>
      <p:sp>
        <p:nvSpPr>
          <p:cNvPr id="6" name="Content Placeholder 5"/>
          <p:cNvSpPr>
            <a:spLocks noGrp="1"/>
          </p:cNvSpPr>
          <p:nvPr>
            <p:ph sz="half" idx="2"/>
          </p:nvPr>
        </p:nvSpPr>
        <p:spPr/>
        <p:txBody>
          <a:bodyPr>
            <a:normAutofit/>
          </a:bodyPr>
          <a:lstStyle/>
          <a:p>
            <a:endParaRPr lang="en-US" b="1" dirty="0" smtClean="0"/>
          </a:p>
          <a:p>
            <a:endParaRPr lang="en-US" b="1" dirty="0" smtClean="0"/>
          </a:p>
          <a:p>
            <a:r>
              <a:rPr lang="en-US" b="1" dirty="0" smtClean="0"/>
              <a:t>For each Campus-wide Outcome, list how students will demonstrate that they’ve learned that outcome.</a:t>
            </a:r>
            <a:endParaRPr lang="en-US" dirty="0"/>
          </a:p>
        </p:txBody>
      </p:sp>
      <p:sp>
        <p:nvSpPr>
          <p:cNvPr id="8" name="Content Placeholder 7"/>
          <p:cNvSpPr>
            <a:spLocks noGrp="1"/>
          </p:cNvSpPr>
          <p:nvPr>
            <p:ph sz="half" idx="1"/>
          </p:nvPr>
        </p:nvSpPr>
        <p:spPr/>
        <p:txBody>
          <a:bodyPr/>
          <a:lstStyle/>
          <a:p>
            <a:endParaRPr lang="en-US"/>
          </a:p>
        </p:txBody>
      </p:sp>
      <p:pic>
        <p:nvPicPr>
          <p:cNvPr id="7170" name="Picture 2" descr="C:\Documents and Settings\jmoore\My Documents\My Pictures\Microsoft Clip Organizer\j0439328.jpg"/>
          <p:cNvPicPr>
            <a:picLocks noChangeAspect="1" noChangeArrowheads="1"/>
          </p:cNvPicPr>
          <p:nvPr/>
        </p:nvPicPr>
        <p:blipFill>
          <a:blip r:embed="rId2" cstate="print"/>
          <a:srcRect/>
          <a:stretch>
            <a:fillRect/>
          </a:stretch>
        </p:blipFill>
        <p:spPr bwMode="auto">
          <a:xfrm>
            <a:off x="838200" y="2362200"/>
            <a:ext cx="3124200" cy="3124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Course Policies</a:t>
            </a:r>
            <a:endParaRPr lang="en-US" dirty="0"/>
          </a:p>
        </p:txBody>
      </p:sp>
      <p:sp>
        <p:nvSpPr>
          <p:cNvPr id="6" name="Content Placeholder 5"/>
          <p:cNvSpPr>
            <a:spLocks noGrp="1"/>
          </p:cNvSpPr>
          <p:nvPr>
            <p:ph sz="half" idx="2"/>
          </p:nvPr>
        </p:nvSpPr>
        <p:spPr/>
        <p:txBody>
          <a:bodyPr>
            <a:normAutofit/>
          </a:bodyPr>
          <a:lstStyle/>
          <a:p>
            <a:endParaRPr lang="en-US" b="1" dirty="0" smtClean="0"/>
          </a:p>
          <a:p>
            <a:endParaRPr lang="en-US" b="1" dirty="0" smtClean="0"/>
          </a:p>
        </p:txBody>
      </p:sp>
      <p:sp>
        <p:nvSpPr>
          <p:cNvPr id="8" name="Content Placeholder 7"/>
          <p:cNvSpPr>
            <a:spLocks noGrp="1"/>
          </p:cNvSpPr>
          <p:nvPr>
            <p:ph sz="half" idx="1"/>
          </p:nvPr>
        </p:nvSpPr>
        <p:spPr/>
        <p:txBody>
          <a:bodyPr/>
          <a:lstStyle/>
          <a:p>
            <a:pPr lvl="0"/>
            <a:r>
              <a:rPr lang="en-US" b="1" dirty="0" smtClean="0"/>
              <a:t>Attendance/lateness policy</a:t>
            </a:r>
          </a:p>
          <a:p>
            <a:pPr lvl="0"/>
            <a:r>
              <a:rPr lang="en-US" b="1" dirty="0" smtClean="0"/>
              <a:t>Class participation policy</a:t>
            </a:r>
          </a:p>
          <a:p>
            <a:pPr lvl="0"/>
            <a:r>
              <a:rPr lang="en-US" b="1" dirty="0" smtClean="0"/>
              <a:t>Missed exams or assignments</a:t>
            </a:r>
          </a:p>
          <a:p>
            <a:pPr lvl="0"/>
            <a:r>
              <a:rPr lang="en-US" b="1" dirty="0" smtClean="0"/>
              <a:t>Policies for dress during a lab, etc.</a:t>
            </a:r>
          </a:p>
          <a:p>
            <a:endParaRPr lang="en-US" dirty="0"/>
          </a:p>
        </p:txBody>
      </p:sp>
      <p:pic>
        <p:nvPicPr>
          <p:cNvPr id="1027" name="Picture 3" descr="C:\Documents and Settings\jmoore\My Documents\My Pictures\Microsoft Clip Organizer\j0402265.jpg"/>
          <p:cNvPicPr>
            <a:picLocks noChangeAspect="1" noChangeArrowheads="1"/>
          </p:cNvPicPr>
          <p:nvPr/>
        </p:nvPicPr>
        <p:blipFill>
          <a:blip r:embed="rId2" cstate="print"/>
          <a:srcRect/>
          <a:stretch>
            <a:fillRect/>
          </a:stretch>
        </p:blipFill>
        <p:spPr bwMode="auto">
          <a:xfrm>
            <a:off x="4876800" y="2286000"/>
            <a:ext cx="3901440" cy="25999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Academic Honesty</a:t>
            </a:r>
            <a:endParaRPr lang="en-US" dirty="0"/>
          </a:p>
        </p:txBody>
      </p:sp>
      <p:sp>
        <p:nvSpPr>
          <p:cNvPr id="6" name="Content Placeholder 5"/>
          <p:cNvSpPr>
            <a:spLocks noGrp="1"/>
          </p:cNvSpPr>
          <p:nvPr>
            <p:ph sz="half" idx="2"/>
          </p:nvPr>
        </p:nvSpPr>
        <p:spPr/>
        <p:txBody>
          <a:bodyPr>
            <a:normAutofit fontScale="62500" lnSpcReduction="20000"/>
          </a:bodyPr>
          <a:lstStyle/>
          <a:p>
            <a:endParaRPr lang="en-US" b="1" dirty="0" smtClean="0"/>
          </a:p>
          <a:p>
            <a:pPr lvl="0"/>
            <a:r>
              <a:rPr lang="en-US" b="1" dirty="0" smtClean="0"/>
              <a:t>Statement regarding cheating or plagiarism</a:t>
            </a:r>
            <a:r>
              <a:rPr lang="en-US" b="1" dirty="0" smtClean="0"/>
              <a:t>. (See example below.)</a:t>
            </a:r>
            <a:r>
              <a:rPr lang="en-US" b="1" dirty="0" smtClean="0"/>
              <a:t/>
            </a:r>
            <a:br>
              <a:rPr lang="en-US" b="1" dirty="0" smtClean="0"/>
            </a:br>
            <a:endParaRPr lang="en-US" b="1" dirty="0" smtClean="0"/>
          </a:p>
          <a:p>
            <a:r>
              <a:rPr lang="en-US" b="1" dirty="0" smtClean="0"/>
              <a:t>Plagiarism</a:t>
            </a:r>
            <a:r>
              <a:rPr lang="en-US" dirty="0" smtClean="0"/>
              <a:t> occurs when you knowingly submit someone else's ideas or words as your own. Plagiarism is an act of intentional deception that not only is dishonest, it robs you of the most important product of education---the actual learning. Should I suspect that you have plagiarized, I will talk with you one-on -one and ask you to prove that the work in question is your own. If you are found guilty of academic dishonesty, you will automatically fail that assignment. If you are caught plagiarizing again in the same quarter, you will fail this class.</a:t>
            </a:r>
            <a:endParaRPr lang="en-US" i="1" dirty="0" smtClean="0"/>
          </a:p>
          <a:p>
            <a:pPr>
              <a:buNone/>
            </a:pPr>
            <a:endParaRPr lang="en-US" b="1" dirty="0" smtClean="0"/>
          </a:p>
        </p:txBody>
      </p:sp>
      <p:sp>
        <p:nvSpPr>
          <p:cNvPr id="8" name="Content Placeholder 7"/>
          <p:cNvSpPr>
            <a:spLocks noGrp="1"/>
          </p:cNvSpPr>
          <p:nvPr>
            <p:ph sz="half" idx="1"/>
          </p:nvPr>
        </p:nvSpPr>
        <p:spPr/>
        <p:txBody>
          <a:bodyPr>
            <a:normAutofit fontScale="62500" lnSpcReduction="20000"/>
          </a:bodyPr>
          <a:lstStyle/>
          <a:p>
            <a:endParaRPr lang="en-US" dirty="0"/>
          </a:p>
        </p:txBody>
      </p:sp>
      <p:pic>
        <p:nvPicPr>
          <p:cNvPr id="2050" name="Picture 2" descr="C:\Documents and Settings\jmoore\My Documents\My Pictures\Microsoft Clip Organizer\j0439403.jpg"/>
          <p:cNvPicPr>
            <a:picLocks noChangeAspect="1" noChangeArrowheads="1"/>
          </p:cNvPicPr>
          <p:nvPr/>
        </p:nvPicPr>
        <p:blipFill>
          <a:blip r:embed="rId2" cstate="print"/>
          <a:srcRect/>
          <a:stretch>
            <a:fillRect/>
          </a:stretch>
        </p:blipFill>
        <p:spPr bwMode="auto">
          <a:xfrm>
            <a:off x="533400" y="2667000"/>
            <a:ext cx="3885222" cy="25938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ADA Statement</a:t>
            </a:r>
            <a:endParaRPr lang="en-US" dirty="0"/>
          </a:p>
        </p:txBody>
      </p:sp>
      <p:sp>
        <p:nvSpPr>
          <p:cNvPr id="6" name="Content Placeholder 5"/>
          <p:cNvSpPr>
            <a:spLocks noGrp="1"/>
          </p:cNvSpPr>
          <p:nvPr>
            <p:ph sz="half" idx="2"/>
          </p:nvPr>
        </p:nvSpPr>
        <p:spPr/>
        <p:txBody>
          <a:bodyPr>
            <a:normAutofit fontScale="40000" lnSpcReduction="20000"/>
          </a:bodyPr>
          <a:lstStyle/>
          <a:p>
            <a:endParaRPr lang="en-US" b="1" dirty="0" smtClean="0"/>
          </a:p>
          <a:p>
            <a:endParaRPr lang="en-US" b="1" dirty="0" smtClean="0"/>
          </a:p>
        </p:txBody>
      </p:sp>
      <p:sp>
        <p:nvSpPr>
          <p:cNvPr id="8" name="Content Placeholder 7"/>
          <p:cNvSpPr>
            <a:spLocks noGrp="1"/>
          </p:cNvSpPr>
          <p:nvPr>
            <p:ph sz="half" idx="1"/>
          </p:nvPr>
        </p:nvSpPr>
        <p:spPr/>
        <p:txBody>
          <a:bodyPr>
            <a:normAutofit fontScale="40000" lnSpcReduction="20000"/>
          </a:bodyPr>
          <a:lstStyle/>
          <a:p>
            <a:pPr lvl="0"/>
            <a:endParaRPr lang="en-US" b="1" dirty="0" smtClean="0"/>
          </a:p>
          <a:p>
            <a:pPr lvl="0"/>
            <a:endParaRPr lang="en-US" b="1" dirty="0" smtClean="0"/>
          </a:p>
          <a:p>
            <a:pPr lvl="0"/>
            <a:r>
              <a:rPr lang="en-US" sz="3000" b="1" dirty="0" smtClean="0"/>
              <a:t>Statement regarding ADA</a:t>
            </a:r>
            <a:r>
              <a:rPr lang="en-US" sz="3000" b="1" dirty="0" smtClean="0"/>
              <a:t>.</a:t>
            </a:r>
            <a:r>
              <a:rPr lang="en-US" sz="3000" b="1" dirty="0" smtClean="0"/>
              <a:t> (See example below.)</a:t>
            </a:r>
            <a:br>
              <a:rPr lang="en-US" sz="3000" b="1" dirty="0" smtClean="0"/>
            </a:br>
            <a:endParaRPr lang="en-US" sz="3000" b="1" dirty="0" smtClean="0"/>
          </a:p>
          <a:p>
            <a:r>
              <a:rPr lang="en-US" sz="2800" b="1" dirty="0" smtClean="0"/>
              <a:t>ADA Statement: </a:t>
            </a:r>
            <a:r>
              <a:rPr lang="en-US" sz="2800" dirty="0" smtClean="0"/>
              <a:t>If you believe you qualify for course adaptations or special accommodations under the Americans With Disabilities Act, it is your responsibility to contact the Disability Support Services Coordinator in the LSC and provide the appropriate documentation.  If you have already documented a disability or other condition through the GRCC Disability Support Services Office, which would qualify you for special accommodations, or if you have emergency medical information or special needs I should know about, please notify me during the first week of class.  You can reach me by phone at 253-833-9111, extension ______.  Or, you can schedule an office appointment to meet me in the ____ Office Building, office number ____ during my posted office hours or at another mutually determined time.  If this location is not convenient for you, we will schedule an alternative place for the meeting.  If you use an alternative medium for communicating, let me know well in advance of the meeting (at least one week) so that appropriate accommodations can be arranged.</a:t>
            </a:r>
          </a:p>
          <a:p>
            <a:pPr lvl="0"/>
            <a:endParaRPr lang="en-US" b="1" dirty="0" smtClean="0"/>
          </a:p>
        </p:txBody>
      </p:sp>
      <p:pic>
        <p:nvPicPr>
          <p:cNvPr id="3074" name="Picture 2" descr="C:\Documents and Settings\jmoore\My Documents\My Pictures\Microsoft Clip Organizer\j0395787.gif"/>
          <p:cNvPicPr>
            <a:picLocks noChangeAspect="1" noChangeArrowheads="1" noCrop="1"/>
          </p:cNvPicPr>
          <p:nvPr/>
        </p:nvPicPr>
        <p:blipFill>
          <a:blip r:embed="rId2" cstate="print"/>
          <a:srcRect/>
          <a:stretch>
            <a:fillRect/>
          </a:stretch>
        </p:blipFill>
        <p:spPr bwMode="auto">
          <a:xfrm>
            <a:off x="4800600" y="2514600"/>
            <a:ext cx="28575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Assessment/Grading</a:t>
            </a:r>
            <a:endParaRPr lang="en-US" dirty="0"/>
          </a:p>
        </p:txBody>
      </p:sp>
      <p:sp>
        <p:nvSpPr>
          <p:cNvPr id="6" name="Content Placeholder 5"/>
          <p:cNvSpPr>
            <a:spLocks noGrp="1"/>
          </p:cNvSpPr>
          <p:nvPr>
            <p:ph sz="half" idx="2"/>
          </p:nvPr>
        </p:nvSpPr>
        <p:spPr/>
        <p:txBody>
          <a:bodyPr>
            <a:normAutofit/>
          </a:bodyPr>
          <a:lstStyle/>
          <a:p>
            <a:endParaRPr lang="en-US" b="1" dirty="0" smtClean="0"/>
          </a:p>
          <a:p>
            <a:endParaRPr lang="en-US" b="1" dirty="0" smtClean="0"/>
          </a:p>
          <a:p>
            <a:pPr lvl="0"/>
            <a:r>
              <a:rPr lang="en-US" b="1" dirty="0" smtClean="0"/>
              <a:t>Factors included in grade, how assessed and weighted</a:t>
            </a:r>
            <a:br>
              <a:rPr lang="en-US" b="1" dirty="0" smtClean="0"/>
            </a:br>
            <a:endParaRPr lang="en-US" b="1" dirty="0" smtClean="0"/>
          </a:p>
          <a:p>
            <a:pPr lvl="0"/>
            <a:r>
              <a:rPr lang="en-US" b="1" dirty="0" smtClean="0"/>
              <a:t>Grading scale</a:t>
            </a:r>
          </a:p>
          <a:p>
            <a:endParaRPr lang="en-US" b="1" dirty="0" smtClean="0"/>
          </a:p>
        </p:txBody>
      </p:sp>
      <p:sp>
        <p:nvSpPr>
          <p:cNvPr id="8" name="Content Placeholder 7"/>
          <p:cNvSpPr>
            <a:spLocks noGrp="1"/>
          </p:cNvSpPr>
          <p:nvPr>
            <p:ph sz="half" idx="1"/>
          </p:nvPr>
        </p:nvSpPr>
        <p:spPr/>
        <p:txBody>
          <a:bodyPr/>
          <a:lstStyle/>
          <a:p>
            <a:endParaRPr lang="en-US" dirty="0"/>
          </a:p>
        </p:txBody>
      </p:sp>
      <p:pic>
        <p:nvPicPr>
          <p:cNvPr id="4098" name="Picture 2" descr="C:\Documents and Settings\jmoore\My Documents\My Pictures\Microsoft Clip Organizer\j0401120.jpg"/>
          <p:cNvPicPr>
            <a:picLocks noChangeAspect="1" noChangeArrowheads="1"/>
          </p:cNvPicPr>
          <p:nvPr/>
        </p:nvPicPr>
        <p:blipFill>
          <a:blip r:embed="rId2" cstate="print"/>
          <a:srcRect/>
          <a:stretch>
            <a:fillRect/>
          </a:stretch>
        </p:blipFill>
        <p:spPr bwMode="auto">
          <a:xfrm>
            <a:off x="1142999" y="2133600"/>
            <a:ext cx="2803475" cy="3505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
            </a:r>
            <a:br>
              <a:rPr lang="en-US" sz="4000" b="1" dirty="0" smtClean="0"/>
            </a:br>
            <a:r>
              <a:rPr lang="en-US" sz="4000" b="1" dirty="0" smtClean="0"/>
              <a:t>Syllabus Template:</a:t>
            </a:r>
            <a:br>
              <a:rPr lang="en-US" sz="4000" b="1" dirty="0" smtClean="0"/>
            </a:br>
            <a:r>
              <a:rPr lang="en-US" sz="4000" b="1" dirty="0" smtClean="0"/>
              <a:t>Course Information</a:t>
            </a:r>
            <a:r>
              <a:rPr lang="en-US" sz="6000" b="1" dirty="0" smtClean="0"/>
              <a:t/>
            </a:r>
            <a:br>
              <a:rPr lang="en-US" sz="6000" b="1" dirty="0" smtClean="0"/>
            </a:br>
            <a:endParaRPr lang="en-US" sz="6000" b="1" dirty="0"/>
          </a:p>
        </p:txBody>
      </p:sp>
      <p:sp>
        <p:nvSpPr>
          <p:cNvPr id="5" name="Content Placeholder 4"/>
          <p:cNvSpPr>
            <a:spLocks noGrp="1"/>
          </p:cNvSpPr>
          <p:nvPr>
            <p:ph sz="half" idx="1"/>
          </p:nvPr>
        </p:nvSpPr>
        <p:spPr/>
        <p:txBody>
          <a:bodyPr/>
          <a:lstStyle/>
          <a:p>
            <a:pPr lvl="0"/>
            <a:r>
              <a:rPr lang="en-US" b="1" dirty="0" smtClean="0"/>
              <a:t>Title of course</a:t>
            </a:r>
            <a:br>
              <a:rPr lang="en-US" b="1" dirty="0" smtClean="0"/>
            </a:br>
            <a:endParaRPr lang="en-US" b="1" dirty="0" smtClean="0"/>
          </a:p>
          <a:p>
            <a:pPr lvl="0"/>
            <a:r>
              <a:rPr lang="en-US" b="1" dirty="0" smtClean="0"/>
              <a:t>Course Number, course section</a:t>
            </a:r>
            <a:r>
              <a:rPr lang="en-US" dirty="0" smtClean="0"/>
              <a:t>, </a:t>
            </a:r>
            <a:r>
              <a:rPr lang="en-US" b="1" dirty="0" smtClean="0"/>
              <a:t>quarter</a:t>
            </a:r>
            <a:r>
              <a:rPr lang="en-US" dirty="0" smtClean="0"/>
              <a:t>, </a:t>
            </a:r>
            <a:r>
              <a:rPr lang="en-US" b="1" dirty="0" smtClean="0"/>
              <a:t>credit hours</a:t>
            </a:r>
            <a:br>
              <a:rPr lang="en-US" b="1" dirty="0" smtClean="0"/>
            </a:br>
            <a:endParaRPr lang="en-US" dirty="0" smtClean="0"/>
          </a:p>
          <a:p>
            <a:pPr lvl="0"/>
            <a:r>
              <a:rPr lang="en-US" b="1" dirty="0" smtClean="0"/>
              <a:t>Prerequisites (if any)</a:t>
            </a:r>
            <a:br>
              <a:rPr lang="en-US" b="1" dirty="0" smtClean="0"/>
            </a:br>
            <a:endParaRPr lang="en-US" b="1" dirty="0" smtClean="0"/>
          </a:p>
          <a:p>
            <a:pPr lvl="0"/>
            <a:r>
              <a:rPr lang="en-US" b="1" dirty="0" smtClean="0"/>
              <a:t>Time, location</a:t>
            </a:r>
          </a:p>
          <a:p>
            <a:endParaRPr lang="en-US" dirty="0"/>
          </a:p>
        </p:txBody>
      </p:sp>
      <p:pic>
        <p:nvPicPr>
          <p:cNvPr id="7" name="Content Placeholder 6" descr="catalog.jpg"/>
          <p:cNvPicPr>
            <a:picLocks noGrp="1" noChangeAspect="1"/>
          </p:cNvPicPr>
          <p:nvPr>
            <p:ph sz="half" idx="2"/>
          </p:nvPr>
        </p:nvPicPr>
        <p:blipFill>
          <a:blip r:embed="rId2" cstate="print"/>
          <a:stretch>
            <a:fillRect/>
          </a:stretch>
        </p:blipFill>
        <p:spPr>
          <a:xfrm>
            <a:off x="5334000" y="2057400"/>
            <a:ext cx="2743200" cy="340042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t>Syllabus Template:</a:t>
            </a:r>
            <a:br>
              <a:rPr lang="en-US" sz="4400" b="1" dirty="0" smtClean="0"/>
            </a:br>
            <a:r>
              <a:rPr lang="en-US" sz="4400" b="1" dirty="0" smtClean="0"/>
              <a:t>Instructor Information</a:t>
            </a:r>
            <a:endParaRPr lang="en-US" dirty="0"/>
          </a:p>
        </p:txBody>
      </p:sp>
      <p:sp>
        <p:nvSpPr>
          <p:cNvPr id="4" name="Content Placeholder 3"/>
          <p:cNvSpPr>
            <a:spLocks noGrp="1"/>
          </p:cNvSpPr>
          <p:nvPr>
            <p:ph sz="half" idx="2"/>
          </p:nvPr>
        </p:nvSpPr>
        <p:spPr/>
        <p:txBody>
          <a:bodyPr/>
          <a:lstStyle/>
          <a:p>
            <a:pPr lvl="0"/>
            <a:r>
              <a:rPr lang="en-US" b="1" dirty="0" smtClean="0"/>
              <a:t>Instructor’s name and title</a:t>
            </a:r>
            <a:br>
              <a:rPr lang="en-US" b="1" dirty="0" smtClean="0"/>
            </a:br>
            <a:endParaRPr lang="en-US" b="1" dirty="0" smtClean="0"/>
          </a:p>
          <a:p>
            <a:pPr lvl="0"/>
            <a:r>
              <a:rPr lang="en-US" b="1" dirty="0" smtClean="0"/>
              <a:t>Office location, office hours, office phone number</a:t>
            </a:r>
            <a:r>
              <a:rPr lang="en-US" dirty="0" smtClean="0"/>
              <a:t>, </a:t>
            </a:r>
            <a:r>
              <a:rPr lang="en-US" b="1" dirty="0" smtClean="0"/>
              <a:t>e-mail address</a:t>
            </a:r>
          </a:p>
          <a:p>
            <a:endParaRPr lang="en-US" dirty="0"/>
          </a:p>
        </p:txBody>
      </p:sp>
      <p:sp>
        <p:nvSpPr>
          <p:cNvPr id="6" name="Content Placeholder 5"/>
          <p:cNvSpPr>
            <a:spLocks noGrp="1"/>
          </p:cNvSpPr>
          <p:nvPr>
            <p:ph sz="half" idx="1"/>
          </p:nvPr>
        </p:nvSpPr>
        <p:spPr/>
        <p:txBody>
          <a:bodyPr/>
          <a:lstStyle/>
          <a:p>
            <a:endParaRPr lang="en-US" dirty="0"/>
          </a:p>
        </p:txBody>
      </p:sp>
      <p:pic>
        <p:nvPicPr>
          <p:cNvPr id="2051" name="Picture 3" descr="C:\Documents and Settings\jmoore\Local Settings\Temporary Internet Files\Content.IE5\8AFSFWAC\MCj04241680000[1].wmf"/>
          <p:cNvPicPr>
            <a:picLocks noChangeAspect="1" noChangeArrowheads="1"/>
          </p:cNvPicPr>
          <p:nvPr/>
        </p:nvPicPr>
        <p:blipFill>
          <a:blip r:embed="rId2" cstate="print"/>
          <a:srcRect/>
          <a:stretch>
            <a:fillRect/>
          </a:stretch>
        </p:blipFill>
        <p:spPr bwMode="auto">
          <a:xfrm>
            <a:off x="990600" y="2667000"/>
            <a:ext cx="2863405" cy="2546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Course Materials</a:t>
            </a:r>
            <a:endParaRPr lang="en-US" dirty="0"/>
          </a:p>
        </p:txBody>
      </p:sp>
      <p:sp>
        <p:nvSpPr>
          <p:cNvPr id="3" name="Content Placeholder 2"/>
          <p:cNvSpPr>
            <a:spLocks noGrp="1"/>
          </p:cNvSpPr>
          <p:nvPr>
            <p:ph sz="half" idx="1"/>
          </p:nvPr>
        </p:nvSpPr>
        <p:spPr/>
        <p:txBody>
          <a:bodyPr>
            <a:normAutofit/>
          </a:bodyPr>
          <a:lstStyle/>
          <a:p>
            <a:pPr lvl="0"/>
            <a:r>
              <a:rPr lang="en-US" b="1" dirty="0" smtClean="0"/>
              <a:t>Textbooks (titles, authors, editions)</a:t>
            </a:r>
            <a:br>
              <a:rPr lang="en-US" b="1" dirty="0" smtClean="0"/>
            </a:br>
            <a:endParaRPr lang="en-US" b="1" dirty="0" smtClean="0"/>
          </a:p>
          <a:p>
            <a:pPr lvl="0"/>
            <a:r>
              <a:rPr lang="en-US" b="1" dirty="0" smtClean="0"/>
              <a:t>Course materials (binders, spiral notebooks, dictionaries, calculator, etc.)</a:t>
            </a:r>
          </a:p>
          <a:p>
            <a:endParaRPr lang="en-US" dirty="0"/>
          </a:p>
        </p:txBody>
      </p:sp>
      <p:sp>
        <p:nvSpPr>
          <p:cNvPr id="4" name="Content Placeholder 3"/>
          <p:cNvSpPr>
            <a:spLocks noGrp="1"/>
          </p:cNvSpPr>
          <p:nvPr>
            <p:ph sz="half" idx="2"/>
          </p:nvPr>
        </p:nvSpPr>
        <p:spPr/>
        <p:txBody>
          <a:bodyPr>
            <a:normAutofit/>
          </a:bodyPr>
          <a:lstStyle/>
          <a:p>
            <a:pPr lvl="0"/>
            <a:r>
              <a:rPr lang="en-US" b="1" dirty="0" smtClean="0"/>
              <a:t>Readings or other resources such as videos, CD ROM, etc. (titles, required or optional, where to locate the resources)</a:t>
            </a:r>
            <a:br>
              <a:rPr lang="en-US" b="1" dirty="0" smtClean="0"/>
            </a:br>
            <a:endParaRPr lang="en-US" b="1" dirty="0" smtClean="0"/>
          </a:p>
          <a:p>
            <a:pPr lvl="0"/>
            <a:r>
              <a:rPr lang="en-US" b="1" dirty="0" smtClean="0"/>
              <a:t>Electronic resources (web sites, listserv, newsgroup, etc.)</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Course Description</a:t>
            </a:r>
            <a:endParaRPr lang="en-US" dirty="0"/>
          </a:p>
        </p:txBody>
      </p:sp>
      <p:sp>
        <p:nvSpPr>
          <p:cNvPr id="3" name="Content Placeholder 2"/>
          <p:cNvSpPr>
            <a:spLocks noGrp="1"/>
          </p:cNvSpPr>
          <p:nvPr>
            <p:ph sz="half" idx="1"/>
          </p:nvPr>
        </p:nvSpPr>
        <p:spPr/>
        <p:txBody>
          <a:bodyPr>
            <a:normAutofit/>
          </a:bodyPr>
          <a:lstStyle/>
          <a:p>
            <a:pPr lvl="0">
              <a:buNone/>
            </a:pPr>
            <a:endParaRPr lang="en-US" b="1" dirty="0" smtClean="0"/>
          </a:p>
          <a:p>
            <a:pPr lvl="0"/>
            <a:r>
              <a:rPr lang="en-US" b="1" dirty="0" smtClean="0"/>
              <a:t>General description of the course from the CAR</a:t>
            </a:r>
            <a:br>
              <a:rPr lang="en-US" b="1" dirty="0" smtClean="0"/>
            </a:br>
            <a:endParaRPr lang="en-US" b="1" dirty="0" smtClean="0"/>
          </a:p>
          <a:p>
            <a:r>
              <a:rPr lang="en-US" b="1" dirty="0" smtClean="0"/>
              <a:t>Additional description of the course as instructor sees fit.</a:t>
            </a:r>
          </a:p>
          <a:p>
            <a:pPr lvl="0"/>
            <a:endParaRPr lang="en-US" dirty="0" smtClean="0"/>
          </a:p>
          <a:p>
            <a:endParaRPr lang="en-US" dirty="0"/>
          </a:p>
        </p:txBody>
      </p:sp>
      <p:pic>
        <p:nvPicPr>
          <p:cNvPr id="5" name="Content Placeholder 4" descr="Path.jpg"/>
          <p:cNvPicPr>
            <a:picLocks noGrp="1" noChangeAspect="1"/>
          </p:cNvPicPr>
          <p:nvPr>
            <p:ph sz="half" idx="2"/>
          </p:nvPr>
        </p:nvPicPr>
        <p:blipFill>
          <a:blip r:embed="rId2" cstate="print"/>
          <a:stretch>
            <a:fillRect/>
          </a:stretch>
        </p:blipFill>
        <p:spPr>
          <a:xfrm>
            <a:off x="4724400" y="2590800"/>
            <a:ext cx="3783253" cy="253285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What is a CAR?</a:t>
            </a:r>
            <a:endParaRPr lang="en-US" dirty="0"/>
          </a:p>
        </p:txBody>
      </p:sp>
      <p:sp>
        <p:nvSpPr>
          <p:cNvPr id="3" name="Content Placeholder 2"/>
          <p:cNvSpPr>
            <a:spLocks noGrp="1"/>
          </p:cNvSpPr>
          <p:nvPr>
            <p:ph sz="half" idx="1"/>
          </p:nvPr>
        </p:nvSpPr>
        <p:spPr/>
        <p:txBody>
          <a:bodyPr>
            <a:normAutofit fontScale="92500" lnSpcReduction="20000"/>
          </a:bodyPr>
          <a:lstStyle/>
          <a:p>
            <a:pPr lvl="0">
              <a:buNone/>
            </a:pPr>
            <a:endParaRPr lang="en-US" b="1" dirty="0" smtClean="0"/>
          </a:p>
          <a:p>
            <a:pPr lvl="0"/>
            <a:r>
              <a:rPr lang="en-US" b="1" dirty="0" smtClean="0"/>
              <a:t>Course Adoption Revision = Description and outcomes for all sections of the course</a:t>
            </a:r>
          </a:p>
          <a:p>
            <a:pPr lvl="0">
              <a:buNone/>
            </a:pPr>
            <a:endParaRPr lang="en-US" b="1" dirty="0" smtClean="0"/>
          </a:p>
          <a:p>
            <a:pPr lvl="0"/>
            <a:r>
              <a:rPr lang="en-US" b="1" dirty="0" smtClean="0"/>
              <a:t>Obtain from Division Chair, Building Secretary, or online in CAR </a:t>
            </a:r>
            <a:r>
              <a:rPr lang="en-US" b="1" dirty="0" smtClean="0"/>
              <a:t>Database: </a:t>
            </a:r>
            <a:r>
              <a:rPr lang="en-US" u="sng" dirty="0" smtClean="0">
                <a:hlinkClick r:id="rId2"/>
              </a:rPr>
              <a:t>https://www.gatornet.greenriver.edu/car/carhome.asp?Course=ENGL%20128#</a:t>
            </a:r>
            <a:r>
              <a:rPr lang="en-US" dirty="0" smtClean="0"/>
              <a:t>. </a:t>
            </a:r>
            <a:endParaRPr lang="en-US" b="1" dirty="0" smtClean="0"/>
          </a:p>
          <a:p>
            <a:pPr lvl="0"/>
            <a:endParaRPr lang="en-US" b="1" dirty="0" smtClean="0"/>
          </a:p>
          <a:p>
            <a:pPr lvl="0"/>
            <a:endParaRPr lang="en-US" b="1" dirty="0" smtClean="0"/>
          </a:p>
          <a:p>
            <a:pPr lvl="0"/>
            <a:endParaRPr lang="en-US" dirty="0" smtClean="0"/>
          </a:p>
          <a:p>
            <a:endParaRPr lang="en-US" dirty="0"/>
          </a:p>
        </p:txBody>
      </p:sp>
      <p:pic>
        <p:nvPicPr>
          <p:cNvPr id="7" name="Content Placeholder 6" descr="fountain.jpg"/>
          <p:cNvPicPr>
            <a:picLocks noGrp="1" noChangeAspect="1"/>
          </p:cNvPicPr>
          <p:nvPr>
            <p:ph sz="half" idx="2"/>
          </p:nvPr>
        </p:nvPicPr>
        <p:blipFill>
          <a:blip r:embed="rId3" cstate="print"/>
          <a:stretch>
            <a:fillRect/>
          </a:stretch>
        </p:blipFill>
        <p:spPr>
          <a:xfrm>
            <a:off x="4953000" y="2286000"/>
            <a:ext cx="3541200" cy="339486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Instructional Methods</a:t>
            </a:r>
            <a:endParaRPr lang="en-US" dirty="0"/>
          </a:p>
        </p:txBody>
      </p:sp>
      <p:sp>
        <p:nvSpPr>
          <p:cNvPr id="3" name="Content Placeholder 2"/>
          <p:cNvSpPr>
            <a:spLocks noGrp="1"/>
          </p:cNvSpPr>
          <p:nvPr>
            <p:ph sz="half" idx="1"/>
          </p:nvPr>
        </p:nvSpPr>
        <p:spPr/>
        <p:txBody>
          <a:bodyPr>
            <a:normAutofit/>
          </a:bodyPr>
          <a:lstStyle/>
          <a:p>
            <a:pPr lvl="0">
              <a:buNone/>
            </a:pPr>
            <a:endParaRPr lang="en-US" b="1" dirty="0" smtClean="0"/>
          </a:p>
          <a:p>
            <a:pPr lvl="0">
              <a:buNone/>
            </a:pPr>
            <a:endParaRPr lang="en-US" b="1" dirty="0" smtClean="0"/>
          </a:p>
          <a:p>
            <a:pPr lvl="0">
              <a:buNone/>
            </a:pPr>
            <a:endParaRPr lang="en-US" b="1" dirty="0" smtClean="0"/>
          </a:p>
          <a:p>
            <a:pPr lvl="0"/>
            <a:r>
              <a:rPr lang="en-US" b="1" dirty="0" smtClean="0"/>
              <a:t>Instructional methods (lecture, group discussion, etc.)</a:t>
            </a:r>
            <a:endParaRPr lang="en-US" dirty="0" smtClean="0"/>
          </a:p>
          <a:p>
            <a:pPr lvl="0">
              <a:buNone/>
            </a:pPr>
            <a:endParaRPr lang="en-US" dirty="0" smtClean="0"/>
          </a:p>
          <a:p>
            <a:endParaRPr lang="en-US" dirty="0"/>
          </a:p>
        </p:txBody>
      </p:sp>
      <p:sp>
        <p:nvSpPr>
          <p:cNvPr id="6" name="Content Placeholder 5"/>
          <p:cNvSpPr>
            <a:spLocks noGrp="1"/>
          </p:cNvSpPr>
          <p:nvPr>
            <p:ph sz="half" idx="2"/>
          </p:nvPr>
        </p:nvSpPr>
        <p:spPr/>
        <p:txBody>
          <a:bodyPr/>
          <a:lstStyle/>
          <a:p>
            <a:pPr>
              <a:buNone/>
            </a:pPr>
            <a:endParaRPr lang="en-US" dirty="0"/>
          </a:p>
        </p:txBody>
      </p:sp>
      <p:pic>
        <p:nvPicPr>
          <p:cNvPr id="3077" name="Picture 5" descr="C:\Documents and Settings\jmoore\Local Settings\Temporary Internet Files\Content.IE5\LKCZVEWD\MPj04395360000[1].jpg"/>
          <p:cNvPicPr>
            <a:picLocks noChangeAspect="1" noChangeArrowheads="1"/>
          </p:cNvPicPr>
          <p:nvPr/>
        </p:nvPicPr>
        <p:blipFill>
          <a:blip r:embed="rId2" cstate="print"/>
          <a:srcRect/>
          <a:stretch>
            <a:fillRect/>
          </a:stretch>
        </p:blipFill>
        <p:spPr bwMode="auto">
          <a:xfrm>
            <a:off x="4648200" y="2667000"/>
            <a:ext cx="4050064" cy="21793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Course Outcomes</a:t>
            </a:r>
            <a:endParaRPr lang="en-US" dirty="0"/>
          </a:p>
        </p:txBody>
      </p:sp>
      <p:sp>
        <p:nvSpPr>
          <p:cNvPr id="3" name="Content Placeholder 2"/>
          <p:cNvSpPr>
            <a:spLocks noGrp="1"/>
          </p:cNvSpPr>
          <p:nvPr>
            <p:ph sz="half" idx="1"/>
          </p:nvPr>
        </p:nvSpPr>
        <p:spPr/>
        <p:txBody>
          <a:bodyPr>
            <a:normAutofit lnSpcReduction="10000"/>
          </a:bodyPr>
          <a:lstStyle/>
          <a:p>
            <a:pPr lvl="0"/>
            <a:r>
              <a:rPr lang="en-US" b="1" dirty="0" smtClean="0"/>
              <a:t>Course objectives should match those on the CAR for that specific class.</a:t>
            </a:r>
            <a:br>
              <a:rPr lang="en-US" b="1" dirty="0" smtClean="0"/>
            </a:br>
            <a:endParaRPr lang="en-US" b="1" dirty="0" smtClean="0"/>
          </a:p>
          <a:p>
            <a:r>
              <a:rPr lang="en-US" b="1" dirty="0" smtClean="0"/>
              <a:t>You may add course objectives of your own in addition to those on the CAR, but you may not omit any listed on the CAR.</a:t>
            </a:r>
          </a:p>
          <a:p>
            <a:endParaRPr lang="en-US" dirty="0"/>
          </a:p>
        </p:txBody>
      </p:sp>
      <p:sp>
        <p:nvSpPr>
          <p:cNvPr id="6" name="Content Placeholder 5"/>
          <p:cNvSpPr>
            <a:spLocks noGrp="1"/>
          </p:cNvSpPr>
          <p:nvPr>
            <p:ph sz="half" idx="2"/>
          </p:nvPr>
        </p:nvSpPr>
        <p:spPr/>
        <p:txBody>
          <a:bodyPr>
            <a:normAutofit lnSpcReduction="10000"/>
          </a:bodyPr>
          <a:lstStyle/>
          <a:p>
            <a:pPr>
              <a:buNone/>
            </a:pPr>
            <a:endParaRPr lang="en-US" dirty="0"/>
          </a:p>
        </p:txBody>
      </p:sp>
      <p:pic>
        <p:nvPicPr>
          <p:cNvPr id="6146" name="Picture 2" descr="C:\Documents and Settings\jmoore\My Documents\My Pictures\Microsoft Clip Organizer\j0439299.jpg"/>
          <p:cNvPicPr>
            <a:picLocks noChangeAspect="1" noChangeArrowheads="1"/>
          </p:cNvPicPr>
          <p:nvPr/>
        </p:nvPicPr>
        <p:blipFill>
          <a:blip r:embed="rId2" cstate="print"/>
          <a:srcRect/>
          <a:stretch>
            <a:fillRect/>
          </a:stretch>
        </p:blipFill>
        <p:spPr bwMode="auto">
          <a:xfrm>
            <a:off x="4724400" y="2667000"/>
            <a:ext cx="3883273" cy="25999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Syllabus Template:</a:t>
            </a:r>
            <a:br>
              <a:rPr lang="en-US" sz="4000" b="1" dirty="0" smtClean="0"/>
            </a:br>
            <a:r>
              <a:rPr lang="en-US" sz="4000" b="1" dirty="0" smtClean="0"/>
              <a:t>Demonstrate Outcomes</a:t>
            </a:r>
            <a:endParaRPr lang="en-US" dirty="0"/>
          </a:p>
        </p:txBody>
      </p:sp>
      <p:sp>
        <p:nvSpPr>
          <p:cNvPr id="6" name="Content Placeholder 5"/>
          <p:cNvSpPr>
            <a:spLocks noGrp="1"/>
          </p:cNvSpPr>
          <p:nvPr>
            <p:ph sz="half" idx="2"/>
          </p:nvPr>
        </p:nvSpPr>
        <p:spPr/>
        <p:txBody>
          <a:bodyPr>
            <a:normAutofit/>
          </a:bodyPr>
          <a:lstStyle/>
          <a:p>
            <a:endParaRPr lang="en-US" b="1" dirty="0" smtClean="0"/>
          </a:p>
          <a:p>
            <a:endParaRPr lang="en-US" b="1" dirty="0" smtClean="0"/>
          </a:p>
          <a:p>
            <a:r>
              <a:rPr lang="en-US" b="1" dirty="0" smtClean="0"/>
              <a:t>For each course outcome, list how students will demonstrate that they’ve learned that outcome.</a:t>
            </a:r>
            <a:endParaRPr lang="en-US" dirty="0"/>
          </a:p>
        </p:txBody>
      </p:sp>
      <p:sp>
        <p:nvSpPr>
          <p:cNvPr id="8" name="Content Placeholder 7"/>
          <p:cNvSpPr>
            <a:spLocks noGrp="1"/>
          </p:cNvSpPr>
          <p:nvPr>
            <p:ph sz="half" idx="1"/>
          </p:nvPr>
        </p:nvSpPr>
        <p:spPr/>
        <p:txBody>
          <a:bodyPr/>
          <a:lstStyle/>
          <a:p>
            <a:endParaRPr lang="en-US"/>
          </a:p>
        </p:txBody>
      </p:sp>
      <p:pic>
        <p:nvPicPr>
          <p:cNvPr id="5122" name="Picture 2" descr="C:\Documents and Settings\jmoore\Local Settings\Temporary Internet Files\Content.IE5\O806B3OY\MMj03034930000[1].gif"/>
          <p:cNvPicPr>
            <a:picLocks noChangeAspect="1" noChangeArrowheads="1" noCrop="1"/>
          </p:cNvPicPr>
          <p:nvPr/>
        </p:nvPicPr>
        <p:blipFill>
          <a:blip r:embed="rId2" cstate="print"/>
          <a:srcRect/>
          <a:stretch>
            <a:fillRect/>
          </a:stretch>
        </p:blipFill>
        <p:spPr bwMode="auto">
          <a:xfrm>
            <a:off x="1066800" y="2438400"/>
            <a:ext cx="3430566" cy="29813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100</TotalTime>
  <Words>291</Words>
  <Application>Microsoft Office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Syllabus Template </vt:lpstr>
      <vt:lpstr> Syllabus Template: Course Information </vt:lpstr>
      <vt:lpstr>Syllabus Template: Instructor Information</vt:lpstr>
      <vt:lpstr>Syllabus Template: Course Materials</vt:lpstr>
      <vt:lpstr>Syllabus Template: Course Description</vt:lpstr>
      <vt:lpstr>What is a CAR?</vt:lpstr>
      <vt:lpstr>Syllabus Template: Instructional Methods</vt:lpstr>
      <vt:lpstr>Syllabus Template: Course Outcomes</vt:lpstr>
      <vt:lpstr>Syllabus Template: Demonstrate Outcomes</vt:lpstr>
      <vt:lpstr>Syllabus Template: Campus-wide Outcomes</vt:lpstr>
      <vt:lpstr>Syllabus Template: Campus-wide Outcomes</vt:lpstr>
      <vt:lpstr>Syllabus Template: Campus-wide Outcomes</vt:lpstr>
      <vt:lpstr>Syllabus Template: Demonstrate Outcomes</vt:lpstr>
      <vt:lpstr>Syllabus Template: Course Policies</vt:lpstr>
      <vt:lpstr>Syllabus Template: Academic Honesty</vt:lpstr>
      <vt:lpstr>Syllabus Template: ADA Statement</vt:lpstr>
      <vt:lpstr>Syllabus Template: Assessment/Grading</vt:lpstr>
    </vt:vector>
  </TitlesOfParts>
  <Company>Green River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jmoore</dc:creator>
  <cp:lastModifiedBy>profile</cp:lastModifiedBy>
  <cp:revision>40</cp:revision>
  <dcterms:created xsi:type="dcterms:W3CDTF">2009-06-25T18:52:11Z</dcterms:created>
  <dcterms:modified xsi:type="dcterms:W3CDTF">2010-05-14T21:28:33Z</dcterms:modified>
</cp:coreProperties>
</file>