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handoutMasterIdLst>
    <p:handoutMasterId r:id="rId9"/>
  </p:handoutMasterIdLst>
  <p:sldIdLst>
    <p:sldId id="256" r:id="rId2"/>
    <p:sldId id="298" r:id="rId3"/>
    <p:sldId id="297" r:id="rId4"/>
    <p:sldId id="288" r:id="rId5"/>
    <p:sldId id="287" r:id="rId6"/>
    <p:sldId id="276" r:id="rId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4A481-155F-48CE-9892-9BA541C9ED55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9C8E5-E1DA-4A61-8BD5-D12C93C3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52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3A0D0-9F54-417E-A719-665462256847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08534-CF33-4107-8F2E-BDCCF3BB0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4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08534-CF33-4107-8F2E-BDCCF3BB01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44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389F5AC-2136-4EC9-BC4F-8A3B57492229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16B2BF5-2BB4-4749-AB68-A6144C7C66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89F5AC-2136-4EC9-BC4F-8A3B57492229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6B2BF5-2BB4-4749-AB68-A6144C7C66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89F5AC-2136-4EC9-BC4F-8A3B57492229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6B2BF5-2BB4-4749-AB68-A6144C7C66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D8C3D2-F79F-4B21-85AE-D3B4D40CFB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89F5AC-2136-4EC9-BC4F-8A3B57492229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6B2BF5-2BB4-4749-AB68-A6144C7C66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89F5AC-2136-4EC9-BC4F-8A3B57492229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6B2BF5-2BB4-4749-AB68-A6144C7C66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89F5AC-2136-4EC9-BC4F-8A3B57492229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6B2BF5-2BB4-4749-AB68-A6144C7C66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89F5AC-2136-4EC9-BC4F-8A3B57492229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6B2BF5-2BB4-4749-AB68-A6144C7C66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89F5AC-2136-4EC9-BC4F-8A3B57492229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6B2BF5-2BB4-4749-AB68-A6144C7C66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89F5AC-2136-4EC9-BC4F-8A3B57492229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6B2BF5-2BB4-4749-AB68-A6144C7C66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389F5AC-2136-4EC9-BC4F-8A3B57492229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6B2BF5-2BB4-4749-AB68-A6144C7C66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89F5AC-2136-4EC9-BC4F-8A3B57492229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16B2BF5-2BB4-4749-AB68-A6144C7C66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389F5AC-2136-4EC9-BC4F-8A3B57492229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16B2BF5-2BB4-4749-AB68-A6144C7C66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Position Proposal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Mathematics Division</a:t>
            </a:r>
            <a:endParaRPr lang="en-US" dirty="0"/>
          </a:p>
        </p:txBody>
      </p:sp>
      <p:pic>
        <p:nvPicPr>
          <p:cNvPr id="4" name="Picture 3" descr="GRCCLogo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2590800" cy="2749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048871"/>
              </p:ext>
            </p:extLst>
          </p:nvPr>
        </p:nvGraphicFramePr>
        <p:xfrm>
          <a:off x="152400" y="2057400"/>
          <a:ext cx="8534400" cy="2862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  <a:gridCol w="2133600"/>
              </a:tblGrid>
              <a:tr h="1045348"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Sections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</a:t>
                      </a:r>
                      <a:r>
                        <a:rPr lang="en-US" baseline="0" dirty="0" smtClean="0"/>
                        <a:t> Sections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Students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waitlisted</a:t>
                      </a:r>
                    </a:p>
                  </a:txBody>
                  <a:tcPr/>
                </a:tc>
              </a:tr>
              <a:tr h="605638">
                <a:tc>
                  <a:txBody>
                    <a:bodyPr/>
                    <a:lstStyle/>
                    <a:p>
                      <a:r>
                        <a:rPr lang="en-US" dirty="0" smtClean="0"/>
                        <a:t>Below Math 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605638">
                <a:tc>
                  <a:txBody>
                    <a:bodyPr/>
                    <a:lstStyle/>
                    <a:p>
                      <a:r>
                        <a:rPr lang="en-US" dirty="0" smtClean="0"/>
                        <a:t>Math 100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143</a:t>
                      </a:r>
                      <a:endParaRPr lang="en-US" dirty="0"/>
                    </a:p>
                  </a:txBody>
                  <a:tcPr/>
                </a:tc>
              </a:tr>
              <a:tr h="605638">
                <a:tc>
                  <a:txBody>
                    <a:bodyPr/>
                    <a:lstStyle/>
                    <a:p>
                      <a:r>
                        <a:rPr lang="en-US" dirty="0" smtClean="0"/>
                        <a:t>Math 200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the Waitlists are </a:t>
            </a:r>
            <a:br>
              <a:rPr lang="en-US" dirty="0" smtClean="0"/>
            </a:br>
            <a:r>
              <a:rPr lang="en-US" dirty="0" smtClean="0"/>
              <a:t>(and aren’t)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277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43000"/>
            <a:ext cx="8686800" cy="5334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High school graduation requirements</a:t>
            </a:r>
            <a:br>
              <a:rPr lang="en-US" sz="3200" dirty="0" smtClean="0"/>
            </a:br>
            <a:endParaRPr lang="en-US" sz="2000" dirty="0" smtClean="0"/>
          </a:p>
          <a:p>
            <a:r>
              <a:rPr lang="en-US" sz="3200" dirty="0" smtClean="0"/>
              <a:t>Improved placement</a:t>
            </a:r>
            <a:br>
              <a:rPr lang="en-US" sz="3200" dirty="0" smtClean="0"/>
            </a:br>
            <a:endParaRPr lang="en-US" sz="2000" dirty="0" smtClean="0"/>
          </a:p>
          <a:p>
            <a:r>
              <a:rPr lang="en-US" sz="3200" dirty="0" smtClean="0"/>
              <a:t>Student demand for STEM-field classes</a:t>
            </a:r>
            <a:br>
              <a:rPr lang="en-US" sz="3200" dirty="0" smtClean="0"/>
            </a:br>
            <a:endParaRPr lang="en-US" sz="2000" dirty="0" smtClean="0"/>
          </a:p>
          <a:p>
            <a:r>
              <a:rPr lang="en-US" sz="3200" dirty="0" smtClean="0"/>
              <a:t>Additional degree requirements (statistics)</a:t>
            </a:r>
            <a:br>
              <a:rPr lang="en-US" sz="3200" dirty="0" smtClean="0"/>
            </a:br>
            <a:endParaRPr lang="en-US" sz="2000" dirty="0" smtClean="0"/>
          </a:p>
          <a:p>
            <a:r>
              <a:rPr lang="en-US" sz="3200" dirty="0" smtClean="0"/>
              <a:t>Increase in international students requesting calculus and statistics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Causes: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62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233672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More classes above 100 level to meet the demand (long waitlists already exist)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BAS degrees requesting additional courses in statistics and discrete mathematics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4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1"/>
            <a:ext cx="8534400" cy="51815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Not enough classes for the demand 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Finding quality educators with Master’s degrees in mathematics</a:t>
            </a:r>
          </a:p>
          <a:p>
            <a:pPr marL="109728" indent="0">
              <a:buNone/>
            </a:pPr>
            <a:endParaRPr lang="en-US" sz="3200" dirty="0"/>
          </a:p>
          <a:p>
            <a:r>
              <a:rPr lang="en-US" sz="3200" dirty="0" smtClean="0"/>
              <a:t>Replacing adjuncts who retire or are hired elsewhere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95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800000"/>
                </a:solidFill>
              </a:rPr>
              <a:t>Questions?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600200"/>
            <a:ext cx="7467600" cy="3352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3600" b="1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</a:pPr>
            <a:endParaRPr lang="en-US" sz="3600" b="1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</a:pPr>
            <a:endParaRPr lang="en-US" sz="3600" b="1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1190</TotalTime>
  <Words>69</Words>
  <Application>Microsoft Office PowerPoint</Application>
  <PresentationFormat>On-screen Show (4:3)</PresentationFormat>
  <Paragraphs>37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Concourse</vt:lpstr>
      <vt:lpstr>New Position Proposal</vt:lpstr>
      <vt:lpstr>Where the Waitlists are  (and aren’t)</vt:lpstr>
      <vt:lpstr>Causes:</vt:lpstr>
      <vt:lpstr>Future:</vt:lpstr>
      <vt:lpstr>Challenges:</vt:lpstr>
      <vt:lpstr>Questions?</vt:lpstr>
    </vt:vector>
  </TitlesOfParts>
  <Company>Green River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Position Proposal</dc:title>
  <dc:creator>profile</dc:creator>
  <cp:lastModifiedBy>Information Technology</cp:lastModifiedBy>
  <cp:revision>53</cp:revision>
  <cp:lastPrinted>2015-11-18T21:55:17Z</cp:lastPrinted>
  <dcterms:created xsi:type="dcterms:W3CDTF">2010-11-05T22:48:28Z</dcterms:created>
  <dcterms:modified xsi:type="dcterms:W3CDTF">2015-11-18T23:45:15Z</dcterms:modified>
</cp:coreProperties>
</file>