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sldIdLst>
    <p:sldId id="503" r:id="rId2"/>
    <p:sldId id="256" r:id="rId3"/>
    <p:sldId id="257" r:id="rId4"/>
    <p:sldId id="315" r:id="rId5"/>
    <p:sldId id="316" r:id="rId6"/>
    <p:sldId id="323" r:id="rId7"/>
    <p:sldId id="320" r:id="rId8"/>
    <p:sldId id="321" r:id="rId9"/>
    <p:sldId id="324" r:id="rId10"/>
    <p:sldId id="322" r:id="rId11"/>
    <p:sldId id="329" r:id="rId12"/>
    <p:sldId id="330" r:id="rId13"/>
    <p:sldId id="331" r:id="rId14"/>
    <p:sldId id="325" r:id="rId15"/>
    <p:sldId id="358" r:id="rId16"/>
    <p:sldId id="360" r:id="rId17"/>
    <p:sldId id="326" r:id="rId18"/>
    <p:sldId id="363" r:id="rId19"/>
    <p:sldId id="357" r:id="rId20"/>
    <p:sldId id="343" r:id="rId21"/>
    <p:sldId id="344" r:id="rId22"/>
    <p:sldId id="361" r:id="rId23"/>
    <p:sldId id="356" r:id="rId24"/>
    <p:sldId id="362" r:id="rId25"/>
    <p:sldId id="292" r:id="rId26"/>
    <p:sldId id="367" r:id="rId27"/>
    <p:sldId id="370" r:id="rId28"/>
    <p:sldId id="368" r:id="rId29"/>
    <p:sldId id="371" r:id="rId30"/>
    <p:sldId id="372" r:id="rId31"/>
    <p:sldId id="369" r:id="rId32"/>
    <p:sldId id="373" r:id="rId33"/>
    <p:sldId id="375" r:id="rId34"/>
    <p:sldId id="374" r:id="rId35"/>
    <p:sldId id="376" r:id="rId36"/>
    <p:sldId id="514" r:id="rId37"/>
    <p:sldId id="516" r:id="rId38"/>
    <p:sldId id="534" r:id="rId39"/>
    <p:sldId id="270" r:id="rId40"/>
    <p:sldId id="259" r:id="rId41"/>
    <p:sldId id="378" r:id="rId42"/>
    <p:sldId id="517" r:id="rId43"/>
    <p:sldId id="535" r:id="rId44"/>
    <p:sldId id="537" r:id="rId45"/>
    <p:sldId id="536" r:id="rId46"/>
    <p:sldId id="518" r:id="rId47"/>
    <p:sldId id="519" r:id="rId48"/>
    <p:sldId id="520" r:id="rId49"/>
    <p:sldId id="521" r:id="rId50"/>
    <p:sldId id="522" r:id="rId51"/>
    <p:sldId id="295" r:id="rId52"/>
    <p:sldId id="380" r:id="rId53"/>
    <p:sldId id="381" r:id="rId54"/>
    <p:sldId id="258" r:id="rId55"/>
    <p:sldId id="294" r:id="rId56"/>
    <p:sldId id="395" r:id="rId57"/>
    <p:sldId id="398" r:id="rId58"/>
    <p:sldId id="382" r:id="rId59"/>
    <p:sldId id="301" r:id="rId60"/>
    <p:sldId id="383" r:id="rId61"/>
    <p:sldId id="385" r:id="rId62"/>
    <p:sldId id="525" r:id="rId63"/>
    <p:sldId id="302" r:id="rId64"/>
    <p:sldId id="384" r:id="rId65"/>
    <p:sldId id="388" r:id="rId66"/>
    <p:sldId id="513" r:id="rId67"/>
    <p:sldId id="269" r:id="rId68"/>
    <p:sldId id="273" r:id="rId69"/>
    <p:sldId id="314" r:id="rId70"/>
    <p:sldId id="286" r:id="rId71"/>
    <p:sldId id="281" r:id="rId72"/>
    <p:sldId id="274" r:id="rId73"/>
    <p:sldId id="279" r:id="rId74"/>
    <p:sldId id="275" r:id="rId75"/>
    <p:sldId id="280" r:id="rId76"/>
    <p:sldId id="276" r:id="rId77"/>
    <p:sldId id="282" r:id="rId78"/>
    <p:sldId id="277" r:id="rId79"/>
    <p:sldId id="278" r:id="rId80"/>
    <p:sldId id="285" r:id="rId81"/>
    <p:sldId id="408" r:id="rId82"/>
    <p:sldId id="417" r:id="rId83"/>
    <p:sldId id="420" r:id="rId84"/>
    <p:sldId id="421" r:id="rId85"/>
    <p:sldId id="422" r:id="rId86"/>
    <p:sldId id="423" r:id="rId87"/>
    <p:sldId id="524" r:id="rId88"/>
    <p:sldId id="424" r:id="rId89"/>
    <p:sldId id="402" r:id="rId90"/>
    <p:sldId id="407" r:id="rId91"/>
    <p:sldId id="412" r:id="rId92"/>
    <p:sldId id="310" r:id="rId93"/>
    <p:sldId id="425" r:id="rId94"/>
    <p:sldId id="428" r:id="rId95"/>
    <p:sldId id="426" r:id="rId96"/>
    <p:sldId id="429" r:id="rId97"/>
    <p:sldId id="430" r:id="rId98"/>
    <p:sldId id="427" r:id="rId99"/>
    <p:sldId id="431" r:id="rId100"/>
    <p:sldId id="404" r:id="rId101"/>
    <p:sldId id="261" r:id="rId102"/>
    <p:sldId id="264" r:id="rId103"/>
    <p:sldId id="267" r:id="rId104"/>
    <p:sldId id="268" r:id="rId105"/>
    <p:sldId id="265" r:id="rId106"/>
    <p:sldId id="266" r:id="rId107"/>
    <p:sldId id="262" r:id="rId108"/>
    <p:sldId id="311" r:id="rId109"/>
    <p:sldId id="526" r:id="rId110"/>
    <p:sldId id="432" r:id="rId111"/>
    <p:sldId id="312" r:id="rId112"/>
    <p:sldId id="436" r:id="rId113"/>
    <p:sldId id="437" r:id="rId114"/>
    <p:sldId id="438" r:id="rId115"/>
    <p:sldId id="439" r:id="rId116"/>
    <p:sldId id="435" r:id="rId117"/>
    <p:sldId id="440" r:id="rId118"/>
    <p:sldId id="441" r:id="rId119"/>
    <p:sldId id="515" r:id="rId120"/>
    <p:sldId id="442" r:id="rId121"/>
    <p:sldId id="445" r:id="rId122"/>
    <p:sldId id="447" r:id="rId123"/>
    <p:sldId id="448" r:id="rId124"/>
    <p:sldId id="449" r:id="rId125"/>
    <p:sldId id="443" r:id="rId126"/>
    <p:sldId id="304" r:id="rId127"/>
    <p:sldId id="450" r:id="rId128"/>
    <p:sldId id="451" r:id="rId129"/>
    <p:sldId id="454" r:id="rId130"/>
    <p:sldId id="462" r:id="rId131"/>
    <p:sldId id="455" r:id="rId132"/>
    <p:sldId id="456" r:id="rId133"/>
    <p:sldId id="459" r:id="rId134"/>
    <p:sldId id="460" r:id="rId135"/>
    <p:sldId id="457" r:id="rId136"/>
    <p:sldId id="458" r:id="rId137"/>
    <p:sldId id="461" r:id="rId138"/>
    <p:sldId id="481" r:id="rId139"/>
    <p:sldId id="482" r:id="rId140"/>
    <p:sldId id="464" r:id="rId141"/>
    <p:sldId id="299" r:id="rId142"/>
    <p:sldId id="465" r:id="rId143"/>
    <p:sldId id="263" r:id="rId144"/>
    <p:sldId id="300" r:id="rId145"/>
    <p:sldId id="467" r:id="rId146"/>
    <p:sldId id="468" r:id="rId147"/>
    <p:sldId id="469" r:id="rId148"/>
    <p:sldId id="470" r:id="rId149"/>
    <p:sldId id="471" r:id="rId150"/>
    <p:sldId id="473" r:id="rId151"/>
    <p:sldId id="472" r:id="rId152"/>
    <p:sldId id="474" r:id="rId153"/>
    <p:sldId id="297" r:id="rId154"/>
    <p:sldId id="475" r:id="rId155"/>
    <p:sldId id="287" r:id="rId156"/>
    <p:sldId id="529" r:id="rId157"/>
    <p:sldId id="530" r:id="rId158"/>
    <p:sldId id="531" r:id="rId159"/>
    <p:sldId id="532" r:id="rId160"/>
    <p:sldId id="533" r:id="rId161"/>
    <p:sldId id="480" r:id="rId162"/>
    <p:sldId id="484" r:id="rId163"/>
    <p:sldId id="486" r:id="rId164"/>
    <p:sldId id="288" r:id="rId165"/>
    <p:sldId id="289" r:id="rId166"/>
    <p:sldId id="365" r:id="rId167"/>
    <p:sldId id="493" r:id="rId168"/>
    <p:sldId id="495" r:id="rId169"/>
    <p:sldId id="494" r:id="rId170"/>
    <p:sldId id="487" r:id="rId171"/>
    <p:sldId id="496" r:id="rId172"/>
    <p:sldId id="492" r:id="rId173"/>
    <p:sldId id="366" r:id="rId174"/>
    <p:sldId id="500" r:id="rId175"/>
    <p:sldId id="511" r:id="rId176"/>
    <p:sldId id="512" r:id="rId177"/>
    <p:sldId id="510" r:id="rId178"/>
    <p:sldId id="505" r:id="rId179"/>
    <p:sldId id="528" r:id="rId180"/>
    <p:sldId id="491" r:id="rId181"/>
  </p:sldIdLst>
  <p:sldSz cx="9144000" cy="6858000" type="screen4x3"/>
  <p:notesSz cx="6858000" cy="9144000"/>
  <p:custDataLst>
    <p:tags r:id="rId182"/>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567"/>
    <a:srgbClr val="FFB727"/>
    <a:srgbClr val="00FF00"/>
    <a:srgbClr val="FF0000"/>
    <a:srgbClr val="B40000"/>
    <a:srgbClr val="323232"/>
    <a:srgbClr val="FF66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7" autoAdjust="0"/>
    <p:restoredTop sz="93825" autoAdjust="0"/>
  </p:normalViewPr>
  <p:slideViewPr>
    <p:cSldViewPr snapToGrid="0">
      <p:cViewPr varScale="1">
        <p:scale>
          <a:sx n="86" d="100"/>
          <a:sy n="86" d="100"/>
        </p:scale>
        <p:origin x="102" y="4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676"/>
    </p:cViewPr>
  </p:sorterViewPr>
  <p:gridSpacing cx="365761" cy="365761"/>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US">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charset="0"/>
              </a:endParaRPr>
            </a:p>
          </p:txBody>
        </p:sp>
      </p:grpSp>
      <p:sp>
        <p:nvSpPr>
          <p:cNvPr id="1537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537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fld id="{A1F47707-AD3D-4CB2-A41D-BA5C1C71B5B1}" type="slidenum">
              <a:rPr lang="en-US" altLang="en-US"/>
              <a:pPr/>
              <a:t>‹#›</a:t>
            </a:fld>
            <a:endParaRPr lang="en-US" altLang="en-US"/>
          </a:p>
        </p:txBody>
      </p:sp>
    </p:spTree>
    <p:extLst>
      <p:ext uri="{BB962C8B-B14F-4D97-AF65-F5344CB8AC3E}">
        <p14:creationId xmlns:p14="http://schemas.microsoft.com/office/powerpoint/2010/main" val="106032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AC9652F5-88EA-4CA2-8203-ADF3EA6B364C}" type="slidenum">
              <a:rPr lang="en-US" altLang="en-US"/>
              <a:pPr/>
              <a:t>‹#›</a:t>
            </a:fld>
            <a:endParaRPr lang="en-US" altLang="en-US"/>
          </a:p>
        </p:txBody>
      </p:sp>
    </p:spTree>
    <p:extLst>
      <p:ext uri="{BB962C8B-B14F-4D97-AF65-F5344CB8AC3E}">
        <p14:creationId xmlns:p14="http://schemas.microsoft.com/office/powerpoint/2010/main" val="105254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F365055C-3D00-4791-86E7-AD4CFCC45013}" type="slidenum">
              <a:rPr lang="en-US" altLang="en-US"/>
              <a:pPr/>
              <a:t>‹#›</a:t>
            </a:fld>
            <a:endParaRPr lang="en-US" altLang="en-US"/>
          </a:p>
        </p:txBody>
      </p:sp>
    </p:spTree>
    <p:extLst>
      <p:ext uri="{BB962C8B-B14F-4D97-AF65-F5344CB8AC3E}">
        <p14:creationId xmlns:p14="http://schemas.microsoft.com/office/powerpoint/2010/main" val="2621084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n-US"/>
          </a:p>
        </p:txBody>
      </p:sp>
      <p:sp>
        <p:nvSpPr>
          <p:cNvPr id="7" name="Rectangle 13"/>
          <p:cNvSpPr>
            <a:spLocks noGrp="1" noChangeArrowheads="1"/>
          </p:cNvSpPr>
          <p:nvPr>
            <p:ph type="ftr" sz="quarter" idx="11"/>
          </p:nvPr>
        </p:nvSpPr>
        <p:spPr>
          <a:ln/>
        </p:spPr>
        <p:txBody>
          <a:bodyPr/>
          <a:lstStyle>
            <a:lvl1pPr>
              <a:defRPr/>
            </a:lvl1pPr>
          </a:lstStyle>
          <a:p>
            <a:pPr>
              <a:defRPr/>
            </a:pPr>
            <a:endParaRPr lang="en-US"/>
          </a:p>
        </p:txBody>
      </p:sp>
      <p:sp>
        <p:nvSpPr>
          <p:cNvPr id="8" name="Rectangle 14"/>
          <p:cNvSpPr>
            <a:spLocks noGrp="1" noChangeArrowheads="1"/>
          </p:cNvSpPr>
          <p:nvPr>
            <p:ph type="sldNum" sz="quarter" idx="12"/>
          </p:nvPr>
        </p:nvSpPr>
        <p:spPr>
          <a:ln/>
        </p:spPr>
        <p:txBody>
          <a:bodyPr/>
          <a:lstStyle>
            <a:lvl1pPr>
              <a:defRPr/>
            </a:lvl1pPr>
          </a:lstStyle>
          <a:p>
            <a:fld id="{CF4E0CEF-8F84-4418-B06A-836062D0AA72}" type="slidenum">
              <a:rPr lang="en-US" altLang="en-US"/>
              <a:pPr/>
              <a:t>‹#›</a:t>
            </a:fld>
            <a:endParaRPr lang="en-US" altLang="en-US"/>
          </a:p>
        </p:txBody>
      </p:sp>
    </p:spTree>
    <p:extLst>
      <p:ext uri="{BB962C8B-B14F-4D97-AF65-F5344CB8AC3E}">
        <p14:creationId xmlns:p14="http://schemas.microsoft.com/office/powerpoint/2010/main" val="173991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CF79358A-45B9-4D7E-8AFA-D85C9CFEFBD4}" type="slidenum">
              <a:rPr lang="en-US" altLang="en-US"/>
              <a:pPr/>
              <a:t>‹#›</a:t>
            </a:fld>
            <a:endParaRPr lang="en-US" altLang="en-US"/>
          </a:p>
        </p:txBody>
      </p:sp>
    </p:spTree>
    <p:extLst>
      <p:ext uri="{BB962C8B-B14F-4D97-AF65-F5344CB8AC3E}">
        <p14:creationId xmlns:p14="http://schemas.microsoft.com/office/powerpoint/2010/main" val="3521528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n-US"/>
          </a:p>
        </p:txBody>
      </p:sp>
      <p:sp>
        <p:nvSpPr>
          <p:cNvPr id="7" name="Rectangle 13"/>
          <p:cNvSpPr>
            <a:spLocks noGrp="1" noChangeArrowheads="1"/>
          </p:cNvSpPr>
          <p:nvPr>
            <p:ph type="ftr" sz="quarter" idx="11"/>
          </p:nvPr>
        </p:nvSpPr>
        <p:spPr>
          <a:ln/>
        </p:spPr>
        <p:txBody>
          <a:bodyPr/>
          <a:lstStyle>
            <a:lvl1pPr>
              <a:defRPr/>
            </a:lvl1pPr>
          </a:lstStyle>
          <a:p>
            <a:pPr>
              <a:defRPr/>
            </a:pPr>
            <a:endParaRPr lang="en-US"/>
          </a:p>
        </p:txBody>
      </p:sp>
      <p:sp>
        <p:nvSpPr>
          <p:cNvPr id="8" name="Rectangle 14"/>
          <p:cNvSpPr>
            <a:spLocks noGrp="1" noChangeArrowheads="1"/>
          </p:cNvSpPr>
          <p:nvPr>
            <p:ph type="sldNum" sz="quarter" idx="12"/>
          </p:nvPr>
        </p:nvSpPr>
        <p:spPr>
          <a:ln/>
        </p:spPr>
        <p:txBody>
          <a:bodyPr/>
          <a:lstStyle>
            <a:lvl1pPr>
              <a:defRPr/>
            </a:lvl1pPr>
          </a:lstStyle>
          <a:p>
            <a:fld id="{7E9C1C5B-CA8E-483B-B19C-BCD544A4CAB1}" type="slidenum">
              <a:rPr lang="en-US" altLang="en-US"/>
              <a:pPr/>
              <a:t>‹#›</a:t>
            </a:fld>
            <a:endParaRPr lang="en-US" altLang="en-US"/>
          </a:p>
        </p:txBody>
      </p:sp>
    </p:spTree>
    <p:extLst>
      <p:ext uri="{BB962C8B-B14F-4D97-AF65-F5344CB8AC3E}">
        <p14:creationId xmlns:p14="http://schemas.microsoft.com/office/powerpoint/2010/main" val="1328052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fld id="{D0EDA282-65EA-4D38-9A5F-D4D58CF8F4E9}" type="slidenum">
              <a:rPr lang="en-US" altLang="en-US"/>
              <a:pPr/>
              <a:t>‹#›</a:t>
            </a:fld>
            <a:endParaRPr lang="en-US" altLang="en-US"/>
          </a:p>
        </p:txBody>
      </p:sp>
    </p:spTree>
    <p:extLst>
      <p:ext uri="{BB962C8B-B14F-4D97-AF65-F5344CB8AC3E}">
        <p14:creationId xmlns:p14="http://schemas.microsoft.com/office/powerpoint/2010/main" val="37920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775068FF-EC3D-4DFD-8D31-7610E4E3A421}" type="slidenum">
              <a:rPr lang="en-US" altLang="en-US"/>
              <a:pPr/>
              <a:t>‹#›</a:t>
            </a:fld>
            <a:endParaRPr lang="en-US" altLang="en-US"/>
          </a:p>
        </p:txBody>
      </p:sp>
    </p:spTree>
    <p:extLst>
      <p:ext uri="{BB962C8B-B14F-4D97-AF65-F5344CB8AC3E}">
        <p14:creationId xmlns:p14="http://schemas.microsoft.com/office/powerpoint/2010/main" val="186148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1CE93913-469C-4FF7-82D8-02C0B24635BC}" type="slidenum">
              <a:rPr lang="en-US" altLang="en-US"/>
              <a:pPr/>
              <a:t>‹#›</a:t>
            </a:fld>
            <a:endParaRPr lang="en-US" altLang="en-US"/>
          </a:p>
        </p:txBody>
      </p:sp>
    </p:spTree>
    <p:extLst>
      <p:ext uri="{BB962C8B-B14F-4D97-AF65-F5344CB8AC3E}">
        <p14:creationId xmlns:p14="http://schemas.microsoft.com/office/powerpoint/2010/main" val="37631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7429D7BD-DD14-4082-829E-65A538851C43}" type="slidenum">
              <a:rPr lang="en-US" altLang="en-US"/>
              <a:pPr/>
              <a:t>‹#›</a:t>
            </a:fld>
            <a:endParaRPr lang="en-US" altLang="en-US"/>
          </a:p>
        </p:txBody>
      </p:sp>
    </p:spTree>
    <p:extLst>
      <p:ext uri="{BB962C8B-B14F-4D97-AF65-F5344CB8AC3E}">
        <p14:creationId xmlns:p14="http://schemas.microsoft.com/office/powerpoint/2010/main" val="3389194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fld id="{600EA4E1-F407-4964-8F3E-F9167D948623}" type="slidenum">
              <a:rPr lang="en-US" altLang="en-US"/>
              <a:pPr/>
              <a:t>‹#›</a:t>
            </a:fld>
            <a:endParaRPr lang="en-US" altLang="en-US"/>
          </a:p>
        </p:txBody>
      </p:sp>
    </p:spTree>
    <p:extLst>
      <p:ext uri="{BB962C8B-B14F-4D97-AF65-F5344CB8AC3E}">
        <p14:creationId xmlns:p14="http://schemas.microsoft.com/office/powerpoint/2010/main" val="4010641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fld id="{C2113EA0-FB31-4A81-A527-9D6CB6F0E31B}" type="slidenum">
              <a:rPr lang="en-US" altLang="en-US"/>
              <a:pPr/>
              <a:t>‹#›</a:t>
            </a:fld>
            <a:endParaRPr lang="en-US" altLang="en-US"/>
          </a:p>
        </p:txBody>
      </p:sp>
    </p:spTree>
    <p:extLst>
      <p:ext uri="{BB962C8B-B14F-4D97-AF65-F5344CB8AC3E}">
        <p14:creationId xmlns:p14="http://schemas.microsoft.com/office/powerpoint/2010/main" val="413428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fld id="{4B10A2CE-BA75-4EE2-9826-B9693F1D9A48}" type="slidenum">
              <a:rPr lang="en-US" altLang="en-US"/>
              <a:pPr/>
              <a:t>‹#›</a:t>
            </a:fld>
            <a:endParaRPr lang="en-US" altLang="en-US"/>
          </a:p>
        </p:txBody>
      </p:sp>
    </p:spTree>
    <p:extLst>
      <p:ext uri="{BB962C8B-B14F-4D97-AF65-F5344CB8AC3E}">
        <p14:creationId xmlns:p14="http://schemas.microsoft.com/office/powerpoint/2010/main" val="1488500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3A303B77-C96B-4081-8F45-104F8B76C7E3}" type="slidenum">
              <a:rPr lang="en-US" altLang="en-US"/>
              <a:pPr/>
              <a:t>‹#›</a:t>
            </a:fld>
            <a:endParaRPr lang="en-US" altLang="en-US"/>
          </a:p>
        </p:txBody>
      </p:sp>
    </p:spTree>
    <p:extLst>
      <p:ext uri="{BB962C8B-B14F-4D97-AF65-F5344CB8AC3E}">
        <p14:creationId xmlns:p14="http://schemas.microsoft.com/office/powerpoint/2010/main" val="79322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4F4D0C00-F5B4-430E-A48E-94A21A459933}" type="slidenum">
              <a:rPr lang="en-US" altLang="en-US"/>
              <a:pPr/>
              <a:t>‹#›</a:t>
            </a:fld>
            <a:endParaRPr lang="en-US" altLang="en-US"/>
          </a:p>
        </p:txBody>
      </p:sp>
    </p:spTree>
    <p:extLst>
      <p:ext uri="{BB962C8B-B14F-4D97-AF65-F5344CB8AC3E}">
        <p14:creationId xmlns:p14="http://schemas.microsoft.com/office/powerpoint/2010/main" val="2239877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902075"/>
            <a:ext cx="3400425" cy="2949575"/>
            <a:chOff x="0" y="2458"/>
            <a:chExt cx="2142" cy="1858"/>
          </a:xfrm>
        </p:grpSpPr>
        <p:sp>
          <p:nvSpPr>
            <p:cNvPr id="143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143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ndParaRPr>
            </a:p>
          </p:txBody>
        </p:sp>
        <p:sp>
          <p:nvSpPr>
            <p:cNvPr id="143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143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143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charset="0"/>
              </a:endParaRPr>
            </a:p>
          </p:txBody>
        </p:sp>
        <p:sp>
          <p:nvSpPr>
            <p:cNvPr id="143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US">
                <a:latin typeface="Arial" charset="0"/>
              </a:endParaRPr>
            </a:p>
          </p:txBody>
        </p:sp>
        <p:sp>
          <p:nvSpPr>
            <p:cNvPr id="143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charset="0"/>
              </a:endParaRPr>
            </a:p>
          </p:txBody>
        </p:sp>
      </p:grpSp>
      <p:sp>
        <p:nvSpPr>
          <p:cNvPr id="1434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434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a:defRPr/>
            </a:pPr>
            <a:endParaRPr lang="en-US"/>
          </a:p>
        </p:txBody>
      </p:sp>
      <p:sp>
        <p:nvSpPr>
          <p:cNvPr id="1434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a:defRPr/>
            </a:pPr>
            <a:endParaRPr lang="en-US"/>
          </a:p>
        </p:txBody>
      </p:sp>
      <p:sp>
        <p:nvSpPr>
          <p:cNvPr id="1435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4182EACD-EA28-479C-B510-8E5B69FCF77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38"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0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slideLayout" Target="../slideLayouts/slideLayout4.xml"/><Relationship Id="rId1" Type="http://schemas.openxmlformats.org/officeDocument/2006/relationships/tags" Target="../tags/tag103.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10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slideLayout" Target="../slideLayouts/slideLayout4.xml"/><Relationship Id="rId1" Type="http://schemas.openxmlformats.org/officeDocument/2006/relationships/tags" Target="../tags/tag10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10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slideLayout" Target="../slideLayouts/slideLayout4.xml"/><Relationship Id="rId1" Type="http://schemas.openxmlformats.org/officeDocument/2006/relationships/tags" Target="../tags/tag10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vmlDrawing" Target="../drawings/vmlDrawing1.vml"/><Relationship Id="rId5" Type="http://schemas.openxmlformats.org/officeDocument/2006/relationships/image" Target="../media/image106.emf"/><Relationship Id="rId4" Type="http://schemas.openxmlformats.org/officeDocument/2006/relationships/oleObject" Target="../embeddings/oleObject1.bin"/></Relationships>
</file>

<file path=ppt/slides/_rels/slide10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2.xml"/><Relationship Id="rId7" Type="http://schemas.openxmlformats.org/officeDocument/2006/relationships/image" Target="../media/image102.png"/><Relationship Id="rId12" Type="http://schemas.openxmlformats.org/officeDocument/2006/relationships/image" Target="../media/image106.emf"/><Relationship Id="rId2" Type="http://schemas.openxmlformats.org/officeDocument/2006/relationships/tags" Target="../tags/tag107.xml"/><Relationship Id="rId1" Type="http://schemas.openxmlformats.org/officeDocument/2006/relationships/vmlDrawing" Target="../drawings/vmlDrawing2.vml"/><Relationship Id="rId6" Type="http://schemas.openxmlformats.org/officeDocument/2006/relationships/image" Target="../media/image101.png"/><Relationship Id="rId11" Type="http://schemas.openxmlformats.org/officeDocument/2006/relationships/oleObject" Target="../embeddings/oleObject2.bin"/><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3.xml"/><Relationship Id="rId1" Type="http://schemas.openxmlformats.org/officeDocument/2006/relationships/tags" Target="../tags/tag10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slideLayout" Target="../slideLayouts/slideLayout12.xml"/><Relationship Id="rId1" Type="http://schemas.openxmlformats.org/officeDocument/2006/relationships/tags" Target="../tags/tag109.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7.xml"/><Relationship Id="rId1" Type="http://schemas.openxmlformats.org/officeDocument/2006/relationships/tags" Target="../tags/tag110.xml"/><Relationship Id="rId5" Type="http://schemas.openxmlformats.org/officeDocument/2006/relationships/image" Target="../media/image112.png"/><Relationship Id="rId4" Type="http://schemas.openxmlformats.org/officeDocument/2006/relationships/image" Target="../media/image10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tags" Target="../tags/tag111.xml"/><Relationship Id="rId4" Type="http://schemas.openxmlformats.org/officeDocument/2006/relationships/image" Target="../media/image114.png"/></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117.png"/><Relationship Id="rId4" Type="http://schemas.openxmlformats.org/officeDocument/2006/relationships/image" Target="../media/image116.png"/></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118.png"/><Relationship Id="rId4" Type="http://schemas.openxmlformats.org/officeDocument/2006/relationships/image" Target="../media/image117.png"/></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119.png"/><Relationship Id="rId4" Type="http://schemas.openxmlformats.org/officeDocument/2006/relationships/image" Target="../media/image117.png"/></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115.xml"/><Relationship Id="rId5" Type="http://schemas.openxmlformats.org/officeDocument/2006/relationships/image" Target="../media/image120.png"/><Relationship Id="rId4" Type="http://schemas.openxmlformats.org/officeDocument/2006/relationships/image" Target="../media/image117.png"/></Relationships>
</file>

<file path=ppt/slides/_rels/slide1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116.xml"/><Relationship Id="rId5" Type="http://schemas.openxmlformats.org/officeDocument/2006/relationships/image" Target="../media/image120.png"/><Relationship Id="rId4" Type="http://schemas.openxmlformats.org/officeDocument/2006/relationships/image" Target="../media/image117.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tags" Target="../tags/tag118.xml"/><Relationship Id="rId5" Type="http://schemas.openxmlformats.org/officeDocument/2006/relationships/image" Target="../media/image121.png"/><Relationship Id="rId4" Type="http://schemas.openxmlformats.org/officeDocument/2006/relationships/image" Target="../media/image87.jpeg"/></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tags" Target="../tags/tag119.xml"/><Relationship Id="rId5" Type="http://schemas.openxmlformats.org/officeDocument/2006/relationships/image" Target="../media/image121.png"/><Relationship Id="rId4" Type="http://schemas.openxmlformats.org/officeDocument/2006/relationships/image" Target="../media/image87.jpeg"/></Relationships>
</file>

<file path=ppt/slides/_rels/slide1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xml"/><Relationship Id="rId1" Type="http://schemas.openxmlformats.org/officeDocument/2006/relationships/tags" Target="../tags/tag120.xml"/><Relationship Id="rId6" Type="http://schemas.openxmlformats.org/officeDocument/2006/relationships/image" Target="../media/image85.png"/><Relationship Id="rId5" Type="http://schemas.openxmlformats.org/officeDocument/2006/relationships/image" Target="../media/image121.png"/><Relationship Id="rId4" Type="http://schemas.openxmlformats.org/officeDocument/2006/relationships/image" Target="../media/image12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121.xml"/><Relationship Id="rId5" Type="http://schemas.openxmlformats.org/officeDocument/2006/relationships/image" Target="../media/image123.png"/><Relationship Id="rId4" Type="http://schemas.openxmlformats.org/officeDocument/2006/relationships/image" Target="../media/image117.png"/></Relationships>
</file>

<file path=ppt/slides/_rels/slide1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123.png"/></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23.png"/></Relationships>
</file>

<file path=ppt/slides/_rels/slide1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124.xml"/><Relationship Id="rId4" Type="http://schemas.openxmlformats.org/officeDocument/2006/relationships/image" Target="../media/image123.png"/></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12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23.pn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129.jpeg"/><Relationship Id="rId4" Type="http://schemas.openxmlformats.org/officeDocument/2006/relationships/image" Target="../media/image128.jpe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130.xml"/><Relationship Id="rId4" Type="http://schemas.openxmlformats.org/officeDocument/2006/relationships/image" Target="../media/image13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13.xml"/><Relationship Id="rId1" Type="http://schemas.openxmlformats.org/officeDocument/2006/relationships/tags" Target="../tags/tag13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12.xml"/><Relationship Id="rId1" Type="http://schemas.openxmlformats.org/officeDocument/2006/relationships/tags" Target="../tags/tag133.xml"/><Relationship Id="rId5" Type="http://schemas.openxmlformats.org/officeDocument/2006/relationships/image" Target="../media/image135.png"/><Relationship Id="rId4" Type="http://schemas.openxmlformats.org/officeDocument/2006/relationships/image" Target="../media/image124.png"/></Relationships>
</file>

<file path=ppt/slides/_rels/slide13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12.xml"/><Relationship Id="rId1" Type="http://schemas.openxmlformats.org/officeDocument/2006/relationships/tags" Target="../tags/tag134.xml"/><Relationship Id="rId5" Type="http://schemas.openxmlformats.org/officeDocument/2006/relationships/image" Target="../media/image135.png"/><Relationship Id="rId4" Type="http://schemas.openxmlformats.org/officeDocument/2006/relationships/image" Target="../media/image124.png"/></Relationships>
</file>

<file path=ppt/slides/_rels/slide1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12.xml"/><Relationship Id="rId1" Type="http://schemas.openxmlformats.org/officeDocument/2006/relationships/tags" Target="../tags/tag135.xml"/><Relationship Id="rId5" Type="http://schemas.openxmlformats.org/officeDocument/2006/relationships/image" Target="../media/image135.png"/><Relationship Id="rId4" Type="http://schemas.openxmlformats.org/officeDocument/2006/relationships/image" Target="../media/image124.png"/></Relationships>
</file>

<file path=ppt/slides/_rels/slide13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13.xml"/><Relationship Id="rId1" Type="http://schemas.openxmlformats.org/officeDocument/2006/relationships/tags" Target="../tags/tag136.xml"/><Relationship Id="rId4" Type="http://schemas.openxmlformats.org/officeDocument/2006/relationships/image" Target="../media/image137.png"/></Relationships>
</file>

<file path=ppt/slides/_rels/slide1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4.xml"/><Relationship Id="rId1" Type="http://schemas.openxmlformats.org/officeDocument/2006/relationships/tags" Target="../tags/tag140.xml"/><Relationship Id="rId4" Type="http://schemas.openxmlformats.org/officeDocument/2006/relationships/image" Target="../media/image14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13.xml"/><Relationship Id="rId1" Type="http://schemas.openxmlformats.org/officeDocument/2006/relationships/tags" Target="../tags/tag142.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3.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2.xml"/><Relationship Id="rId1" Type="http://schemas.openxmlformats.org/officeDocument/2006/relationships/tags" Target="../tags/tag14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13.xml"/><Relationship Id="rId1" Type="http://schemas.openxmlformats.org/officeDocument/2006/relationships/tags" Target="../tags/tag145.xml"/><Relationship Id="rId4" Type="http://schemas.openxmlformats.org/officeDocument/2006/relationships/image" Target="../media/image147.png"/></Relationships>
</file>

<file path=ppt/slides/_rels/slide1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13.xml"/><Relationship Id="rId1" Type="http://schemas.openxmlformats.org/officeDocument/2006/relationships/tags" Target="../tags/tag146.xml"/><Relationship Id="rId4" Type="http://schemas.openxmlformats.org/officeDocument/2006/relationships/image" Target="../media/image145.png"/></Relationships>
</file>

<file path=ppt/slides/_rels/slide1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13.xml"/><Relationship Id="rId1" Type="http://schemas.openxmlformats.org/officeDocument/2006/relationships/tags" Target="../tags/tag147.xml"/><Relationship Id="rId4" Type="http://schemas.openxmlformats.org/officeDocument/2006/relationships/image" Target="../media/image147.png"/></Relationships>
</file>

<file path=ppt/slides/_rels/slide1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12.xml"/><Relationship Id="rId1" Type="http://schemas.openxmlformats.org/officeDocument/2006/relationships/tags" Target="../tags/tag148.xml"/><Relationship Id="rId4" Type="http://schemas.openxmlformats.org/officeDocument/2006/relationships/image" Target="../media/image147.png"/></Relationships>
</file>

<file path=ppt/slides/_rels/slide1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13.xml"/><Relationship Id="rId1" Type="http://schemas.openxmlformats.org/officeDocument/2006/relationships/tags" Target="../tags/tag149.xml"/><Relationship Id="rId4" Type="http://schemas.openxmlformats.org/officeDocument/2006/relationships/image" Target="../media/image147.png"/></Relationships>
</file>

<file path=ppt/slides/_rels/slide1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13.xml"/><Relationship Id="rId1" Type="http://schemas.openxmlformats.org/officeDocument/2006/relationships/tags" Target="../tags/tag150.xml"/><Relationship Id="rId4" Type="http://schemas.openxmlformats.org/officeDocument/2006/relationships/image" Target="../media/image14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13.xml"/><Relationship Id="rId1" Type="http://schemas.openxmlformats.org/officeDocument/2006/relationships/tags" Target="../tags/tag151.xml"/><Relationship Id="rId4" Type="http://schemas.openxmlformats.org/officeDocument/2006/relationships/image" Target="../media/image146.png"/></Relationships>
</file>

<file path=ppt/slides/_rels/slide1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13.xml"/><Relationship Id="rId1" Type="http://schemas.openxmlformats.org/officeDocument/2006/relationships/tags" Target="../tags/tag152.xml"/><Relationship Id="rId4" Type="http://schemas.openxmlformats.org/officeDocument/2006/relationships/image" Target="../media/image145.png"/></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12.xml"/><Relationship Id="rId1" Type="http://schemas.openxmlformats.org/officeDocument/2006/relationships/tags" Target="../tags/tag154.xml"/><Relationship Id="rId4" Type="http://schemas.openxmlformats.org/officeDocument/2006/relationships/image" Target="../media/image150.png"/></Relationships>
</file>

<file path=ppt/slides/_rels/slide1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12.xml"/><Relationship Id="rId1" Type="http://schemas.openxmlformats.org/officeDocument/2006/relationships/tags" Target="../tags/tag15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12.xml"/><Relationship Id="rId1" Type="http://schemas.openxmlformats.org/officeDocument/2006/relationships/tags" Target="../tags/tag15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12.xml"/><Relationship Id="rId1" Type="http://schemas.openxmlformats.org/officeDocument/2006/relationships/tags" Target="../tags/tag157.xml"/><Relationship Id="rId5" Type="http://schemas.openxmlformats.org/officeDocument/2006/relationships/image" Target="../media/image155.jpeg"/><Relationship Id="rId4" Type="http://schemas.openxmlformats.org/officeDocument/2006/relationships/image" Target="../media/image154.jpeg"/></Relationships>
</file>

<file path=ppt/slides/_rels/slide15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12.xml"/><Relationship Id="rId1" Type="http://schemas.openxmlformats.org/officeDocument/2006/relationships/tags" Target="../tags/tag158.xml"/><Relationship Id="rId5" Type="http://schemas.openxmlformats.org/officeDocument/2006/relationships/image" Target="../media/image158.jpeg"/><Relationship Id="rId4" Type="http://schemas.openxmlformats.org/officeDocument/2006/relationships/image" Target="../media/image157.gif"/></Relationships>
</file>

<file path=ppt/slides/_rels/slide1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12.xml"/><Relationship Id="rId1" Type="http://schemas.openxmlformats.org/officeDocument/2006/relationships/tags" Target="../tags/tag159.xml"/><Relationship Id="rId4" Type="http://schemas.openxmlformats.org/officeDocument/2006/relationships/image" Target="../media/image160.png"/></Relationships>
</file>

<file path=ppt/slides/_rels/slide1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12.xml"/><Relationship Id="rId1" Type="http://schemas.openxmlformats.org/officeDocument/2006/relationships/tags" Target="../tags/tag160.xml"/><Relationship Id="rId5" Type="http://schemas.openxmlformats.org/officeDocument/2006/relationships/image" Target="../media/image161.png"/><Relationship Id="rId4" Type="http://schemas.openxmlformats.org/officeDocument/2006/relationships/image" Target="../media/image160.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14.jpeg"/></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3.xml"/><Relationship Id="rId1" Type="http://schemas.openxmlformats.org/officeDocument/2006/relationships/tags" Target="../tags/tag164.xml"/></Relationships>
</file>

<file path=ppt/slides/_rels/slide1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13.xml"/><Relationship Id="rId1" Type="http://schemas.openxmlformats.org/officeDocument/2006/relationships/tags" Target="../tags/tag165.xml"/></Relationships>
</file>

<file path=ppt/slides/_rels/slide16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2.xml"/><Relationship Id="rId1" Type="http://schemas.openxmlformats.org/officeDocument/2006/relationships/tags" Target="../tags/tag166.xml"/><Relationship Id="rId4" Type="http://schemas.openxmlformats.org/officeDocument/2006/relationships/image" Target="../media/image163.png"/></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168.xml"/></Relationships>
</file>

<file path=ppt/slides/_rels/slide1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tags" Target="../tags/tag169.xml"/></Relationships>
</file>

<file path=ppt/slides/_rels/slide1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3.xml"/><Relationship Id="rId1" Type="http://schemas.openxmlformats.org/officeDocument/2006/relationships/tags" Target="../tags/tag170.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2.xml"/></Relationships>
</file>

<file path=ppt/slides/_rels/slide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73.xml"/><Relationship Id="rId5" Type="http://schemas.openxmlformats.org/officeDocument/2006/relationships/image" Target="../media/image11.jpeg"/><Relationship Id="rId4" Type="http://schemas.openxmlformats.org/officeDocument/2006/relationships/image" Target="../media/image12.jpeg"/></Relationships>
</file>

<file path=ppt/slides/_rels/slide17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13.xml"/><Relationship Id="rId1" Type="http://schemas.openxmlformats.org/officeDocument/2006/relationships/tags" Target="../tags/tag174.xml"/></Relationships>
</file>

<file path=ppt/slides/_rels/slide17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13.xml"/><Relationship Id="rId1" Type="http://schemas.openxmlformats.org/officeDocument/2006/relationships/tags" Target="../tags/tag175.xml"/></Relationships>
</file>

<file path=ppt/slides/_rels/slide17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13.xml"/><Relationship Id="rId1" Type="http://schemas.openxmlformats.org/officeDocument/2006/relationships/tags" Target="../tags/tag176.xml"/></Relationships>
</file>

<file path=ppt/slides/_rels/slide17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7.xml"/><Relationship Id="rId1" Type="http://schemas.openxmlformats.org/officeDocument/2006/relationships/tags" Target="../tags/tag177.xml"/></Relationships>
</file>

<file path=ppt/slides/_rels/slide17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Layout" Target="../slideLayouts/slideLayout7.xml"/><Relationship Id="rId1" Type="http://schemas.openxmlformats.org/officeDocument/2006/relationships/tags" Target="../tags/tag178.xml"/></Relationships>
</file>

<file path=ppt/slides/_rels/slide1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15.xml"/><Relationship Id="rId1" Type="http://schemas.openxmlformats.org/officeDocument/2006/relationships/tags" Target="../tags/tag179.xml"/><Relationship Id="rId5" Type="http://schemas.openxmlformats.org/officeDocument/2006/relationships/image" Target="../media/image172.jpeg"/><Relationship Id="rId4" Type="http://schemas.openxmlformats.org/officeDocument/2006/relationships/image" Target="../media/image171.jpeg"/></Relationships>
</file>

<file path=ppt/slides/_rels/slide17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slideLayout" Target="../slideLayouts/slideLayout15.xml"/><Relationship Id="rId1" Type="http://schemas.openxmlformats.org/officeDocument/2006/relationships/tags" Target="../tags/tag180.xml"/><Relationship Id="rId4" Type="http://schemas.openxmlformats.org/officeDocument/2006/relationships/image" Target="../media/image174.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8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hyperlink" Target="http://phet.colorado.edu/" TargetMode="External"/><Relationship Id="rId2" Type="http://schemas.openxmlformats.org/officeDocument/2006/relationships/slideLayout" Target="../slideLayouts/slideLayout12.xml"/><Relationship Id="rId1" Type="http://schemas.openxmlformats.org/officeDocument/2006/relationships/tags" Target="../tags/tag33.xml"/><Relationship Id="rId5" Type="http://schemas.openxmlformats.org/officeDocument/2006/relationships/hyperlink" Target="http://phet.colorado.edu/new/simulations/sims.php?sim=Quantum_Wave_Interference" TargetMode="External"/><Relationship Id="rId4" Type="http://schemas.openxmlformats.org/officeDocument/2006/relationships/hyperlink" Target="http://phet.colorado.edu/new/simulations/sims.php?sim=Soun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4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Layout" Target="../slideLayouts/slideLayout1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hyperlink" Target="http://phet.colorado.edu/new/simulations/sims.php?sim=Quantum_Wave_Interference" TargetMode="External"/><Relationship Id="rId2" Type="http://schemas.openxmlformats.org/officeDocument/2006/relationships/slideLayout" Target="../slideLayouts/slideLayout1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52.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53.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54.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slideLayout" Target="../slideLayouts/slideLayout13.xml"/><Relationship Id="rId1" Type="http://schemas.openxmlformats.org/officeDocument/2006/relationships/tags" Target="../tags/tag58.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2.xml"/><Relationship Id="rId1" Type="http://schemas.openxmlformats.org/officeDocument/2006/relationships/tags" Target="../tags/tag62.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3.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3.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3.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slideLayout" Target="../slideLayouts/slideLayout13.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3.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slideLayout" Target="../slideLayouts/slideLayout13.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2.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2.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slideLayout" Target="../slideLayouts/slideLayout13.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slideLayout" Target="../slideLayouts/slideLayout13.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slideLayout" Target="../slideLayouts/slideLayout13.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slideLayout" Target="../slideLayouts/slideLayout1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slideLayout" Target="../slideLayouts/slideLayout13.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tags" Target="../tags/tag90.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tags" Target="../tags/tag91.xml"/><Relationship Id="rId6" Type="http://schemas.openxmlformats.org/officeDocument/2006/relationships/image" Target="../media/image88.png"/><Relationship Id="rId5" Type="http://schemas.openxmlformats.org/officeDocument/2006/relationships/image" Target="../media/image86.png"/><Relationship Id="rId4" Type="http://schemas.openxmlformats.org/officeDocument/2006/relationships/image" Target="../media/image87.jpeg"/></Relationships>
</file>

<file path=ppt/slides/_rels/slide9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slideLayout" Target="../slideLayouts/slideLayout4.xml"/><Relationship Id="rId1" Type="http://schemas.openxmlformats.org/officeDocument/2006/relationships/tags" Target="../tags/tag92.xml"/><Relationship Id="rId6" Type="http://schemas.openxmlformats.org/officeDocument/2006/relationships/image" Target="../media/image88.png"/><Relationship Id="rId5" Type="http://schemas.openxmlformats.org/officeDocument/2006/relationships/image" Target="../media/image86.png"/><Relationship Id="rId4" Type="http://schemas.openxmlformats.org/officeDocument/2006/relationships/image" Target="../media/image87.jpeg"/><Relationship Id="rId9"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13.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3.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3.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13.xml"/><Relationship Id="rId1" Type="http://schemas.openxmlformats.org/officeDocument/2006/relationships/tags" Target="../tags/tag98.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3.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olmes-backgro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94825"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descr="holmes contr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55900"/>
            <a:ext cx="279082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6"/>
          <p:cNvSpPr txBox="1">
            <a:spLocks noChangeArrowheads="1"/>
          </p:cNvSpPr>
          <p:nvPr/>
        </p:nvSpPr>
        <p:spPr bwMode="auto">
          <a:xfrm>
            <a:off x="2236788" y="836613"/>
            <a:ext cx="6907212"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i="1"/>
              <a:t>“What is the meaning of it, Watson? …  It must tend to some end, or else our universe is ruled by chance, which is unthinkable. But what end?”</a:t>
            </a:r>
          </a:p>
          <a:p>
            <a:pPr>
              <a:spcBef>
                <a:spcPct val="50000"/>
              </a:spcBef>
            </a:pPr>
            <a:r>
              <a:rPr lang="en-US" altLang="en-US" sz="2800" b="1" i="1"/>
              <a:t>“There is the great standing perennial problem to which human reason is as far from an answer as ever.”</a:t>
            </a:r>
            <a:endParaRPr lang="en-US" altLang="en-US" i="1"/>
          </a:p>
        </p:txBody>
      </p:sp>
      <p:sp>
        <p:nvSpPr>
          <p:cNvPr id="5125" name="Text Box 7"/>
          <p:cNvSpPr txBox="1">
            <a:spLocks noChangeArrowheads="1"/>
          </p:cNvSpPr>
          <p:nvPr/>
        </p:nvSpPr>
        <p:spPr bwMode="auto">
          <a:xfrm>
            <a:off x="4394200" y="4233863"/>
            <a:ext cx="41465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sz="2800" b="1"/>
              <a:t>Sherlock Holmes, 1892</a:t>
            </a:r>
            <a:br>
              <a:rPr lang="en-US" altLang="en-US" sz="2800" b="1"/>
            </a:br>
            <a:endParaRPr lang="en-US" altLang="en-US"/>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defRPr/>
            </a:pPr>
            <a:r>
              <a:rPr lang="en-US" smtClean="0"/>
              <a:t>Science and Religion</a:t>
            </a:r>
          </a:p>
        </p:txBody>
      </p:sp>
      <p:sp>
        <p:nvSpPr>
          <p:cNvPr id="128003" name="Rectangle 3"/>
          <p:cNvSpPr>
            <a:spLocks noGrp="1" noChangeArrowheads="1"/>
          </p:cNvSpPr>
          <p:nvPr>
            <p:ph type="body" sz="half" idx="1"/>
          </p:nvPr>
        </p:nvSpPr>
        <p:spPr>
          <a:xfrm>
            <a:off x="1371600" y="1600200"/>
            <a:ext cx="7010400" cy="4530725"/>
          </a:xfrm>
        </p:spPr>
        <p:txBody>
          <a:bodyPr/>
          <a:lstStyle/>
          <a:p>
            <a:pPr eaLnBrk="1" hangingPunct="1">
              <a:spcBef>
                <a:spcPct val="60000"/>
              </a:spcBef>
              <a:defRPr/>
            </a:pPr>
            <a:r>
              <a:rPr lang="en-US" smtClean="0"/>
              <a:t>Three popular works on science and religion follow.</a:t>
            </a:r>
          </a:p>
          <a:p>
            <a:pPr eaLnBrk="1" hangingPunct="1">
              <a:spcBef>
                <a:spcPct val="60000"/>
              </a:spcBef>
              <a:defRPr/>
            </a:pPr>
            <a:r>
              <a:rPr lang="en-US" smtClean="0"/>
              <a:t>Ideas expressed in each of them may be right or wrong.</a:t>
            </a:r>
          </a:p>
          <a:p>
            <a:pPr eaLnBrk="1" hangingPunct="1">
              <a:spcBef>
                <a:spcPct val="60000"/>
              </a:spcBef>
              <a:defRPr/>
            </a:pPr>
            <a:r>
              <a:rPr lang="en-US" smtClean="0"/>
              <a:t>Some ideas are outside the realm of science.</a:t>
            </a:r>
          </a:p>
          <a:p>
            <a:pPr eaLnBrk="1" hangingPunct="1">
              <a:spcBef>
                <a:spcPct val="60000"/>
              </a:spcBef>
              <a:defRPr/>
            </a:pPr>
            <a:r>
              <a:rPr lang="en-US" smtClean="0"/>
              <a:t>The distinction between science and religion may be valuable.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8003">
                                            <p:txEl>
                                              <p:pRg st="1" end="1"/>
                                            </p:txEl>
                                          </p:spTgt>
                                        </p:tgtEl>
                                        <p:attrNameLst>
                                          <p:attrName>style.visibility</p:attrName>
                                        </p:attrNameLst>
                                      </p:cBhvr>
                                      <p:to>
                                        <p:strVal val="hidden"/>
                                      </p:to>
                                    </p:set>
                                  </p:childTnLst>
                                </p:cTn>
                              </p:par>
                              <p:par>
                                <p:cTn id="9" presetID="64" presetClass="path" presetSubtype="0" accel="50000" decel="50000" fill="hold" grpId="0" nodeType="withEffect">
                                  <p:stCondLst>
                                    <p:cond delay="0"/>
                                  </p:stCondLst>
                                  <p:childTnLst>
                                    <p:animMotion origin="layout" path="M 0.0 0.0  L 0.0 -0.33287  E" pathEditMode="relative" ptsTypes="">
                                      <p:cBhvr>
                                        <p:cTn id="10" dur="2000" fill="hold"/>
                                        <p:tgtEl>
                                          <p:spTgt spid="128003">
                                            <p:txEl>
                                              <p:pRg st="0" end="0"/>
                                            </p:txEl>
                                          </p:spTgt>
                                        </p:tgtEl>
                                        <p:attrNameLst>
                                          <p:attrName>ppt_x</p:attrName>
                                          <p:attrName>ppt_y</p:attrName>
                                        </p:attrNameLst>
                                      </p:cBhvr>
                                    </p:animMotion>
                                  </p:childTnLst>
                                </p:cTn>
                              </p:par>
                              <p:par>
                                <p:cTn id="11" presetID="64" presetClass="path" presetSubtype="0" accel="50000" decel="50000" fill="hold" grpId="0" nodeType="withEffect">
                                  <p:stCondLst>
                                    <p:cond delay="0"/>
                                  </p:stCondLst>
                                  <p:childTnLst>
                                    <p:animMotion origin="layout" path="M 0.0 0.0  L 0.0 -0.33287  E" pathEditMode="relative" ptsTypes="">
                                      <p:cBhvr>
                                        <p:cTn id="12" dur="2000" fill="hold"/>
                                        <p:tgtEl>
                                          <p:spTgt spid="128003">
                                            <p:txEl>
                                              <p:pRg st="1" end="1"/>
                                            </p:txEl>
                                          </p:spTgt>
                                        </p:tgtEl>
                                        <p:attrNameLst>
                                          <p:attrName>ppt_x</p:attrName>
                                          <p:attrName>ppt_y</p:attrName>
                                        </p:attrNameLst>
                                      </p:cBhvr>
                                    </p:animMotion>
                                  </p:childTnLst>
                                </p:cTn>
                              </p:par>
                              <p:par>
                                <p:cTn id="13" presetID="64" presetClass="path" presetSubtype="0" accel="50000" decel="50000" fill="hold" grpId="0" nodeType="withEffect">
                                  <p:stCondLst>
                                    <p:cond delay="0"/>
                                  </p:stCondLst>
                                  <p:childTnLst>
                                    <p:animMotion origin="layout" path="M 0.0 0.0  L 0.0 -0.33287  E" pathEditMode="relative" ptsTypes="">
                                      <p:cBhvr>
                                        <p:cTn id="14" dur="2000" fill="hold"/>
                                        <p:tgtEl>
                                          <p:spTgt spid="128003">
                                            <p:txEl>
                                              <p:pRg st="2" end="2"/>
                                            </p:txEl>
                                          </p:spTgt>
                                        </p:tgtEl>
                                        <p:attrNameLst>
                                          <p:attrName>ppt_x</p:attrName>
                                          <p:attrName>ppt_y</p:attrName>
                                        </p:attrNameLst>
                                      </p:cBhvr>
                                    </p:animMotion>
                                  </p:childTnLst>
                                </p:cTn>
                              </p:par>
                              <p:par>
                                <p:cTn id="15" presetID="64" presetClass="path" presetSubtype="0" accel="50000" decel="50000" fill="hold" grpId="0" nodeType="withEffect">
                                  <p:stCondLst>
                                    <p:cond delay="0"/>
                                  </p:stCondLst>
                                  <p:childTnLst>
                                    <p:animMotion origin="layout" path="M 0.0 0.0  L 0.0 -0.33287  E" pathEditMode="relative" ptsTypes="">
                                      <p:cBhvr>
                                        <p:cTn id="16" dur="2000" fill="hold"/>
                                        <p:tgtEl>
                                          <p:spTgt spid="128003">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en-US" smtClean="0"/>
              <a:t>Principle #2: Fingerprints</a:t>
            </a:r>
          </a:p>
        </p:txBody>
      </p:sp>
      <p:pic>
        <p:nvPicPr>
          <p:cNvPr id="105475" name="Picture 6" descr="fingerprint-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03800" y="1836738"/>
            <a:ext cx="3649663" cy="4267200"/>
          </a:xfrm>
          <a:noFill/>
          <a:extLst>
            <a:ext uri="{909E8E84-426E-40DD-AFC4-6F175D3DCCD1}">
              <a14:hiddenFill xmlns:a14="http://schemas.microsoft.com/office/drawing/2010/main">
                <a:solidFill>
                  <a:srgbClr val="FFFFFF"/>
                </a:solidFill>
              </a14:hiddenFill>
            </a:ext>
          </a:extLst>
        </p:spPr>
      </p:pic>
      <p:sp>
        <p:nvSpPr>
          <p:cNvPr id="105476" name="Text Box 8"/>
          <p:cNvSpPr txBox="1">
            <a:spLocks noChangeArrowheads="1"/>
          </p:cNvSpPr>
          <p:nvPr/>
        </p:nvSpPr>
        <p:spPr bwMode="auto">
          <a:xfrm>
            <a:off x="1409700" y="2343150"/>
            <a:ext cx="28575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t>Fingerprints, Cupcakes, and Reality</a:t>
            </a:r>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smtClean="0"/>
              <a:t>The Cupcake Problem:</a:t>
            </a:r>
          </a:p>
        </p:txBody>
      </p:sp>
      <p:sp>
        <p:nvSpPr>
          <p:cNvPr id="106499" name="Rectangle 4"/>
          <p:cNvSpPr>
            <a:spLocks noChangeArrowheads="1"/>
          </p:cNvSpPr>
          <p:nvPr/>
        </p:nvSpPr>
        <p:spPr bwMode="auto">
          <a:xfrm>
            <a:off x="609600" y="1676400"/>
            <a:ext cx="8077200" cy="4572000"/>
          </a:xfrm>
          <a:prstGeom prst="rect">
            <a:avLst/>
          </a:prstGeom>
          <a:solidFill>
            <a:srgbClr val="CC99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0485" name="Rectangle 5"/>
          <p:cNvSpPr>
            <a:spLocks noGrp="1" noChangeArrowheads="1"/>
          </p:cNvSpPr>
          <p:nvPr>
            <p:ph type="body" idx="1"/>
          </p:nvPr>
        </p:nvSpPr>
        <p:spPr>
          <a:xfrm>
            <a:off x="838200" y="2057400"/>
            <a:ext cx="7696200" cy="3997325"/>
          </a:xfrm>
        </p:spPr>
        <p:txBody>
          <a:bodyPr/>
          <a:lstStyle/>
          <a:p>
            <a:pPr eaLnBrk="1" hangingPunct="1">
              <a:defRPr/>
            </a:pPr>
            <a:r>
              <a:rPr lang="en-US" sz="3600" b="1" smtClean="0">
                <a:solidFill>
                  <a:schemeClr val="bg2"/>
                </a:solidFill>
                <a:effectLst>
                  <a:outerShdw blurRad="38100" dist="38100" dir="2700000" algn="tl">
                    <a:srgbClr val="FFFFFF"/>
                  </a:outerShdw>
                </a:effectLst>
              </a:rPr>
              <a:t>Alice and the Rabbit had six cupcakes all together.</a:t>
            </a:r>
          </a:p>
          <a:p>
            <a:pPr eaLnBrk="1" hangingPunct="1">
              <a:defRPr/>
            </a:pPr>
            <a:r>
              <a:rPr lang="en-US" sz="3600" b="1" smtClean="0">
                <a:solidFill>
                  <a:schemeClr val="bg2"/>
                </a:solidFill>
                <a:effectLst>
                  <a:outerShdw blurRad="38100" dist="38100" dir="2700000" algn="tl">
                    <a:srgbClr val="FFFFFF"/>
                  </a:outerShdw>
                </a:effectLst>
              </a:rPr>
              <a:t>They split the cupcakes evenly between them.</a:t>
            </a:r>
          </a:p>
          <a:p>
            <a:pPr eaLnBrk="1" hangingPunct="1">
              <a:defRPr/>
            </a:pPr>
            <a:r>
              <a:rPr lang="en-US" sz="3600" b="1" smtClean="0">
                <a:solidFill>
                  <a:schemeClr val="bg2"/>
                </a:solidFill>
                <a:effectLst>
                  <a:outerShdw blurRad="38100" dist="38100" dir="2700000" algn="tl">
                    <a:srgbClr val="FFFFFF"/>
                  </a:outerShdw>
                </a:effectLst>
              </a:rPr>
              <a:t>Create a </a:t>
            </a:r>
            <a:r>
              <a:rPr lang="en-US" sz="3600" b="1" i="1" smtClean="0">
                <a:solidFill>
                  <a:schemeClr val="bg2"/>
                </a:solidFill>
                <a:effectLst>
                  <a:outerShdw blurRad="38100" dist="38100" dir="2700000" algn="tl">
                    <a:srgbClr val="FFFFFF"/>
                  </a:outerShdw>
                </a:effectLst>
              </a:rPr>
              <a:t>representation</a:t>
            </a:r>
            <a:r>
              <a:rPr lang="en-US" sz="3600" b="1" smtClean="0">
                <a:solidFill>
                  <a:schemeClr val="bg2"/>
                </a:solidFill>
                <a:effectLst>
                  <a:outerShdw blurRad="38100" dist="38100" dir="2700000" algn="tl">
                    <a:srgbClr val="FFFFFF"/>
                  </a:outerShdw>
                </a:effectLst>
              </a:rPr>
              <a:t> to show how the cupcakes were split.</a:t>
            </a:r>
          </a:p>
        </p:txBody>
      </p:sp>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smtClean="0"/>
              <a:t>The Cupcake Problem:</a:t>
            </a:r>
          </a:p>
        </p:txBody>
      </p:sp>
      <p:pic>
        <p:nvPicPr>
          <p:cNvPr id="107523" name="Picture 14" descr="cupcake red"/>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85950" y="3306763"/>
            <a:ext cx="1181100" cy="1117600"/>
          </a:xfrm>
          <a:noFill/>
          <a:extLst>
            <a:ext uri="{909E8E84-426E-40DD-AFC4-6F175D3DCCD1}">
              <a14:hiddenFill xmlns:a14="http://schemas.microsoft.com/office/drawing/2010/main">
                <a:solidFill>
                  <a:srgbClr val="FFFFFF"/>
                </a:solidFill>
              </a14:hiddenFill>
            </a:ext>
          </a:extLst>
        </p:spPr>
      </p:pic>
      <p:sp>
        <p:nvSpPr>
          <p:cNvPr id="107524" name="Rectangle 3"/>
          <p:cNvSpPr>
            <a:spLocks noChangeArrowheads="1"/>
          </p:cNvSpPr>
          <p:nvPr/>
        </p:nvSpPr>
        <p:spPr bwMode="auto">
          <a:xfrm>
            <a:off x="685800" y="1676400"/>
            <a:ext cx="8077200" cy="4572000"/>
          </a:xfrm>
          <a:prstGeom prst="rect">
            <a:avLst/>
          </a:prstGeom>
          <a:solidFill>
            <a:srgbClr val="CC99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07525" name="Picture 18" descr="plate copy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95800"/>
            <a:ext cx="274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20" descr="plate copy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95800"/>
            <a:ext cx="274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21" descr="cupcake brown 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133600"/>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Picture 22" descr="cupcake green 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133600"/>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23" descr="cupcake pink 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667000"/>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descr="cupcake red 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1981200"/>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25" descr="cupcake yellow 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2514600"/>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2" name="Text Box 26"/>
          <p:cNvSpPr txBox="1">
            <a:spLocks noChangeArrowheads="1"/>
          </p:cNvSpPr>
          <p:nvPr/>
        </p:nvSpPr>
        <p:spPr bwMode="auto">
          <a:xfrm>
            <a:off x="1981200" y="53340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a:solidFill>
                  <a:schemeClr val="bg2"/>
                </a:solidFill>
              </a:rPr>
              <a:t>Alice</a:t>
            </a:r>
          </a:p>
        </p:txBody>
      </p:sp>
      <p:sp>
        <p:nvSpPr>
          <p:cNvPr id="107533" name="Text Box 27"/>
          <p:cNvSpPr txBox="1">
            <a:spLocks noChangeArrowheads="1"/>
          </p:cNvSpPr>
          <p:nvPr/>
        </p:nvSpPr>
        <p:spPr bwMode="auto">
          <a:xfrm>
            <a:off x="5638800" y="53340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a:solidFill>
                  <a:schemeClr val="bg2"/>
                </a:solidFill>
              </a:rPr>
              <a:t>Rabbit</a:t>
            </a:r>
          </a:p>
        </p:txBody>
      </p:sp>
      <p:pic>
        <p:nvPicPr>
          <p:cNvPr id="23584" name="Picture 32" descr="cupcake blue gif"/>
          <p:cNvPicPr>
            <a:picLocks noChangeAspect="1" noChangeArrowheads="1"/>
          </p:cNvPicPr>
          <p:nvPr>
            <p:ph sz="half" idx="2"/>
          </p:nvPr>
        </p:nvPicPr>
        <p:blipFill>
          <a:blip r:embed="rId10">
            <a:extLst>
              <a:ext uri="{28A0092B-C50C-407E-A947-70E740481C1C}">
                <a14:useLocalDpi xmlns:a14="http://schemas.microsoft.com/office/drawing/2010/main" val="0"/>
              </a:ext>
            </a:extLst>
          </a:blip>
          <a:srcRect/>
          <a:stretch>
            <a:fillRect/>
          </a:stretch>
        </p:blipFill>
        <p:spPr>
          <a:xfrm>
            <a:off x="5867400" y="2286000"/>
            <a:ext cx="885825" cy="838200"/>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44444E-6 2.22222E-6 C 0.01927 0.02592 0.03871 0.05185 0.03871 0.07338 C 0.03871 0.09491 0.00885 0.10208 4.44444E-6 0.12778 C -0.00868 0.1537 -0.01129 0.19051 -0.01389 0.22778 " pathEditMode="relative" rAng="0" ptsTypes="aaaA">
                                      <p:cBhvr>
                                        <p:cTn id="6" dur="2000" fill="hold"/>
                                        <p:tgtEl>
                                          <p:spTgt spid="23577"/>
                                        </p:tgtEl>
                                        <p:attrNameLst>
                                          <p:attrName>ppt_x</p:attrName>
                                          <p:attrName>ppt_y</p:attrName>
                                        </p:attrNameLst>
                                      </p:cBhvr>
                                      <p:rCtr x="1233" y="11389"/>
                                    </p:animMotion>
                                  </p:childTnLst>
                                </p:cTn>
                              </p:par>
                              <p:par>
                                <p:cTn id="7" presetID="0" presetClass="path" presetSubtype="0" accel="50000" decel="50000" fill="hold" nodeType="withEffect">
                                  <p:stCondLst>
                                    <p:cond delay="0"/>
                                  </p:stCondLst>
                                  <p:childTnLst>
                                    <p:animMotion origin="layout" path="M 0.01754 0.0 C -0.00364 0.05556 -0.02465 0.11111 -0.00035 0.15185 C 0.02413 0.19259 0.09254 0.22292 0.16389 0.24444 C 0.23542 0.26597 0.38004 0.26852 0.4283 0.28056 C 0.47656 0.29259 0.46493 0.30463 0.4533 0.31667 " pathEditMode="relative" rAng="0" ptsTypes="aaaaA">
                                      <p:cBhvr>
                                        <p:cTn id="8" dur="2000" fill="hold"/>
                                        <p:tgtEl>
                                          <p:spTgt spid="23576"/>
                                        </p:tgtEl>
                                        <p:attrNameLst>
                                          <p:attrName>ppt_x</p:attrName>
                                          <p:attrName>ppt_y</p:attrName>
                                        </p:attrNameLst>
                                      </p:cBhvr>
                                      <p:rCtr x="20833" y="15833"/>
                                    </p:animMotion>
                                  </p:childTnLst>
                                </p:cTn>
                              </p:par>
                            </p:childTnLst>
                          </p:cTn>
                        </p:par>
                        <p:par>
                          <p:cTn id="9" fill="hold" nodeType="afterGroup">
                            <p:stCondLst>
                              <p:cond delay="2000"/>
                            </p:stCondLst>
                            <p:childTnLst>
                              <p:par>
                                <p:cTn id="10" presetID="0" presetClass="path" presetSubtype="0" accel="50000" decel="50000" fill="hold" nodeType="afterEffect">
                                  <p:stCondLst>
                                    <p:cond delay="0"/>
                                  </p:stCondLst>
                                  <p:childTnLst>
                                    <p:animMotion origin="layout" path="M -2.5E-6 -1.11111E-6 C -0.01198 0.05348 -0.02395 0.10695 -0.02708 0.13611 C -0.0302 0.16528 -0.03958 0.16343 -0.01875 0.175 C 0.00209 0.18658 0.06007 0.19815 0.09792 0.20556 C 0.13577 0.21297 0.18577 0.20463 0.20834 0.21945 C 0.23091 0.23426 0.23212 0.26436 0.23334 0.29445 " pathEditMode="relative" ptsTypes="aaaaaA">
                                      <p:cBhvr>
                                        <p:cTn id="11" dur="2000" fill="hold"/>
                                        <p:tgtEl>
                                          <p:spTgt spid="23573"/>
                                        </p:tgtEl>
                                        <p:attrNameLst>
                                          <p:attrName>ppt_x</p:attrName>
                                          <p:attrName>ppt_y</p:attrName>
                                        </p:attrNameLst>
                                      </p:cBhvr>
                                    </p:animMotion>
                                  </p:childTnLst>
                                </p:cTn>
                              </p:par>
                              <p:par>
                                <p:cTn id="12" presetID="0" presetClass="path" presetSubtype="0" accel="50000" decel="50000" fill="hold" nodeType="withEffect">
                                  <p:stCondLst>
                                    <p:cond delay="0"/>
                                  </p:stCondLst>
                                  <p:childTnLst>
                                    <p:animMotion origin="layout" path="M -8.33333E-7 0.0 C -0.03594 0.05532 -0.07153 0.11088 -0.10486 0.12384 C -0.13819 0.13704 -0.1743 0.06458 -0.19965 0.07824 C -0.225 0.0919 -0.24097 0.14861 -0.25677 0.20556 " pathEditMode="relative" rAng="0" ptsTypes="aaaA">
                                      <p:cBhvr>
                                        <p:cTn id="13" dur="2000" fill="hold"/>
                                        <p:tgtEl>
                                          <p:spTgt spid="23575"/>
                                        </p:tgtEl>
                                        <p:attrNameLst>
                                          <p:attrName>ppt_x</p:attrName>
                                          <p:attrName>ppt_y</p:attrName>
                                        </p:attrNameLst>
                                      </p:cBhvr>
                                      <p:rCtr x="-12847" y="10278"/>
                                    </p:animMotion>
                                  </p:childTnLst>
                                </p:cTn>
                              </p:par>
                            </p:childTnLst>
                          </p:cTn>
                        </p:par>
                        <p:par>
                          <p:cTn id="14" fill="hold" nodeType="afterGroup">
                            <p:stCondLst>
                              <p:cond delay="4000"/>
                            </p:stCondLst>
                            <p:childTnLst>
                              <p:par>
                                <p:cTn id="15" presetID="0" presetClass="path" presetSubtype="0" accel="50000" decel="50000" fill="hold" nodeType="afterEffect">
                                  <p:stCondLst>
                                    <p:cond delay="0"/>
                                  </p:stCondLst>
                                  <p:childTnLst>
                                    <p:animMotion origin="layout" path="M -4.16667E-6 -4.44444E-6 L -0.0651 0.27223 " pathEditMode="relative" rAng="0" ptsTypes="AA">
                                      <p:cBhvr>
                                        <p:cTn id="16" dur="2000" fill="hold"/>
                                        <p:tgtEl>
                                          <p:spTgt spid="23584"/>
                                        </p:tgtEl>
                                        <p:attrNameLst>
                                          <p:attrName>ppt_x</p:attrName>
                                          <p:attrName>ppt_y</p:attrName>
                                        </p:attrNameLst>
                                      </p:cBhvr>
                                      <p:rCtr x="-3264" y="13611"/>
                                    </p:animMotion>
                                  </p:childTnLst>
                                </p:cTn>
                              </p:par>
                              <p:par>
                                <p:cTn id="17" presetID="0" presetClass="path" presetSubtype="0" accel="50000" decel="50000" fill="hold" nodeType="withEffect">
                                  <p:stCondLst>
                                    <p:cond delay="0"/>
                                  </p:stCondLst>
                                  <p:childTnLst>
                                    <p:animMotion origin="layout" path="M -4.16667E-6 -2.22222E-6 C -0.18072 -0.00648 -0.36145 -0.01296 -0.45763 -0.00278 C -0.55364 0.00741 -0.56371 0.04074 -0.57691 0.06111 C -0.5901 0.08148 -0.56927 0.10417 -0.53715 0.11945 C -0.50503 0.13472 -0.40816 0.12454 -0.38402 0.15278 C -0.35972 0.18102 -0.39062 0.26621 -0.39201 0.28889 " pathEditMode="relative" rAng="0" ptsTypes="aaaaaA">
                                      <p:cBhvr>
                                        <p:cTn id="18" dur="2000" fill="hold"/>
                                        <p:tgtEl>
                                          <p:spTgt spid="23574"/>
                                        </p:tgtEl>
                                        <p:attrNameLst>
                                          <p:attrName>ppt_x</p:attrName>
                                          <p:attrName>ppt_y</p:attrName>
                                        </p:attrNameLst>
                                      </p:cBhvr>
                                      <p:rCtr x="-29514" y="1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smtClean="0"/>
              <a:t>Cupcake Logic:</a:t>
            </a:r>
          </a:p>
        </p:txBody>
      </p:sp>
      <p:sp>
        <p:nvSpPr>
          <p:cNvPr id="108547" name="Rectangle 4"/>
          <p:cNvSpPr>
            <a:spLocks noChangeArrowheads="1"/>
          </p:cNvSpPr>
          <p:nvPr/>
        </p:nvSpPr>
        <p:spPr bwMode="auto">
          <a:xfrm>
            <a:off x="609600" y="1676400"/>
            <a:ext cx="8077200" cy="4572000"/>
          </a:xfrm>
          <a:prstGeom prst="rect">
            <a:avLst/>
          </a:prstGeom>
          <a:solidFill>
            <a:srgbClr val="CC99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08548" name="Picture 5" descr="plate copy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16263"/>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6" descr="plate copy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116263"/>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7" descr="cupcake brown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8" descr="cupcake green 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9" descr="cupcake pink 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Picture 10" descr="cupcake red 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11" descr="cupcake yellow 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5" name="Text Box 12"/>
          <p:cNvSpPr txBox="1">
            <a:spLocks noChangeArrowheads="1"/>
          </p:cNvSpPr>
          <p:nvPr/>
        </p:nvSpPr>
        <p:spPr bwMode="auto">
          <a:xfrm>
            <a:off x="1981200" y="377825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a:solidFill>
                  <a:schemeClr val="bg2"/>
                </a:solidFill>
              </a:rPr>
              <a:t>Alice</a:t>
            </a:r>
          </a:p>
        </p:txBody>
      </p:sp>
      <p:sp>
        <p:nvSpPr>
          <p:cNvPr id="108556" name="Text Box 13"/>
          <p:cNvSpPr txBox="1">
            <a:spLocks noChangeArrowheads="1"/>
          </p:cNvSpPr>
          <p:nvPr/>
        </p:nvSpPr>
        <p:spPr bwMode="auto">
          <a:xfrm>
            <a:off x="5638800" y="377825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a:solidFill>
                  <a:schemeClr val="bg2"/>
                </a:solidFill>
              </a:rPr>
              <a:t>Rabbit</a:t>
            </a:r>
          </a:p>
        </p:txBody>
      </p:sp>
      <p:pic>
        <p:nvPicPr>
          <p:cNvPr id="108557" name="Picture 14" descr="cupcake blue gif"/>
          <p:cNvPicPr>
            <a:picLocks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a:xfrm>
            <a:off x="5257800" y="2735263"/>
            <a:ext cx="885825" cy="838200"/>
          </a:xfrm>
          <a:noFill/>
          <a:extLst>
            <a:ext uri="{909E8E84-426E-40DD-AFC4-6F175D3DCCD1}">
              <a14:hiddenFill xmlns:a14="http://schemas.microsoft.com/office/drawing/2010/main">
                <a:solidFill>
                  <a:srgbClr val="FFFFFF"/>
                </a:solidFill>
              </a14:hiddenFill>
            </a:ext>
          </a:extLst>
        </p:spPr>
      </p:pic>
      <p:sp>
        <p:nvSpPr>
          <p:cNvPr id="32784" name="Text Box 16"/>
          <p:cNvSpPr txBox="1">
            <a:spLocks noChangeArrowheads="1"/>
          </p:cNvSpPr>
          <p:nvPr/>
        </p:nvSpPr>
        <p:spPr bwMode="auto">
          <a:xfrm>
            <a:off x="762000" y="4648200"/>
            <a:ext cx="792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chemeClr val="bg2"/>
                </a:solidFill>
              </a:rPr>
              <a:t>Q:  How many cupcakes did Alice get?</a:t>
            </a:r>
          </a:p>
        </p:txBody>
      </p:sp>
      <p:sp>
        <p:nvSpPr>
          <p:cNvPr id="32785" name="Text Box 17"/>
          <p:cNvSpPr txBox="1">
            <a:spLocks noChangeArrowheads="1"/>
          </p:cNvSpPr>
          <p:nvPr/>
        </p:nvSpPr>
        <p:spPr bwMode="auto">
          <a:xfrm>
            <a:off x="762000" y="5257800"/>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chemeClr val="bg2"/>
                </a:solidFill>
              </a:rPr>
              <a:t>A:  Three.</a:t>
            </a:r>
          </a:p>
        </p:txBody>
      </p:sp>
      <p:sp>
        <p:nvSpPr>
          <p:cNvPr id="108560" name="Text Box 18"/>
          <p:cNvSpPr txBox="1">
            <a:spLocks noChangeArrowheads="1"/>
          </p:cNvSpPr>
          <p:nvPr/>
        </p:nvSpPr>
        <p:spPr bwMode="auto">
          <a:xfrm>
            <a:off x="1143000" y="1828800"/>
            <a:ext cx="525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chemeClr val="bg2"/>
                </a:solidFill>
              </a:rPr>
              <a:t>Easy question #1: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4" grpId="0"/>
      <p:bldP spid="3278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smtClean="0"/>
              <a:t>Cupcake Logic:</a:t>
            </a:r>
          </a:p>
        </p:txBody>
      </p:sp>
      <p:sp>
        <p:nvSpPr>
          <p:cNvPr id="109571" name="Rectangle 3"/>
          <p:cNvSpPr>
            <a:spLocks noChangeArrowheads="1"/>
          </p:cNvSpPr>
          <p:nvPr/>
        </p:nvSpPr>
        <p:spPr bwMode="auto">
          <a:xfrm>
            <a:off x="609600" y="1676400"/>
            <a:ext cx="8077200" cy="4572000"/>
          </a:xfrm>
          <a:prstGeom prst="rect">
            <a:avLst/>
          </a:prstGeom>
          <a:solidFill>
            <a:srgbClr val="CC99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3806" name="Text Box 14"/>
          <p:cNvSpPr txBox="1">
            <a:spLocks noChangeArrowheads="1"/>
          </p:cNvSpPr>
          <p:nvPr/>
        </p:nvSpPr>
        <p:spPr bwMode="auto">
          <a:xfrm>
            <a:off x="685800" y="4602163"/>
            <a:ext cx="7924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chemeClr val="bg2"/>
                </a:solidFill>
              </a:rPr>
              <a:t>Q:  </a:t>
            </a:r>
            <a:r>
              <a:rPr lang="en-US" altLang="en-US" sz="3200" b="1" i="1">
                <a:solidFill>
                  <a:schemeClr val="bg2"/>
                </a:solidFill>
              </a:rPr>
              <a:t>Which</a:t>
            </a:r>
            <a:r>
              <a:rPr lang="en-US" altLang="en-US" sz="3200" b="1">
                <a:solidFill>
                  <a:schemeClr val="bg2"/>
                </a:solidFill>
              </a:rPr>
              <a:t> three did Alice get?</a:t>
            </a:r>
          </a:p>
        </p:txBody>
      </p:sp>
      <p:sp>
        <p:nvSpPr>
          <p:cNvPr id="33807" name="Text Box 15"/>
          <p:cNvSpPr txBox="1">
            <a:spLocks noChangeArrowheads="1"/>
          </p:cNvSpPr>
          <p:nvPr/>
        </p:nvSpPr>
        <p:spPr bwMode="auto">
          <a:xfrm>
            <a:off x="762000" y="5287963"/>
            <a:ext cx="7848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chemeClr val="bg2"/>
                </a:solidFill>
              </a:rPr>
              <a:t>A:  The yellow, pink, and green ones.</a:t>
            </a:r>
          </a:p>
        </p:txBody>
      </p:sp>
      <p:pic>
        <p:nvPicPr>
          <p:cNvPr id="109574" name="Picture 17" descr="plate copy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16263"/>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18" descr="plate copy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116263"/>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19" descr="cupcake brown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Picture 20" descr="cupcake green 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8" name="Picture 21" descr="cupcake pink 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9" name="Picture 22" descr="cupcake red 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0" name="Picture 23" descr="cupcake yellow 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2735263"/>
            <a:ext cx="885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1" name="Text Box 24"/>
          <p:cNvSpPr txBox="1">
            <a:spLocks noChangeArrowheads="1"/>
          </p:cNvSpPr>
          <p:nvPr/>
        </p:nvSpPr>
        <p:spPr bwMode="auto">
          <a:xfrm>
            <a:off x="1981200" y="377825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a:solidFill>
                  <a:schemeClr val="bg2"/>
                </a:solidFill>
              </a:rPr>
              <a:t>Alice</a:t>
            </a:r>
          </a:p>
        </p:txBody>
      </p:sp>
      <p:sp>
        <p:nvSpPr>
          <p:cNvPr id="109582" name="Text Box 25"/>
          <p:cNvSpPr txBox="1">
            <a:spLocks noChangeArrowheads="1"/>
          </p:cNvSpPr>
          <p:nvPr/>
        </p:nvSpPr>
        <p:spPr bwMode="auto">
          <a:xfrm>
            <a:off x="5638800" y="377825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a:solidFill>
                  <a:schemeClr val="bg2"/>
                </a:solidFill>
              </a:rPr>
              <a:t>Rabbit</a:t>
            </a:r>
          </a:p>
        </p:txBody>
      </p:sp>
      <p:pic>
        <p:nvPicPr>
          <p:cNvPr id="109583" name="Picture 26" descr="cupcake blue gif"/>
          <p:cNvPicPr>
            <a:picLocks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a:xfrm>
            <a:off x="5257800" y="2735263"/>
            <a:ext cx="885825" cy="838200"/>
          </a:xfrm>
          <a:noFill/>
          <a:extLst>
            <a:ext uri="{909E8E84-426E-40DD-AFC4-6F175D3DCCD1}">
              <a14:hiddenFill xmlns:a14="http://schemas.microsoft.com/office/drawing/2010/main">
                <a:solidFill>
                  <a:srgbClr val="FFFFFF"/>
                </a:solidFill>
              </a14:hiddenFill>
            </a:ext>
          </a:extLst>
        </p:spPr>
      </p:pic>
      <p:sp>
        <p:nvSpPr>
          <p:cNvPr id="109584" name="Text Box 27"/>
          <p:cNvSpPr txBox="1">
            <a:spLocks noChangeArrowheads="1"/>
          </p:cNvSpPr>
          <p:nvPr/>
        </p:nvSpPr>
        <p:spPr bwMode="auto">
          <a:xfrm>
            <a:off x="1143000" y="1828800"/>
            <a:ext cx="525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chemeClr val="bg2"/>
                </a:solidFill>
              </a:rPr>
              <a:t>Easy question #2: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6" grpId="0"/>
      <p:bldP spid="3380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smtClean="0"/>
              <a:t>Cupcake Logic:</a:t>
            </a:r>
          </a:p>
        </p:txBody>
      </p:sp>
      <p:sp>
        <p:nvSpPr>
          <p:cNvPr id="1028" name="Rectangle 3"/>
          <p:cNvSpPr>
            <a:spLocks noChangeArrowheads="1"/>
          </p:cNvSpPr>
          <p:nvPr/>
        </p:nvSpPr>
        <p:spPr bwMode="auto">
          <a:xfrm>
            <a:off x="609600" y="1676400"/>
            <a:ext cx="8077200" cy="4572000"/>
          </a:xfrm>
          <a:prstGeom prst="rect">
            <a:avLst/>
          </a:prstGeom>
          <a:solidFill>
            <a:srgbClr val="CC99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2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030" name="Group 15"/>
          <p:cNvGrpSpPr>
            <a:grpSpLocks/>
          </p:cNvGrpSpPr>
          <p:nvPr/>
        </p:nvGrpSpPr>
        <p:grpSpPr bwMode="auto">
          <a:xfrm>
            <a:off x="2362200" y="2514600"/>
            <a:ext cx="4191000" cy="1066800"/>
            <a:chOff x="1488" y="1584"/>
            <a:chExt cx="2640" cy="672"/>
          </a:xfrm>
        </p:grpSpPr>
        <p:sp>
          <p:nvSpPr>
            <p:cNvPr id="1035" name="Rectangle 6"/>
            <p:cNvSpPr>
              <a:spLocks noChangeArrowheads="1"/>
            </p:cNvSpPr>
            <p:nvPr/>
          </p:nvSpPr>
          <p:spPr bwMode="auto">
            <a:xfrm>
              <a:off x="1488" y="1584"/>
              <a:ext cx="2640" cy="67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graphicFrame>
          <p:nvGraphicFramePr>
            <p:cNvPr id="1026" name="Object 9"/>
            <p:cNvGraphicFramePr>
              <a:graphicFrameLocks noChangeAspect="1"/>
            </p:cNvGraphicFramePr>
            <p:nvPr/>
          </p:nvGraphicFramePr>
          <p:xfrm>
            <a:off x="2016" y="1680"/>
            <a:ext cx="1734" cy="450"/>
          </p:xfrm>
          <a:graphic>
            <a:graphicData uri="http://schemas.openxmlformats.org/presentationml/2006/ole">
              <mc:AlternateContent xmlns:mc="http://schemas.openxmlformats.org/markup-compatibility/2006">
                <mc:Choice xmlns:v="urn:schemas-microsoft-com:vml" Requires="v">
                  <p:oleObj spid="_x0000_s1038" name="Picture" r:id="rId4" imgW="2759443" imgH="715486" progId="Word.Picture.8">
                    <p:embed/>
                  </p:oleObj>
                </mc:Choice>
                <mc:Fallback>
                  <p:oleObj name="Picture" r:id="rId4" imgW="2759443" imgH="715486" progId="Word.Picture.8">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1680"/>
                          <a:ext cx="1734" cy="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31" name="Text Box 11"/>
          <p:cNvSpPr txBox="1">
            <a:spLocks noChangeArrowheads="1"/>
          </p:cNvSpPr>
          <p:nvPr/>
        </p:nvSpPr>
        <p:spPr bwMode="auto">
          <a:xfrm>
            <a:off x="1143000" y="1828800"/>
            <a:ext cx="525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b="1">
                <a:solidFill>
                  <a:schemeClr val="bg2"/>
                </a:solidFill>
              </a:rPr>
              <a:t>More easy questions:</a:t>
            </a:r>
          </a:p>
        </p:txBody>
      </p:sp>
      <p:sp>
        <p:nvSpPr>
          <p:cNvPr id="30732" name="Text Box 12"/>
          <p:cNvSpPr txBox="1">
            <a:spLocks noChangeArrowheads="1"/>
          </p:cNvSpPr>
          <p:nvPr/>
        </p:nvSpPr>
        <p:spPr bwMode="auto">
          <a:xfrm>
            <a:off x="685800" y="3962400"/>
            <a:ext cx="792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chemeClr val="bg2"/>
                </a:solidFill>
              </a:rPr>
              <a:t>Q:  What is six divided by two?</a:t>
            </a:r>
          </a:p>
        </p:txBody>
      </p:sp>
      <p:sp>
        <p:nvSpPr>
          <p:cNvPr id="30733" name="Text Box 13"/>
          <p:cNvSpPr txBox="1">
            <a:spLocks noChangeArrowheads="1"/>
          </p:cNvSpPr>
          <p:nvPr/>
        </p:nvSpPr>
        <p:spPr bwMode="auto">
          <a:xfrm>
            <a:off x="685800" y="4495800"/>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chemeClr val="bg2"/>
                </a:solidFill>
              </a:rPr>
              <a:t>A:  Three.</a:t>
            </a:r>
          </a:p>
        </p:txBody>
      </p:sp>
      <p:sp>
        <p:nvSpPr>
          <p:cNvPr id="30734" name="Text Box 14"/>
          <p:cNvSpPr txBox="1">
            <a:spLocks noChangeArrowheads="1"/>
          </p:cNvSpPr>
          <p:nvPr/>
        </p:nvSpPr>
        <p:spPr bwMode="auto">
          <a:xfrm>
            <a:off x="762000" y="5410200"/>
            <a:ext cx="777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chemeClr val="bg2"/>
                </a:solidFill>
              </a:rPr>
              <a:t>Q:  </a:t>
            </a:r>
            <a:r>
              <a:rPr lang="en-US" altLang="en-US" sz="3200" b="1" i="1">
                <a:solidFill>
                  <a:schemeClr val="bg2"/>
                </a:solidFill>
              </a:rPr>
              <a:t>Which</a:t>
            </a:r>
            <a:r>
              <a:rPr lang="en-US" altLang="en-US" sz="3200" b="1">
                <a:solidFill>
                  <a:schemeClr val="bg2"/>
                </a:solidFill>
              </a:rPr>
              <a:t> three???</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2" grpId="0"/>
      <p:bldP spid="30733" grpId="0"/>
      <p:bldP spid="3073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smtClean="0"/>
              <a:t>Cupcake Logic:</a:t>
            </a:r>
          </a:p>
        </p:txBody>
      </p:sp>
      <p:sp>
        <p:nvSpPr>
          <p:cNvPr id="2052" name="Rectangle 3"/>
          <p:cNvSpPr>
            <a:spLocks noChangeArrowheads="1"/>
          </p:cNvSpPr>
          <p:nvPr/>
        </p:nvSpPr>
        <p:spPr bwMode="auto">
          <a:xfrm>
            <a:off x="609600" y="1676400"/>
            <a:ext cx="8077200" cy="4572000"/>
          </a:xfrm>
          <a:prstGeom prst="rect">
            <a:avLst/>
          </a:prstGeom>
          <a:solidFill>
            <a:srgbClr val="CC99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053" name="Text Box 6"/>
          <p:cNvSpPr txBox="1">
            <a:spLocks noChangeArrowheads="1"/>
          </p:cNvSpPr>
          <p:nvPr/>
        </p:nvSpPr>
        <p:spPr bwMode="auto">
          <a:xfrm>
            <a:off x="1143000" y="1828800"/>
            <a:ext cx="525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chemeClr val="bg2"/>
                </a:solidFill>
              </a:rPr>
              <a:t>We call this “reality”…</a:t>
            </a:r>
          </a:p>
        </p:txBody>
      </p:sp>
      <p:pic>
        <p:nvPicPr>
          <p:cNvPr id="2054" name="Picture 7" descr="plate copy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71788"/>
            <a:ext cx="202406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plate copy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138" y="2871788"/>
            <a:ext cx="2024062"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cupcake brown 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825" y="2590800"/>
            <a:ext cx="6540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cupcake green 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325" y="2590800"/>
            <a:ext cx="6540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cupcake pink 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1638" y="2590800"/>
            <a:ext cx="6524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2" descr="cupcake red 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9513" y="2590800"/>
            <a:ext cx="6540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3" descr="cupcake yellow 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2513" y="2590800"/>
            <a:ext cx="6540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cupcake blue 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700" y="2590800"/>
            <a:ext cx="6540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5"/>
          <p:cNvGrpSpPr>
            <a:grpSpLocks/>
          </p:cNvGrpSpPr>
          <p:nvPr/>
        </p:nvGrpSpPr>
        <p:grpSpPr bwMode="auto">
          <a:xfrm>
            <a:off x="1219200" y="3962400"/>
            <a:ext cx="5257800" cy="1371600"/>
            <a:chOff x="768" y="2496"/>
            <a:chExt cx="3312" cy="864"/>
          </a:xfrm>
        </p:grpSpPr>
        <p:sp>
          <p:nvSpPr>
            <p:cNvPr id="2064" name="Text Box 28"/>
            <p:cNvSpPr txBox="1">
              <a:spLocks noChangeArrowheads="1"/>
            </p:cNvSpPr>
            <p:nvPr/>
          </p:nvSpPr>
          <p:spPr bwMode="auto">
            <a:xfrm>
              <a:off x="768" y="2496"/>
              <a:ext cx="331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chemeClr val="bg2"/>
                  </a:solidFill>
                </a:rPr>
                <a:t>but not this…</a:t>
              </a:r>
            </a:p>
          </p:txBody>
        </p:sp>
        <p:grpSp>
          <p:nvGrpSpPr>
            <p:cNvPr id="2065" name="Group 33"/>
            <p:cNvGrpSpPr>
              <a:grpSpLocks/>
            </p:cNvGrpSpPr>
            <p:nvPr/>
          </p:nvGrpSpPr>
          <p:grpSpPr bwMode="auto">
            <a:xfrm>
              <a:off x="1392" y="2880"/>
              <a:ext cx="2640" cy="480"/>
              <a:chOff x="1392" y="2880"/>
              <a:chExt cx="2640" cy="480"/>
            </a:xfrm>
          </p:grpSpPr>
          <p:sp>
            <p:nvSpPr>
              <p:cNvPr id="2066" name="Rectangle 30"/>
              <p:cNvSpPr>
                <a:spLocks noChangeArrowheads="1"/>
              </p:cNvSpPr>
              <p:nvPr/>
            </p:nvSpPr>
            <p:spPr bwMode="auto">
              <a:xfrm>
                <a:off x="1392" y="2880"/>
                <a:ext cx="2640" cy="48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graphicFrame>
            <p:nvGraphicFramePr>
              <p:cNvPr id="2050" name="Object 31"/>
              <p:cNvGraphicFramePr>
                <a:graphicFrameLocks noChangeAspect="1"/>
              </p:cNvGraphicFramePr>
              <p:nvPr/>
            </p:nvGraphicFramePr>
            <p:xfrm>
              <a:off x="1920" y="2880"/>
              <a:ext cx="1734" cy="450"/>
            </p:xfrm>
            <a:graphic>
              <a:graphicData uri="http://schemas.openxmlformats.org/presentationml/2006/ole">
                <mc:AlternateContent xmlns:mc="http://schemas.openxmlformats.org/markup-compatibility/2006">
                  <mc:Choice xmlns:v="urn:schemas-microsoft-com:vml" Requires="v">
                    <p:oleObj spid="_x0000_s2069" name="Picture" r:id="rId11" imgW="2759443" imgH="715486" progId="Word.Picture.8">
                      <p:embed/>
                    </p:oleObj>
                  </mc:Choice>
                  <mc:Fallback>
                    <p:oleObj name="Picture" r:id="rId11" imgW="2759443" imgH="715486" progId="Word.Picture.8">
                      <p:embed/>
                      <p:pic>
                        <p:nvPicPr>
                          <p:cNvPr id="0" name="Object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0" y="2880"/>
                            <a:ext cx="1734" cy="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31776" name="Text Box 32"/>
          <p:cNvSpPr txBox="1">
            <a:spLocks noChangeArrowheads="1"/>
          </p:cNvSpPr>
          <p:nvPr/>
        </p:nvSpPr>
        <p:spPr bwMode="auto">
          <a:xfrm>
            <a:off x="4800600" y="5562600"/>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b="1" i="1">
                <a:solidFill>
                  <a:schemeClr val="bg2"/>
                </a:solidFill>
              </a:rPr>
              <a:t>Why Not?</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smtClean="0"/>
              <a:t>The Myth of Fingerprints:</a:t>
            </a:r>
          </a:p>
        </p:txBody>
      </p:sp>
      <p:sp>
        <p:nvSpPr>
          <p:cNvPr id="21507" name="Rectangle 3"/>
          <p:cNvSpPr>
            <a:spLocks noGrp="1" noChangeArrowheads="1"/>
          </p:cNvSpPr>
          <p:nvPr>
            <p:ph type="body" sz="half" idx="1"/>
          </p:nvPr>
        </p:nvSpPr>
        <p:spPr>
          <a:xfrm>
            <a:off x="457200" y="1600200"/>
            <a:ext cx="4838700" cy="2362200"/>
          </a:xfrm>
        </p:spPr>
        <p:txBody>
          <a:bodyPr/>
          <a:lstStyle/>
          <a:p>
            <a:pPr eaLnBrk="1" hangingPunct="1">
              <a:defRPr/>
            </a:pPr>
            <a:r>
              <a:rPr lang="en-US" sz="3600" i="1" smtClean="0"/>
              <a:t>Distinguishability </a:t>
            </a:r>
            <a:r>
              <a:rPr lang="en-US" sz="3000" smtClean="0"/>
              <a:t>  </a:t>
            </a:r>
          </a:p>
          <a:p>
            <a:pPr eaLnBrk="1" hangingPunct="1">
              <a:defRPr/>
            </a:pPr>
            <a:r>
              <a:rPr lang="en-US" sz="3000" smtClean="0"/>
              <a:t>Objects are different and we can distinguish them.</a:t>
            </a:r>
          </a:p>
          <a:p>
            <a:pPr eaLnBrk="1" hangingPunct="1">
              <a:defRPr/>
            </a:pPr>
            <a:r>
              <a:rPr lang="en-US" sz="3000" smtClean="0"/>
              <a:t>I recognize my mom.</a:t>
            </a:r>
          </a:p>
        </p:txBody>
      </p:sp>
      <p:pic>
        <p:nvPicPr>
          <p:cNvPr id="21508" name="Picture 4" descr="peekabooMomO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48200"/>
            <a:ext cx="17526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peekabooMomOpen"/>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971800" y="4648200"/>
            <a:ext cx="1752600" cy="1525588"/>
          </a:xfrm>
          <a:noFill/>
          <a:extLst>
            <a:ext uri="{909E8E84-426E-40DD-AFC4-6F175D3DCCD1}">
              <a14:hiddenFill xmlns:a14="http://schemas.microsoft.com/office/drawing/2010/main">
                <a:solidFill>
                  <a:srgbClr val="FFFFFF"/>
                </a:solidFill>
              </a14:hiddenFill>
            </a:ext>
          </a:extLst>
        </p:spPr>
      </p:pic>
      <p:sp>
        <p:nvSpPr>
          <p:cNvPr id="21516" name="Rectangle 12"/>
          <p:cNvSpPr>
            <a:spLocks noChangeArrowheads="1"/>
          </p:cNvSpPr>
          <p:nvPr/>
        </p:nvSpPr>
        <p:spPr bwMode="auto">
          <a:xfrm>
            <a:off x="2819400" y="4343400"/>
            <a:ext cx="3200400" cy="2133600"/>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5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516"/>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2151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3.33333E-6 1.11111E-6 L 0.72917 1.11111E-6 " pathEditMode="relative" rAng="0" ptsTypes="AA">
                                      <p:cBhvr>
                                        <p:cTn id="21" dur="2000" fill="hold"/>
                                        <p:tgtEl>
                                          <p:spTgt spid="21508"/>
                                        </p:tgtEl>
                                        <p:attrNameLst>
                                          <p:attrName>ppt_x</p:attrName>
                                          <p:attrName>ppt_y</p:attrName>
                                        </p:attrNameLst>
                                      </p:cBhvr>
                                      <p:rCtr x="36458" y="0"/>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0" presetClass="path" presetSubtype="0" accel="50000" decel="50000" fill="hold" grpId="1" nodeType="clickEffect">
                                  <p:stCondLst>
                                    <p:cond delay="0"/>
                                  </p:stCondLst>
                                  <p:childTnLst>
                                    <p:animMotion origin="layout" path="M 3.33333E-6 1.11111E-6 L 0.29166 -0.36667 " pathEditMode="relative" rAng="0" ptsTypes="AA">
                                      <p:cBhvr>
                                        <p:cTn id="25" dur="2000" fill="hold"/>
                                        <p:tgtEl>
                                          <p:spTgt spid="21516"/>
                                        </p:tgtEl>
                                        <p:attrNameLst>
                                          <p:attrName>ppt_x</p:attrName>
                                          <p:attrName>ppt_y</p:attrName>
                                        </p:attrNameLst>
                                      </p:cBhvr>
                                      <p:rCtr x="14583" y="-1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animBg="1"/>
      <p:bldP spid="21516"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defRPr/>
            </a:pPr>
            <a:r>
              <a:rPr lang="en-US" smtClean="0"/>
              <a:t>Fingerprints and Physics</a:t>
            </a:r>
          </a:p>
        </p:txBody>
      </p:sp>
      <p:grpSp>
        <p:nvGrpSpPr>
          <p:cNvPr id="2" name="Group 26"/>
          <p:cNvGrpSpPr>
            <a:grpSpLocks/>
          </p:cNvGrpSpPr>
          <p:nvPr/>
        </p:nvGrpSpPr>
        <p:grpSpPr bwMode="auto">
          <a:xfrm>
            <a:off x="460375" y="2174875"/>
            <a:ext cx="4038600" cy="2095500"/>
            <a:chOff x="290" y="1370"/>
            <a:chExt cx="2544" cy="1320"/>
          </a:xfrm>
        </p:grpSpPr>
        <p:pic>
          <p:nvPicPr>
            <p:cNvPr id="111632" name="Picture 4" descr="sph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2012"/>
              <a:ext cx="678"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3" name="Picture 6" descr="sph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 y="1819"/>
              <a:ext cx="678"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5" name="Rectangle 13"/>
            <p:cNvSpPr>
              <a:spLocks noChangeArrowheads="1"/>
            </p:cNvSpPr>
            <p:nvPr/>
          </p:nvSpPr>
          <p:spPr bwMode="auto">
            <a:xfrm>
              <a:off x="290" y="1370"/>
              <a:ext cx="2544" cy="46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Char char="l"/>
                <a:defRPr/>
              </a:pPr>
              <a:r>
                <a:rPr lang="en-US" sz="2800">
                  <a:effectLst>
                    <a:outerShdw blurRad="38100" dist="38100" dir="2700000" algn="tl">
                      <a:srgbClr val="010199"/>
                    </a:outerShdw>
                  </a:effectLst>
                  <a:latin typeface="Arial" charset="0"/>
                </a:rPr>
                <a:t>All protons are alike.</a:t>
              </a:r>
            </a:p>
            <a:p>
              <a:pPr marL="342900" indent="-342900" eaLnBrk="1" hangingPunct="1">
                <a:spcBef>
                  <a:spcPct val="20000"/>
                </a:spcBef>
                <a:buClr>
                  <a:schemeClr val="hlink"/>
                </a:buClr>
                <a:buSzPct val="75000"/>
                <a:buFont typeface="Wingdings" pitchFamily="2" charset="2"/>
                <a:buNone/>
                <a:defRPr/>
              </a:pPr>
              <a:endParaRPr lang="en-US" sz="2800">
                <a:effectLst>
                  <a:outerShdw blurRad="38100" dist="38100" dir="2700000" algn="tl">
                    <a:srgbClr val="010199"/>
                  </a:outerShdw>
                </a:effectLst>
                <a:latin typeface="Arial" charset="0"/>
              </a:endParaRPr>
            </a:p>
          </p:txBody>
        </p:sp>
      </p:grpSp>
      <p:grpSp>
        <p:nvGrpSpPr>
          <p:cNvPr id="111620" name="Group 24"/>
          <p:cNvGrpSpPr>
            <a:grpSpLocks/>
          </p:cNvGrpSpPr>
          <p:nvPr/>
        </p:nvGrpSpPr>
        <p:grpSpPr bwMode="auto">
          <a:xfrm>
            <a:off x="444500" y="1568450"/>
            <a:ext cx="6143625" cy="738188"/>
            <a:chOff x="280" y="988"/>
            <a:chExt cx="3870" cy="465"/>
          </a:xfrm>
        </p:grpSpPr>
        <p:pic>
          <p:nvPicPr>
            <p:cNvPr id="111629" name="Picture 11" descr="sphe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6" y="1061"/>
              <a:ext cx="33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0" name="Picture 12" descr="sphe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0" y="998"/>
              <a:ext cx="33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11" name="Rectangle 19"/>
            <p:cNvSpPr>
              <a:spLocks noChangeArrowheads="1"/>
            </p:cNvSpPr>
            <p:nvPr/>
          </p:nvSpPr>
          <p:spPr bwMode="auto">
            <a:xfrm>
              <a:off x="280" y="988"/>
              <a:ext cx="2544" cy="46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Char char="l"/>
                <a:defRPr/>
              </a:pPr>
              <a:r>
                <a:rPr lang="en-US" sz="2800">
                  <a:effectLst>
                    <a:outerShdw blurRad="38100" dist="38100" dir="2700000" algn="tl">
                      <a:srgbClr val="010199"/>
                    </a:outerShdw>
                  </a:effectLst>
                  <a:latin typeface="Arial" charset="0"/>
                </a:rPr>
                <a:t>All electrons are alike.</a:t>
              </a:r>
            </a:p>
            <a:p>
              <a:pPr marL="342900" indent="-342900" eaLnBrk="1" hangingPunct="1">
                <a:spcBef>
                  <a:spcPct val="20000"/>
                </a:spcBef>
                <a:buClr>
                  <a:schemeClr val="hlink"/>
                </a:buClr>
                <a:buSzPct val="75000"/>
                <a:buFont typeface="Wingdings" pitchFamily="2" charset="2"/>
                <a:buNone/>
                <a:defRPr/>
              </a:pPr>
              <a:endParaRPr lang="en-US" sz="2800">
                <a:effectLst>
                  <a:outerShdw blurRad="38100" dist="38100" dir="2700000" algn="tl">
                    <a:srgbClr val="010199"/>
                  </a:outerShdw>
                </a:effectLst>
                <a:latin typeface="Arial" charset="0"/>
              </a:endParaRPr>
            </a:p>
          </p:txBody>
        </p:sp>
      </p:grpSp>
      <p:grpSp>
        <p:nvGrpSpPr>
          <p:cNvPr id="4" name="Group 25"/>
          <p:cNvGrpSpPr>
            <a:grpSpLocks/>
          </p:cNvGrpSpPr>
          <p:nvPr/>
        </p:nvGrpSpPr>
        <p:grpSpPr bwMode="auto">
          <a:xfrm>
            <a:off x="4389438" y="2935288"/>
            <a:ext cx="4435475" cy="3579812"/>
            <a:chOff x="682" y="770"/>
            <a:chExt cx="2794" cy="2255"/>
          </a:xfrm>
        </p:grpSpPr>
        <p:pic>
          <p:nvPicPr>
            <p:cNvPr id="111627" name="Picture 16" descr="twins-g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 y="770"/>
              <a:ext cx="27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8" name="Text Box 17"/>
            <p:cNvSpPr txBox="1">
              <a:spLocks noChangeArrowheads="1"/>
            </p:cNvSpPr>
            <p:nvPr/>
          </p:nvSpPr>
          <p:spPr bwMode="auto">
            <a:xfrm>
              <a:off x="682" y="2794"/>
              <a:ext cx="279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t>Not just similar as with identical twins.</a:t>
              </a:r>
            </a:p>
          </p:txBody>
        </p:sp>
      </p:grpSp>
      <p:grpSp>
        <p:nvGrpSpPr>
          <p:cNvPr id="5" name="Group 23"/>
          <p:cNvGrpSpPr>
            <a:grpSpLocks/>
          </p:cNvGrpSpPr>
          <p:nvPr/>
        </p:nvGrpSpPr>
        <p:grpSpPr bwMode="auto">
          <a:xfrm>
            <a:off x="5040313" y="2806700"/>
            <a:ext cx="3094037" cy="2743200"/>
            <a:chOff x="2696" y="1912"/>
            <a:chExt cx="1949" cy="1728"/>
          </a:xfrm>
        </p:grpSpPr>
        <p:sp>
          <p:nvSpPr>
            <p:cNvPr id="111624" name="Rectangle 19"/>
            <p:cNvSpPr>
              <a:spLocks noChangeArrowheads="1"/>
            </p:cNvSpPr>
            <p:nvPr/>
          </p:nvSpPr>
          <p:spPr bwMode="auto">
            <a:xfrm>
              <a:off x="2696" y="1912"/>
              <a:ext cx="1949" cy="1728"/>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11625" name="Picture 20" descr="Alice2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1" y="2012"/>
              <a:ext cx="740" cy="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Picture 22" descr="Alice2LE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6" y="1987"/>
              <a:ext cx="758" cy="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48" name="Text Box 24"/>
          <p:cNvSpPr txBox="1">
            <a:spLocks noChangeArrowheads="1"/>
          </p:cNvSpPr>
          <p:nvPr/>
        </p:nvSpPr>
        <p:spPr bwMode="auto">
          <a:xfrm>
            <a:off x="4398963" y="5859463"/>
            <a:ext cx="4376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t>But completely indistinguishable.</a:t>
            </a:r>
            <a:br>
              <a:rPr lang="en-US" altLang="en-US" b="1"/>
            </a:br>
            <a:r>
              <a:rPr lang="en-US" altLang="en-US" b="1"/>
              <a:t>Even THEY can’t tell them apart.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448">
                                            <p:txEl>
                                              <p:pRg st="0" end="0"/>
                                            </p:txEl>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1000"/>
                                  </p:stCondLst>
                                  <p:childTnLst>
                                    <p:set>
                                      <p:cBhvr>
                                        <p:cTn id="21" dur="1" fill="hold">
                                          <p:stCondLst>
                                            <p:cond delay="0"/>
                                          </p:stCondLst>
                                        </p:cTn>
                                        <p:tgtEl>
                                          <p:spTgt spid="1034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p:txBody>
          <a:bodyPr/>
          <a:lstStyle/>
          <a:p>
            <a:pPr eaLnBrk="1" hangingPunct="1">
              <a:defRPr/>
            </a:pPr>
            <a:r>
              <a:rPr lang="en-US" smtClean="0"/>
              <a:t>Fingerprints and Physics</a:t>
            </a:r>
          </a:p>
        </p:txBody>
      </p:sp>
      <p:grpSp>
        <p:nvGrpSpPr>
          <p:cNvPr id="112643" name="Group 26"/>
          <p:cNvGrpSpPr>
            <a:grpSpLocks/>
          </p:cNvGrpSpPr>
          <p:nvPr/>
        </p:nvGrpSpPr>
        <p:grpSpPr bwMode="auto">
          <a:xfrm>
            <a:off x="460375" y="2174875"/>
            <a:ext cx="4038600" cy="2095500"/>
            <a:chOff x="290" y="1370"/>
            <a:chExt cx="2544" cy="1320"/>
          </a:xfrm>
        </p:grpSpPr>
        <p:pic>
          <p:nvPicPr>
            <p:cNvPr id="112651" name="Picture 4" descr="sph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2012"/>
              <a:ext cx="678"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2" name="Picture 6" descr="sph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 y="1819"/>
              <a:ext cx="678"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5" name="Rectangle 13"/>
            <p:cNvSpPr>
              <a:spLocks noChangeArrowheads="1"/>
            </p:cNvSpPr>
            <p:nvPr/>
          </p:nvSpPr>
          <p:spPr bwMode="auto">
            <a:xfrm>
              <a:off x="290" y="1370"/>
              <a:ext cx="2544" cy="46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Char char="l"/>
                <a:defRPr/>
              </a:pPr>
              <a:r>
                <a:rPr lang="en-US" sz="2800">
                  <a:effectLst>
                    <a:outerShdw blurRad="38100" dist="38100" dir="2700000" algn="tl">
                      <a:srgbClr val="010199"/>
                    </a:outerShdw>
                  </a:effectLst>
                  <a:latin typeface="Arial" charset="0"/>
                </a:rPr>
                <a:t>All protons are alike.</a:t>
              </a:r>
            </a:p>
            <a:p>
              <a:pPr marL="342900" indent="-342900" eaLnBrk="1" hangingPunct="1">
                <a:spcBef>
                  <a:spcPct val="20000"/>
                </a:spcBef>
                <a:buClr>
                  <a:schemeClr val="hlink"/>
                </a:buClr>
                <a:buSzPct val="75000"/>
                <a:buFont typeface="Wingdings" pitchFamily="2" charset="2"/>
                <a:buNone/>
                <a:defRPr/>
              </a:pPr>
              <a:endParaRPr lang="en-US" sz="2800">
                <a:effectLst>
                  <a:outerShdw blurRad="38100" dist="38100" dir="2700000" algn="tl">
                    <a:srgbClr val="010199"/>
                  </a:outerShdw>
                </a:effectLst>
                <a:latin typeface="Arial" charset="0"/>
              </a:endParaRPr>
            </a:p>
          </p:txBody>
        </p:sp>
      </p:grpSp>
      <p:grpSp>
        <p:nvGrpSpPr>
          <p:cNvPr id="112644" name="Group 24"/>
          <p:cNvGrpSpPr>
            <a:grpSpLocks/>
          </p:cNvGrpSpPr>
          <p:nvPr/>
        </p:nvGrpSpPr>
        <p:grpSpPr bwMode="auto">
          <a:xfrm>
            <a:off x="444500" y="1568450"/>
            <a:ext cx="6143625" cy="738188"/>
            <a:chOff x="280" y="988"/>
            <a:chExt cx="3870" cy="465"/>
          </a:xfrm>
        </p:grpSpPr>
        <p:pic>
          <p:nvPicPr>
            <p:cNvPr id="112648" name="Picture 11" descr="sphe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6" y="1061"/>
              <a:ext cx="33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12" descr="sphe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0" y="998"/>
              <a:ext cx="33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11" name="Rectangle 19"/>
            <p:cNvSpPr>
              <a:spLocks noChangeArrowheads="1"/>
            </p:cNvSpPr>
            <p:nvPr/>
          </p:nvSpPr>
          <p:spPr bwMode="auto">
            <a:xfrm>
              <a:off x="280" y="988"/>
              <a:ext cx="2544" cy="46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Char char="l"/>
                <a:defRPr/>
              </a:pPr>
              <a:r>
                <a:rPr lang="en-US" sz="2800">
                  <a:effectLst>
                    <a:outerShdw blurRad="38100" dist="38100" dir="2700000" algn="tl">
                      <a:srgbClr val="010199"/>
                    </a:outerShdw>
                  </a:effectLst>
                  <a:latin typeface="Arial" charset="0"/>
                </a:rPr>
                <a:t>All electrons are alike.</a:t>
              </a:r>
            </a:p>
            <a:p>
              <a:pPr marL="342900" indent="-342900" eaLnBrk="1" hangingPunct="1">
                <a:spcBef>
                  <a:spcPct val="20000"/>
                </a:spcBef>
                <a:buClr>
                  <a:schemeClr val="hlink"/>
                </a:buClr>
                <a:buSzPct val="75000"/>
                <a:buFont typeface="Wingdings" pitchFamily="2" charset="2"/>
                <a:buNone/>
                <a:defRPr/>
              </a:pPr>
              <a:endParaRPr lang="en-US" sz="2800">
                <a:effectLst>
                  <a:outerShdw blurRad="38100" dist="38100" dir="2700000" algn="tl">
                    <a:srgbClr val="010199"/>
                  </a:outerShdw>
                </a:effectLst>
                <a:latin typeface="Arial" charset="0"/>
              </a:endParaRPr>
            </a:p>
          </p:txBody>
        </p:sp>
      </p:grpSp>
      <p:grpSp>
        <p:nvGrpSpPr>
          <p:cNvPr id="112645" name="Group 28"/>
          <p:cNvGrpSpPr>
            <a:grpSpLocks/>
          </p:cNvGrpSpPr>
          <p:nvPr/>
        </p:nvGrpSpPr>
        <p:grpSpPr bwMode="auto">
          <a:xfrm>
            <a:off x="1171575" y="3359150"/>
            <a:ext cx="7689850" cy="2968625"/>
            <a:chOff x="738" y="2116"/>
            <a:chExt cx="4844" cy="1870"/>
          </a:xfrm>
        </p:grpSpPr>
        <p:pic>
          <p:nvPicPr>
            <p:cNvPr id="112646" name="Picture 22" descr="periodic-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 y="2116"/>
              <a:ext cx="2730" cy="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AutoShape 27"/>
            <p:cNvSpPr>
              <a:spLocks/>
            </p:cNvSpPr>
            <p:nvPr/>
          </p:nvSpPr>
          <p:spPr bwMode="auto">
            <a:xfrm>
              <a:off x="738" y="3200"/>
              <a:ext cx="1470" cy="495"/>
            </a:xfrm>
            <a:prstGeom prst="borderCallout1">
              <a:avLst>
                <a:gd name="adj1" fmla="val 14546"/>
                <a:gd name="adj2" fmla="val 103264"/>
                <a:gd name="adj3" fmla="val 14343"/>
                <a:gd name="adj4" fmla="val 135713"/>
              </a:avLst>
            </a:prstGeom>
            <a:solidFill>
              <a:schemeClr val="accent1"/>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Evidence!</a:t>
              </a:r>
            </a:p>
          </p:txBody>
        </p:sp>
      </p:gr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Grp="1" noChangeArrowheads="1"/>
          </p:cNvSpPr>
          <p:nvPr>
            <p:ph type="title"/>
          </p:nvPr>
        </p:nvSpPr>
        <p:spPr/>
        <p:txBody>
          <a:bodyPr/>
          <a:lstStyle/>
          <a:p>
            <a:pPr eaLnBrk="1" hangingPunct="1">
              <a:defRPr/>
            </a:pPr>
            <a:r>
              <a:rPr lang="en-US" smtClean="0"/>
              <a:t>Science and Religion I</a:t>
            </a:r>
          </a:p>
        </p:txBody>
      </p:sp>
      <p:sp>
        <p:nvSpPr>
          <p:cNvPr id="143365" name="Rectangle 5"/>
          <p:cNvSpPr>
            <a:spLocks noGrp="1" noChangeArrowheads="1"/>
          </p:cNvSpPr>
          <p:nvPr>
            <p:ph type="body" sz="half" idx="1"/>
          </p:nvPr>
        </p:nvSpPr>
        <p:spPr>
          <a:xfrm>
            <a:off x="457200" y="1828800"/>
            <a:ext cx="4724400" cy="4302125"/>
          </a:xfrm>
        </p:spPr>
        <p:txBody>
          <a:bodyPr/>
          <a:lstStyle/>
          <a:p>
            <a:pPr eaLnBrk="1" hangingPunct="1">
              <a:lnSpc>
                <a:spcPct val="90000"/>
              </a:lnSpc>
              <a:defRPr/>
            </a:pPr>
            <a:r>
              <a:rPr lang="en-US" smtClean="0"/>
              <a:t>Science = Pantheism</a:t>
            </a:r>
          </a:p>
          <a:p>
            <a:pPr eaLnBrk="1" hangingPunct="1">
              <a:lnSpc>
                <a:spcPct val="90000"/>
              </a:lnSpc>
              <a:buFont typeface="Wingdings" panose="05000000000000000000" pitchFamily="2" charset="2"/>
              <a:buNone/>
              <a:defRPr/>
            </a:pPr>
            <a:endParaRPr lang="en-US" smtClean="0"/>
          </a:p>
          <a:p>
            <a:pPr eaLnBrk="1" hangingPunct="1">
              <a:lnSpc>
                <a:spcPct val="90000"/>
              </a:lnSpc>
              <a:defRPr/>
            </a:pPr>
            <a:r>
              <a:rPr lang="en-US" smtClean="0"/>
              <a:t>“Science says”</a:t>
            </a:r>
            <a:br>
              <a:rPr lang="en-US" smtClean="0"/>
            </a:br>
            <a:r>
              <a:rPr lang="en-US" smtClean="0"/>
              <a:t>We create the universe just by thinking about it</a:t>
            </a:r>
          </a:p>
          <a:p>
            <a:pPr eaLnBrk="1" hangingPunct="1">
              <a:lnSpc>
                <a:spcPct val="90000"/>
              </a:lnSpc>
              <a:buFont typeface="Wingdings" panose="05000000000000000000" pitchFamily="2" charset="2"/>
              <a:buNone/>
              <a:defRPr/>
            </a:pPr>
            <a:endParaRPr lang="en-US" smtClean="0"/>
          </a:p>
          <a:p>
            <a:pPr eaLnBrk="1" hangingPunct="1">
              <a:lnSpc>
                <a:spcPct val="90000"/>
              </a:lnSpc>
              <a:defRPr/>
            </a:pPr>
            <a:r>
              <a:rPr lang="en-US" smtClean="0"/>
              <a:t>A belief held by Freeman Dyson, etc.</a:t>
            </a:r>
          </a:p>
        </p:txBody>
      </p:sp>
      <p:grpSp>
        <p:nvGrpSpPr>
          <p:cNvPr id="15364" name="Group 14"/>
          <p:cNvGrpSpPr>
            <a:grpSpLocks/>
          </p:cNvGrpSpPr>
          <p:nvPr/>
        </p:nvGrpSpPr>
        <p:grpSpPr bwMode="auto">
          <a:xfrm>
            <a:off x="5715000" y="1524000"/>
            <a:ext cx="3141663" cy="4938713"/>
            <a:chOff x="3600" y="960"/>
            <a:chExt cx="1979" cy="3111"/>
          </a:xfrm>
        </p:grpSpPr>
        <p:sp>
          <p:nvSpPr>
            <p:cNvPr id="15366" name="Text Box 8"/>
            <p:cNvSpPr txBox="1">
              <a:spLocks noChangeArrowheads="1"/>
            </p:cNvSpPr>
            <p:nvPr/>
          </p:nvSpPr>
          <p:spPr bwMode="auto">
            <a:xfrm>
              <a:off x="4086" y="3840"/>
              <a:ext cx="10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t>2004</a:t>
              </a:r>
            </a:p>
          </p:txBody>
        </p:sp>
        <p:pic>
          <p:nvPicPr>
            <p:cNvPr id="15367" name="Picture 12" descr="bleep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960"/>
              <a:ext cx="1979" cy="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375" name="Picture 15" descr="bleep-high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524000"/>
            <a:ext cx="31273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6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6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eaLnBrk="1" hangingPunct="1">
              <a:defRPr/>
            </a:pPr>
            <a:r>
              <a:rPr lang="en-US" smtClean="0"/>
              <a:t>The Mandel Experiment</a:t>
            </a:r>
          </a:p>
        </p:txBody>
      </p:sp>
      <p:sp>
        <p:nvSpPr>
          <p:cNvPr id="415747" name="Rectangle 3"/>
          <p:cNvSpPr>
            <a:spLocks noGrp="1" noChangeArrowheads="1"/>
          </p:cNvSpPr>
          <p:nvPr>
            <p:ph type="body" idx="1"/>
          </p:nvPr>
        </p:nvSpPr>
        <p:spPr>
          <a:xfrm>
            <a:off x="4011613" y="5314950"/>
            <a:ext cx="3730625" cy="625475"/>
          </a:xfrm>
        </p:spPr>
        <p:txBody>
          <a:bodyPr/>
          <a:lstStyle/>
          <a:p>
            <a:pPr algn="ctr" eaLnBrk="1" hangingPunct="1">
              <a:buFont typeface="Wingdings" panose="05000000000000000000" pitchFamily="2" charset="2"/>
              <a:buNone/>
              <a:defRPr/>
            </a:pPr>
            <a:r>
              <a:rPr lang="en-US" sz="2400" smtClean="0"/>
              <a:t>Leonard Mandel (1995)</a:t>
            </a:r>
          </a:p>
        </p:txBody>
      </p:sp>
      <p:sp>
        <p:nvSpPr>
          <p:cNvPr id="415749" name="Rectangle 5"/>
          <p:cNvSpPr>
            <a:spLocks noChangeArrowheads="1"/>
          </p:cNvSpPr>
          <p:nvPr/>
        </p:nvSpPr>
        <p:spPr bwMode="auto">
          <a:xfrm>
            <a:off x="244475" y="2292350"/>
            <a:ext cx="2882900" cy="1319213"/>
          </a:xfrm>
          <a:prstGeom prst="rect">
            <a:avLst/>
          </a:prstGeom>
          <a:noFill/>
          <a:ln w="9525">
            <a:noFill/>
            <a:miter lim="800000"/>
            <a:headEnd/>
            <a:tailEnd/>
          </a:ln>
          <a:effectLst/>
        </p:spPr>
        <p:txBody>
          <a:bodyPr/>
          <a:lstStyle/>
          <a:p>
            <a:pPr marL="342900" indent="-342900" algn="ctr" eaLnBrk="1" hangingPunct="1">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Distinguished</a:t>
            </a:r>
          </a:p>
          <a:p>
            <a:pPr marL="342900" indent="-342900" algn="ctr" eaLnBrk="1" hangingPunct="1">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photons</a:t>
            </a:r>
          </a:p>
        </p:txBody>
      </p:sp>
      <p:pic>
        <p:nvPicPr>
          <p:cNvPr id="415750" name="Picture 6" descr="mandel how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1631950"/>
            <a:ext cx="305117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58" name="Picture 14" descr="Leonard-MAN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725" y="2098675"/>
            <a:ext cx="345281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57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2" fill="hold" nodeType="clickEffect">
                                  <p:stCondLst>
                                    <p:cond delay="0"/>
                                  </p:stCondLst>
                                  <p:childTnLst>
                                    <p:anim calcmode="lin" valueType="num">
                                      <p:cBhvr additive="base">
                                        <p:cTn id="10" dur="500"/>
                                        <p:tgtEl>
                                          <p:spTgt spid="415750"/>
                                        </p:tgtEl>
                                        <p:attrNameLst>
                                          <p:attrName>ppt_x</p:attrName>
                                        </p:attrNameLst>
                                      </p:cBhvr>
                                      <p:tavLst>
                                        <p:tav tm="0">
                                          <p:val>
                                            <p:strVal val="ppt_x"/>
                                          </p:val>
                                        </p:tav>
                                        <p:tav tm="100000">
                                          <p:val>
                                            <p:strVal val="1+ppt_w/2"/>
                                          </p:val>
                                        </p:tav>
                                      </p:tavLst>
                                    </p:anim>
                                    <p:anim calcmode="lin" valueType="num">
                                      <p:cBhvr additive="base">
                                        <p:cTn id="11" dur="500"/>
                                        <p:tgtEl>
                                          <p:spTgt spid="415750"/>
                                        </p:tgtEl>
                                        <p:attrNameLst>
                                          <p:attrName>ppt_y</p:attrName>
                                        </p:attrNameLst>
                                      </p:cBhvr>
                                      <p:tavLst>
                                        <p:tav tm="0">
                                          <p:val>
                                            <p:strVal val="ppt_y"/>
                                          </p:val>
                                        </p:tav>
                                        <p:tav tm="100000">
                                          <p:val>
                                            <p:strVal val="ppt_y"/>
                                          </p:val>
                                        </p:tav>
                                      </p:tavLst>
                                    </p:anim>
                                    <p:set>
                                      <p:cBhvr>
                                        <p:cTn id="12" dur="1" fill="hold">
                                          <p:stCondLst>
                                            <p:cond delay="499"/>
                                          </p:stCondLst>
                                        </p:cTn>
                                        <p:tgtEl>
                                          <p:spTgt spid="415750"/>
                                        </p:tgtEl>
                                        <p:attrNameLst>
                                          <p:attrName>style.visibility</p:attrName>
                                        </p:attrNameLst>
                                      </p:cBhvr>
                                      <p:to>
                                        <p:strVal val="hidden"/>
                                      </p:to>
                                    </p:set>
                                  </p:childTnLst>
                                </p:cTn>
                              </p:par>
                              <p:par>
                                <p:cTn id="13" presetID="2" presetClass="entr" presetSubtype="2" fill="hold" nodeType="withEffect">
                                  <p:stCondLst>
                                    <p:cond delay="0"/>
                                  </p:stCondLst>
                                  <p:childTnLst>
                                    <p:set>
                                      <p:cBhvr>
                                        <p:cTn id="14" dur="1" fill="hold">
                                          <p:stCondLst>
                                            <p:cond delay="0"/>
                                          </p:stCondLst>
                                        </p:cTn>
                                        <p:tgtEl>
                                          <p:spTgt spid="415758"/>
                                        </p:tgtEl>
                                        <p:attrNameLst>
                                          <p:attrName>style.visibility</p:attrName>
                                        </p:attrNameLst>
                                      </p:cBhvr>
                                      <p:to>
                                        <p:strVal val="visible"/>
                                      </p:to>
                                    </p:set>
                                    <p:anim calcmode="lin" valueType="num">
                                      <p:cBhvr additive="base">
                                        <p:cTn id="15" dur="500" fill="hold"/>
                                        <p:tgtEl>
                                          <p:spTgt spid="415758"/>
                                        </p:tgtEl>
                                        <p:attrNameLst>
                                          <p:attrName>ppt_x</p:attrName>
                                        </p:attrNameLst>
                                      </p:cBhvr>
                                      <p:tavLst>
                                        <p:tav tm="0">
                                          <p:val>
                                            <p:strVal val="1+#ppt_w/2"/>
                                          </p:val>
                                        </p:tav>
                                        <p:tav tm="100000">
                                          <p:val>
                                            <p:strVal val="#ppt_x"/>
                                          </p:val>
                                        </p:tav>
                                      </p:tavLst>
                                    </p:anim>
                                    <p:anim calcmode="lin" valueType="num">
                                      <p:cBhvr additive="base">
                                        <p:cTn id="16" dur="500" fill="hold"/>
                                        <p:tgtEl>
                                          <p:spTgt spid="4157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n-US" smtClean="0"/>
              <a:t>The Mandel Experiment</a:t>
            </a:r>
          </a:p>
        </p:txBody>
      </p:sp>
      <p:pic>
        <p:nvPicPr>
          <p:cNvPr id="114691" name="Picture 5" descr="double-slit-interferenc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21288" y="1658938"/>
            <a:ext cx="3098800" cy="4530725"/>
          </a:xfrm>
          <a:noFill/>
          <a:extLst>
            <a:ext uri="{909E8E84-426E-40DD-AFC4-6F175D3DCCD1}">
              <a14:hiddenFill xmlns:a14="http://schemas.microsoft.com/office/drawing/2010/main">
                <a:solidFill>
                  <a:srgbClr val="FFFFFF"/>
                </a:solidFill>
              </a14:hiddenFill>
            </a:ext>
          </a:extLst>
        </p:spPr>
      </p:pic>
      <p:sp>
        <p:nvSpPr>
          <p:cNvPr id="111623" name="Rectangle 7"/>
          <p:cNvSpPr>
            <a:spLocks noChangeArrowheads="1"/>
          </p:cNvSpPr>
          <p:nvPr/>
        </p:nvSpPr>
        <p:spPr bwMode="auto">
          <a:xfrm>
            <a:off x="4727575" y="1381125"/>
            <a:ext cx="4105275" cy="17335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14693" name="Text Box 8"/>
          <p:cNvSpPr txBox="1">
            <a:spLocks noChangeArrowheads="1"/>
          </p:cNvSpPr>
          <p:nvPr/>
        </p:nvSpPr>
        <p:spPr bwMode="auto">
          <a:xfrm>
            <a:off x="584200" y="1789113"/>
            <a:ext cx="418306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Shoot identical photons (or electrons) through two slits. Will we get…</a:t>
            </a:r>
          </a:p>
        </p:txBody>
      </p:sp>
      <p:grpSp>
        <p:nvGrpSpPr>
          <p:cNvPr id="2" name="Group 18"/>
          <p:cNvGrpSpPr>
            <a:grpSpLocks/>
          </p:cNvGrpSpPr>
          <p:nvPr/>
        </p:nvGrpSpPr>
        <p:grpSpPr bwMode="auto">
          <a:xfrm>
            <a:off x="511175" y="3713163"/>
            <a:ext cx="4043363" cy="1674812"/>
            <a:chOff x="322" y="2339"/>
            <a:chExt cx="2547" cy="1055"/>
          </a:xfrm>
        </p:grpSpPr>
        <p:sp>
          <p:nvSpPr>
            <p:cNvPr id="114696" name="Text Box 9"/>
            <p:cNvSpPr txBox="1">
              <a:spLocks noChangeArrowheads="1"/>
            </p:cNvSpPr>
            <p:nvPr/>
          </p:nvSpPr>
          <p:spPr bwMode="auto">
            <a:xfrm>
              <a:off x="815" y="2500"/>
              <a:ext cx="17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INTERFERENCE</a:t>
              </a:r>
            </a:p>
          </p:txBody>
        </p:sp>
        <p:sp>
          <p:nvSpPr>
            <p:cNvPr id="114697" name="WordArt 10"/>
            <p:cNvSpPr>
              <a:spLocks noChangeArrowheads="1" noChangeShapeType="1" noTextEdit="1"/>
            </p:cNvSpPr>
            <p:nvPr/>
          </p:nvSpPr>
          <p:spPr bwMode="auto">
            <a:xfrm rot="5400000">
              <a:off x="262" y="3160"/>
              <a:ext cx="282" cy="161"/>
            </a:xfrm>
            <a:prstGeom prst="rect">
              <a:avLst/>
            </a:prstGeom>
          </p:spPr>
          <p:txBody>
            <a:bodyPr vert="wordArtVert" wrap="none" fromWordArt="1">
              <a:prstTxWarp prst="textPlain">
                <a:avLst>
                  <a:gd name="adj" fmla="val 50000"/>
                </a:avLst>
              </a:prstTxWarp>
            </a:bodyPr>
            <a:lstStyle/>
            <a:p>
              <a:pPr algn="ctr" fontAlgn="auto"/>
              <a:r>
                <a:rPr lang="en-US" sz="2000" b="1" kern="10">
                  <a:ln w="9525">
                    <a:solidFill>
                      <a:srgbClr val="000000"/>
                    </a:solidFill>
                    <a:round/>
                    <a:headEnd/>
                    <a:tailEnd/>
                  </a:ln>
                  <a:latin typeface="Arial Black" panose="020B0A04020102020204" pitchFamily="34" charset="0"/>
                </a:rPr>
                <a:t>OR</a:t>
              </a:r>
            </a:p>
          </p:txBody>
        </p:sp>
        <p:sp>
          <p:nvSpPr>
            <p:cNvPr id="114698" name="Text Box 11"/>
            <p:cNvSpPr txBox="1">
              <a:spLocks noChangeArrowheads="1"/>
            </p:cNvSpPr>
            <p:nvPr/>
          </p:nvSpPr>
          <p:spPr bwMode="auto">
            <a:xfrm>
              <a:off x="515" y="3086"/>
              <a:ext cx="235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t>NO INTERFERENCE?</a:t>
              </a:r>
            </a:p>
          </p:txBody>
        </p:sp>
        <p:pic>
          <p:nvPicPr>
            <p:cNvPr id="114699" name="Picture 12" descr="Interference-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 y="2339"/>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0" name="Picture 14" descr="Interference-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 y="2913"/>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1633" name="Oval 17"/>
          <p:cNvSpPr>
            <a:spLocks noChangeArrowheads="1"/>
          </p:cNvSpPr>
          <p:nvPr/>
        </p:nvSpPr>
        <p:spPr bwMode="auto">
          <a:xfrm>
            <a:off x="273050" y="3344863"/>
            <a:ext cx="4805363" cy="128428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162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1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3" grpId="0" animBg="1"/>
      <p:bldP spid="11163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pPr eaLnBrk="1" hangingPunct="1">
              <a:defRPr/>
            </a:pPr>
            <a:r>
              <a:rPr lang="en-US" smtClean="0"/>
              <a:t>The Mandel Experiment</a:t>
            </a:r>
          </a:p>
        </p:txBody>
      </p:sp>
      <p:sp>
        <p:nvSpPr>
          <p:cNvPr id="115715" name="Text Box 5"/>
          <p:cNvSpPr txBox="1">
            <a:spLocks noChangeArrowheads="1"/>
          </p:cNvSpPr>
          <p:nvPr/>
        </p:nvSpPr>
        <p:spPr bwMode="auto">
          <a:xfrm>
            <a:off x="584200" y="1789113"/>
            <a:ext cx="418306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Now block Left slit. Photons only go through Right slit.  Will we get…</a:t>
            </a:r>
          </a:p>
        </p:txBody>
      </p:sp>
      <p:grpSp>
        <p:nvGrpSpPr>
          <p:cNvPr id="2" name="Group 6"/>
          <p:cNvGrpSpPr>
            <a:grpSpLocks/>
          </p:cNvGrpSpPr>
          <p:nvPr/>
        </p:nvGrpSpPr>
        <p:grpSpPr bwMode="auto">
          <a:xfrm>
            <a:off x="511175" y="3713163"/>
            <a:ext cx="4043363" cy="1674812"/>
            <a:chOff x="322" y="2339"/>
            <a:chExt cx="2547" cy="1055"/>
          </a:xfrm>
        </p:grpSpPr>
        <p:sp>
          <p:nvSpPr>
            <p:cNvPr id="115720" name="Text Box 7"/>
            <p:cNvSpPr txBox="1">
              <a:spLocks noChangeArrowheads="1"/>
            </p:cNvSpPr>
            <p:nvPr/>
          </p:nvSpPr>
          <p:spPr bwMode="auto">
            <a:xfrm>
              <a:off x="815" y="2500"/>
              <a:ext cx="17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INTERFERENCE</a:t>
              </a:r>
            </a:p>
          </p:txBody>
        </p:sp>
        <p:sp>
          <p:nvSpPr>
            <p:cNvPr id="115721" name="WordArt 8"/>
            <p:cNvSpPr>
              <a:spLocks noChangeArrowheads="1" noChangeShapeType="1" noTextEdit="1"/>
            </p:cNvSpPr>
            <p:nvPr/>
          </p:nvSpPr>
          <p:spPr bwMode="auto">
            <a:xfrm rot="5400000">
              <a:off x="262" y="3160"/>
              <a:ext cx="282" cy="161"/>
            </a:xfrm>
            <a:prstGeom prst="rect">
              <a:avLst/>
            </a:prstGeom>
          </p:spPr>
          <p:txBody>
            <a:bodyPr vert="wordArtVert" wrap="none" fromWordArt="1">
              <a:prstTxWarp prst="textPlain">
                <a:avLst>
                  <a:gd name="adj" fmla="val 50000"/>
                </a:avLst>
              </a:prstTxWarp>
            </a:bodyPr>
            <a:lstStyle/>
            <a:p>
              <a:pPr algn="ctr" fontAlgn="auto"/>
              <a:r>
                <a:rPr lang="en-US" sz="2000" b="1" kern="10">
                  <a:ln w="9525">
                    <a:solidFill>
                      <a:srgbClr val="000000"/>
                    </a:solidFill>
                    <a:round/>
                    <a:headEnd/>
                    <a:tailEnd/>
                  </a:ln>
                  <a:latin typeface="Arial Black" panose="020B0A04020102020204" pitchFamily="34" charset="0"/>
                </a:rPr>
                <a:t>OR</a:t>
              </a:r>
            </a:p>
          </p:txBody>
        </p:sp>
        <p:sp>
          <p:nvSpPr>
            <p:cNvPr id="115722" name="Text Box 9"/>
            <p:cNvSpPr txBox="1">
              <a:spLocks noChangeArrowheads="1"/>
            </p:cNvSpPr>
            <p:nvPr/>
          </p:nvSpPr>
          <p:spPr bwMode="auto">
            <a:xfrm>
              <a:off x="515" y="3086"/>
              <a:ext cx="235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t>NO INTERFERENCE?</a:t>
              </a:r>
            </a:p>
          </p:txBody>
        </p:sp>
        <p:pic>
          <p:nvPicPr>
            <p:cNvPr id="115723" name="Picture 10" descr="Interference-Y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 y="2339"/>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4" name="Picture 11" descr="Interferenc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 y="2913"/>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1116" name="Oval 12"/>
          <p:cNvSpPr>
            <a:spLocks noChangeArrowheads="1"/>
          </p:cNvSpPr>
          <p:nvPr/>
        </p:nvSpPr>
        <p:spPr bwMode="auto">
          <a:xfrm>
            <a:off x="273050" y="4297363"/>
            <a:ext cx="4805363" cy="128428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15718" name="Picture 14" descr="double-slit-iLeft-Blocked"/>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194300" y="1638300"/>
            <a:ext cx="3021013" cy="4530725"/>
          </a:xfrm>
          <a:noFill/>
          <a:extLst>
            <a:ext uri="{909E8E84-426E-40DD-AFC4-6F175D3DCCD1}">
              <a14:hiddenFill xmlns:a14="http://schemas.microsoft.com/office/drawing/2010/main">
                <a:solidFill>
                  <a:srgbClr val="FFFFFF"/>
                </a:solidFill>
              </a14:hiddenFill>
            </a:ext>
          </a:extLst>
        </p:spPr>
      </p:pic>
      <p:sp>
        <p:nvSpPr>
          <p:cNvPr id="431120" name="Rectangle 16"/>
          <p:cNvSpPr>
            <a:spLocks noChangeArrowheads="1"/>
          </p:cNvSpPr>
          <p:nvPr/>
        </p:nvSpPr>
        <p:spPr bwMode="auto">
          <a:xfrm>
            <a:off x="4727575" y="1381125"/>
            <a:ext cx="4105275" cy="173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112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31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6" grpId="0" animBg="1"/>
      <p:bldP spid="43112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pPr eaLnBrk="1" hangingPunct="1">
              <a:defRPr/>
            </a:pPr>
            <a:r>
              <a:rPr lang="en-US" smtClean="0"/>
              <a:t>The Mandel Experiment</a:t>
            </a:r>
          </a:p>
        </p:txBody>
      </p:sp>
      <p:sp>
        <p:nvSpPr>
          <p:cNvPr id="116739" name="Text Box 3"/>
          <p:cNvSpPr txBox="1">
            <a:spLocks noChangeArrowheads="1"/>
          </p:cNvSpPr>
          <p:nvPr/>
        </p:nvSpPr>
        <p:spPr bwMode="auto">
          <a:xfrm>
            <a:off x="584200" y="1789113"/>
            <a:ext cx="418306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Shoot distinguishable photons from two lasers.  Will we get…</a:t>
            </a:r>
          </a:p>
        </p:txBody>
      </p:sp>
      <p:grpSp>
        <p:nvGrpSpPr>
          <p:cNvPr id="2" name="Group 4"/>
          <p:cNvGrpSpPr>
            <a:grpSpLocks/>
          </p:cNvGrpSpPr>
          <p:nvPr/>
        </p:nvGrpSpPr>
        <p:grpSpPr bwMode="auto">
          <a:xfrm>
            <a:off x="511175" y="3713163"/>
            <a:ext cx="4043363" cy="1674812"/>
            <a:chOff x="322" y="2339"/>
            <a:chExt cx="2547" cy="1055"/>
          </a:xfrm>
        </p:grpSpPr>
        <p:sp>
          <p:nvSpPr>
            <p:cNvPr id="116744" name="Text Box 5"/>
            <p:cNvSpPr txBox="1">
              <a:spLocks noChangeArrowheads="1"/>
            </p:cNvSpPr>
            <p:nvPr/>
          </p:nvSpPr>
          <p:spPr bwMode="auto">
            <a:xfrm>
              <a:off x="815" y="2500"/>
              <a:ext cx="17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INTERFERENCE</a:t>
              </a:r>
            </a:p>
          </p:txBody>
        </p:sp>
        <p:sp>
          <p:nvSpPr>
            <p:cNvPr id="116745" name="WordArt 6"/>
            <p:cNvSpPr>
              <a:spLocks noChangeArrowheads="1" noChangeShapeType="1" noTextEdit="1"/>
            </p:cNvSpPr>
            <p:nvPr/>
          </p:nvSpPr>
          <p:spPr bwMode="auto">
            <a:xfrm rot="5400000">
              <a:off x="262" y="3160"/>
              <a:ext cx="282" cy="161"/>
            </a:xfrm>
            <a:prstGeom prst="rect">
              <a:avLst/>
            </a:prstGeom>
          </p:spPr>
          <p:txBody>
            <a:bodyPr vert="wordArtVert" wrap="none" fromWordArt="1">
              <a:prstTxWarp prst="textPlain">
                <a:avLst>
                  <a:gd name="adj" fmla="val 50000"/>
                </a:avLst>
              </a:prstTxWarp>
            </a:bodyPr>
            <a:lstStyle/>
            <a:p>
              <a:pPr algn="ctr" fontAlgn="auto"/>
              <a:r>
                <a:rPr lang="en-US" sz="2000" b="1" kern="10">
                  <a:ln w="9525">
                    <a:solidFill>
                      <a:srgbClr val="000000"/>
                    </a:solidFill>
                    <a:round/>
                    <a:headEnd/>
                    <a:tailEnd/>
                  </a:ln>
                  <a:latin typeface="Arial Black" panose="020B0A04020102020204" pitchFamily="34" charset="0"/>
                </a:rPr>
                <a:t>OR</a:t>
              </a:r>
            </a:p>
          </p:txBody>
        </p:sp>
        <p:sp>
          <p:nvSpPr>
            <p:cNvPr id="116746" name="Text Box 7"/>
            <p:cNvSpPr txBox="1">
              <a:spLocks noChangeArrowheads="1"/>
            </p:cNvSpPr>
            <p:nvPr/>
          </p:nvSpPr>
          <p:spPr bwMode="auto">
            <a:xfrm>
              <a:off x="515" y="3086"/>
              <a:ext cx="235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t>NO INTERFERENCE?</a:t>
              </a:r>
            </a:p>
          </p:txBody>
        </p:sp>
        <p:pic>
          <p:nvPicPr>
            <p:cNvPr id="116747" name="Picture 8" descr="Interference-Y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 y="2339"/>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8" name="Picture 9" descr="Interferenc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 y="2913"/>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2138" name="Oval 10"/>
          <p:cNvSpPr>
            <a:spLocks noChangeArrowheads="1"/>
          </p:cNvSpPr>
          <p:nvPr/>
        </p:nvSpPr>
        <p:spPr bwMode="auto">
          <a:xfrm>
            <a:off x="273050" y="4297363"/>
            <a:ext cx="4805363" cy="128428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16742" name="Picture 14" descr="two lasers"/>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199063" y="1676400"/>
            <a:ext cx="3162300" cy="4530725"/>
          </a:xfrm>
          <a:noFill/>
          <a:extLst>
            <a:ext uri="{909E8E84-426E-40DD-AFC4-6F175D3DCCD1}">
              <a14:hiddenFill xmlns:a14="http://schemas.microsoft.com/office/drawing/2010/main">
                <a:solidFill>
                  <a:srgbClr val="FFFFFF"/>
                </a:solidFill>
              </a14:hiddenFill>
            </a:ext>
          </a:extLst>
        </p:spPr>
      </p:pic>
      <p:sp>
        <p:nvSpPr>
          <p:cNvPr id="432144" name="Rectangle 16"/>
          <p:cNvSpPr>
            <a:spLocks noChangeArrowheads="1"/>
          </p:cNvSpPr>
          <p:nvPr/>
        </p:nvSpPr>
        <p:spPr bwMode="auto">
          <a:xfrm>
            <a:off x="5076825" y="1651000"/>
            <a:ext cx="4105275" cy="173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214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32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8" grpId="0" animBg="1"/>
      <p:bldP spid="43214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p:txBody>
          <a:bodyPr/>
          <a:lstStyle/>
          <a:p>
            <a:pPr eaLnBrk="1" hangingPunct="1">
              <a:defRPr/>
            </a:pPr>
            <a:r>
              <a:rPr lang="en-US" smtClean="0"/>
              <a:t>The Mandel Experiment</a:t>
            </a:r>
          </a:p>
        </p:txBody>
      </p:sp>
      <p:sp>
        <p:nvSpPr>
          <p:cNvPr id="117763" name="Text Box 3"/>
          <p:cNvSpPr txBox="1">
            <a:spLocks noChangeArrowheads="1"/>
          </p:cNvSpPr>
          <p:nvPr/>
        </p:nvSpPr>
        <p:spPr bwMode="auto">
          <a:xfrm>
            <a:off x="584200" y="1789113"/>
            <a:ext cx="418306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Shoot identical photons but put a detector over one slit.  Will we get…</a:t>
            </a:r>
          </a:p>
        </p:txBody>
      </p:sp>
      <p:grpSp>
        <p:nvGrpSpPr>
          <p:cNvPr id="2" name="Group 4"/>
          <p:cNvGrpSpPr>
            <a:grpSpLocks/>
          </p:cNvGrpSpPr>
          <p:nvPr/>
        </p:nvGrpSpPr>
        <p:grpSpPr bwMode="auto">
          <a:xfrm>
            <a:off x="511175" y="3713163"/>
            <a:ext cx="4043363" cy="1674812"/>
            <a:chOff x="322" y="2339"/>
            <a:chExt cx="2547" cy="1055"/>
          </a:xfrm>
        </p:grpSpPr>
        <p:sp>
          <p:nvSpPr>
            <p:cNvPr id="117769" name="Text Box 5"/>
            <p:cNvSpPr txBox="1">
              <a:spLocks noChangeArrowheads="1"/>
            </p:cNvSpPr>
            <p:nvPr/>
          </p:nvSpPr>
          <p:spPr bwMode="auto">
            <a:xfrm>
              <a:off x="815" y="2500"/>
              <a:ext cx="17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INTERFERENCE</a:t>
              </a:r>
            </a:p>
          </p:txBody>
        </p:sp>
        <p:sp>
          <p:nvSpPr>
            <p:cNvPr id="117770" name="WordArt 6"/>
            <p:cNvSpPr>
              <a:spLocks noChangeArrowheads="1" noChangeShapeType="1" noTextEdit="1"/>
            </p:cNvSpPr>
            <p:nvPr/>
          </p:nvSpPr>
          <p:spPr bwMode="auto">
            <a:xfrm rot="5400000">
              <a:off x="262" y="3160"/>
              <a:ext cx="282" cy="161"/>
            </a:xfrm>
            <a:prstGeom prst="rect">
              <a:avLst/>
            </a:prstGeom>
          </p:spPr>
          <p:txBody>
            <a:bodyPr vert="wordArtVert" wrap="none" fromWordArt="1">
              <a:prstTxWarp prst="textPlain">
                <a:avLst>
                  <a:gd name="adj" fmla="val 50000"/>
                </a:avLst>
              </a:prstTxWarp>
            </a:bodyPr>
            <a:lstStyle/>
            <a:p>
              <a:pPr algn="ctr" fontAlgn="auto"/>
              <a:r>
                <a:rPr lang="en-US" sz="2000" b="1" kern="10">
                  <a:ln w="9525">
                    <a:solidFill>
                      <a:srgbClr val="000000"/>
                    </a:solidFill>
                    <a:round/>
                    <a:headEnd/>
                    <a:tailEnd/>
                  </a:ln>
                  <a:latin typeface="Arial Black" panose="020B0A04020102020204" pitchFamily="34" charset="0"/>
                </a:rPr>
                <a:t>OR</a:t>
              </a:r>
            </a:p>
          </p:txBody>
        </p:sp>
        <p:sp>
          <p:nvSpPr>
            <p:cNvPr id="117771" name="Text Box 7"/>
            <p:cNvSpPr txBox="1">
              <a:spLocks noChangeArrowheads="1"/>
            </p:cNvSpPr>
            <p:nvPr/>
          </p:nvSpPr>
          <p:spPr bwMode="auto">
            <a:xfrm>
              <a:off x="515" y="3086"/>
              <a:ext cx="235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t>NO INTERFERENCE?</a:t>
              </a:r>
            </a:p>
          </p:txBody>
        </p:sp>
        <p:pic>
          <p:nvPicPr>
            <p:cNvPr id="117772" name="Picture 8" descr="Interference-Y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 y="2339"/>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3" name="Picture 9" descr="Interferenc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 y="2913"/>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7765" name="Picture 14" descr="double-slit-Detector-Left"/>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241925" y="1885950"/>
            <a:ext cx="3116263" cy="4530725"/>
          </a:xfrm>
          <a:noFill/>
          <a:extLst>
            <a:ext uri="{909E8E84-426E-40DD-AFC4-6F175D3DCCD1}">
              <a14:hiddenFill xmlns:a14="http://schemas.microsoft.com/office/drawing/2010/main">
                <a:solidFill>
                  <a:srgbClr val="FFFFFF"/>
                </a:solidFill>
              </a14:hiddenFill>
            </a:ext>
          </a:extLst>
        </p:spPr>
      </p:pic>
      <p:sp>
        <p:nvSpPr>
          <p:cNvPr id="433168" name="Rectangle 16"/>
          <p:cNvSpPr>
            <a:spLocks noChangeArrowheads="1"/>
          </p:cNvSpPr>
          <p:nvPr/>
        </p:nvSpPr>
        <p:spPr bwMode="auto">
          <a:xfrm>
            <a:off x="5076825" y="1651000"/>
            <a:ext cx="4105275" cy="173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17767" name="Rectangle 17"/>
          <p:cNvSpPr>
            <a:spLocks noChangeArrowheads="1"/>
          </p:cNvSpPr>
          <p:nvPr/>
        </p:nvSpPr>
        <p:spPr bwMode="auto">
          <a:xfrm>
            <a:off x="6149975" y="3405188"/>
            <a:ext cx="446088" cy="1936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33171" name="Oval 19"/>
          <p:cNvSpPr>
            <a:spLocks noChangeArrowheads="1"/>
          </p:cNvSpPr>
          <p:nvPr/>
        </p:nvSpPr>
        <p:spPr bwMode="auto">
          <a:xfrm>
            <a:off x="273050" y="4297363"/>
            <a:ext cx="4805363" cy="128428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316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33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68" grpId="0" animBg="1"/>
      <p:bldP spid="43317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p:txBody>
          <a:bodyPr/>
          <a:lstStyle/>
          <a:p>
            <a:pPr eaLnBrk="1" hangingPunct="1">
              <a:defRPr/>
            </a:pPr>
            <a:r>
              <a:rPr lang="en-US" smtClean="0"/>
              <a:t>The Mandel Experiment</a:t>
            </a:r>
          </a:p>
        </p:txBody>
      </p:sp>
      <p:sp>
        <p:nvSpPr>
          <p:cNvPr id="118787" name="Text Box 3"/>
          <p:cNvSpPr txBox="1">
            <a:spLocks noChangeArrowheads="1"/>
          </p:cNvSpPr>
          <p:nvPr/>
        </p:nvSpPr>
        <p:spPr bwMode="auto">
          <a:xfrm>
            <a:off x="450850" y="1789113"/>
            <a:ext cx="474503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Same experiment, but turn the detector </a:t>
            </a:r>
            <a:r>
              <a:rPr lang="en-US" altLang="en-US" sz="2800" i="1"/>
              <a:t>OFF </a:t>
            </a:r>
            <a:r>
              <a:rPr lang="en-US" altLang="en-US" sz="2800"/>
              <a:t>(no human observer).  Will we get…</a:t>
            </a:r>
          </a:p>
        </p:txBody>
      </p:sp>
      <p:grpSp>
        <p:nvGrpSpPr>
          <p:cNvPr id="2" name="Group 4"/>
          <p:cNvGrpSpPr>
            <a:grpSpLocks/>
          </p:cNvGrpSpPr>
          <p:nvPr/>
        </p:nvGrpSpPr>
        <p:grpSpPr bwMode="auto">
          <a:xfrm>
            <a:off x="511175" y="3713163"/>
            <a:ext cx="4043363" cy="1674812"/>
            <a:chOff x="322" y="2339"/>
            <a:chExt cx="2547" cy="1055"/>
          </a:xfrm>
        </p:grpSpPr>
        <p:sp>
          <p:nvSpPr>
            <p:cNvPr id="118795" name="Text Box 5"/>
            <p:cNvSpPr txBox="1">
              <a:spLocks noChangeArrowheads="1"/>
            </p:cNvSpPr>
            <p:nvPr/>
          </p:nvSpPr>
          <p:spPr bwMode="auto">
            <a:xfrm>
              <a:off x="815" y="2500"/>
              <a:ext cx="17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INTERFERENCE</a:t>
              </a:r>
            </a:p>
          </p:txBody>
        </p:sp>
        <p:sp>
          <p:nvSpPr>
            <p:cNvPr id="118796" name="WordArt 6"/>
            <p:cNvSpPr>
              <a:spLocks noChangeArrowheads="1" noChangeShapeType="1" noTextEdit="1"/>
            </p:cNvSpPr>
            <p:nvPr/>
          </p:nvSpPr>
          <p:spPr bwMode="auto">
            <a:xfrm rot="5400000">
              <a:off x="262" y="3160"/>
              <a:ext cx="282" cy="161"/>
            </a:xfrm>
            <a:prstGeom prst="rect">
              <a:avLst/>
            </a:prstGeom>
          </p:spPr>
          <p:txBody>
            <a:bodyPr vert="wordArtVert" wrap="none" fromWordArt="1">
              <a:prstTxWarp prst="textPlain">
                <a:avLst>
                  <a:gd name="adj" fmla="val 50000"/>
                </a:avLst>
              </a:prstTxWarp>
            </a:bodyPr>
            <a:lstStyle/>
            <a:p>
              <a:pPr algn="ctr" fontAlgn="auto"/>
              <a:r>
                <a:rPr lang="en-US" sz="2000" b="1" kern="10">
                  <a:ln w="9525">
                    <a:solidFill>
                      <a:srgbClr val="000000"/>
                    </a:solidFill>
                    <a:round/>
                    <a:headEnd/>
                    <a:tailEnd/>
                  </a:ln>
                  <a:latin typeface="Arial Black" panose="020B0A04020102020204" pitchFamily="34" charset="0"/>
                </a:rPr>
                <a:t>OR</a:t>
              </a:r>
            </a:p>
          </p:txBody>
        </p:sp>
        <p:sp>
          <p:nvSpPr>
            <p:cNvPr id="118797" name="Text Box 7"/>
            <p:cNvSpPr txBox="1">
              <a:spLocks noChangeArrowheads="1"/>
            </p:cNvSpPr>
            <p:nvPr/>
          </p:nvSpPr>
          <p:spPr bwMode="auto">
            <a:xfrm>
              <a:off x="515" y="3086"/>
              <a:ext cx="235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t>NO INTERFERENCE?</a:t>
              </a:r>
            </a:p>
          </p:txBody>
        </p:sp>
        <p:pic>
          <p:nvPicPr>
            <p:cNvPr id="118798" name="Picture 8" descr="Interference-Y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 y="2339"/>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9" name="Picture 9" descr="Interferenc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 y="2913"/>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8789" name="Picture 11" descr="double-slit-Detector-Left"/>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241925" y="1885950"/>
            <a:ext cx="3116263" cy="4530725"/>
          </a:xfrm>
          <a:noFill/>
          <a:extLst>
            <a:ext uri="{909E8E84-426E-40DD-AFC4-6F175D3DCCD1}">
              <a14:hiddenFill xmlns:a14="http://schemas.microsoft.com/office/drawing/2010/main">
                <a:solidFill>
                  <a:srgbClr val="FFFFFF"/>
                </a:solidFill>
              </a14:hiddenFill>
            </a:ext>
          </a:extLst>
        </p:spPr>
      </p:pic>
      <p:sp>
        <p:nvSpPr>
          <p:cNvPr id="434188" name="Rectangle 12"/>
          <p:cNvSpPr>
            <a:spLocks noChangeArrowheads="1"/>
          </p:cNvSpPr>
          <p:nvPr/>
        </p:nvSpPr>
        <p:spPr bwMode="auto">
          <a:xfrm>
            <a:off x="5076825" y="1651000"/>
            <a:ext cx="4105275" cy="173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18791" name="Rectangle 13"/>
          <p:cNvSpPr>
            <a:spLocks noChangeArrowheads="1"/>
          </p:cNvSpPr>
          <p:nvPr/>
        </p:nvSpPr>
        <p:spPr bwMode="auto">
          <a:xfrm>
            <a:off x="6149975" y="3405188"/>
            <a:ext cx="446088" cy="193675"/>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34190" name="Text Box 14"/>
          <p:cNvSpPr txBox="1">
            <a:spLocks noChangeArrowheads="1"/>
          </p:cNvSpPr>
          <p:nvPr/>
        </p:nvSpPr>
        <p:spPr bwMode="auto">
          <a:xfrm>
            <a:off x="4170363" y="4873625"/>
            <a:ext cx="603250"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a:t>
            </a:r>
          </a:p>
        </p:txBody>
      </p:sp>
      <p:sp>
        <p:nvSpPr>
          <p:cNvPr id="434191" name="Oval 15"/>
          <p:cNvSpPr>
            <a:spLocks noChangeArrowheads="1"/>
          </p:cNvSpPr>
          <p:nvPr/>
        </p:nvSpPr>
        <p:spPr bwMode="auto">
          <a:xfrm>
            <a:off x="273050" y="4297363"/>
            <a:ext cx="4805363" cy="128428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34192" name="Picture 16" descr="Interferenc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4624388"/>
            <a:ext cx="34385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418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341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41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4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8" grpId="0" animBg="1"/>
      <p:bldP spid="434190" grpId="0" animBg="1"/>
      <p:bldP spid="43419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p:txBody>
          <a:bodyPr/>
          <a:lstStyle/>
          <a:p>
            <a:pPr eaLnBrk="1" hangingPunct="1">
              <a:defRPr/>
            </a:pPr>
            <a:r>
              <a:rPr lang="en-US" smtClean="0"/>
              <a:t>The Mandel Experiment</a:t>
            </a:r>
          </a:p>
        </p:txBody>
      </p:sp>
      <p:sp>
        <p:nvSpPr>
          <p:cNvPr id="427011" name="Rectangle 3"/>
          <p:cNvSpPr>
            <a:spLocks noGrp="1" noChangeArrowheads="1"/>
          </p:cNvSpPr>
          <p:nvPr>
            <p:ph type="body" idx="1"/>
          </p:nvPr>
        </p:nvSpPr>
        <p:spPr/>
        <p:txBody>
          <a:bodyPr/>
          <a:lstStyle/>
          <a:p>
            <a:pPr eaLnBrk="1" hangingPunct="1">
              <a:spcAft>
                <a:spcPct val="50000"/>
              </a:spcAft>
              <a:defRPr/>
            </a:pPr>
            <a:r>
              <a:rPr lang="en-US" smtClean="0"/>
              <a:t>Human observation is not necessary for quantum measurement effects!</a:t>
            </a:r>
          </a:p>
          <a:p>
            <a:pPr eaLnBrk="1" hangingPunct="1">
              <a:spcAft>
                <a:spcPct val="50000"/>
              </a:spcAft>
              <a:defRPr/>
            </a:pPr>
            <a:r>
              <a:rPr lang="en-US" smtClean="0"/>
              <a:t>The issue is not whether or not </a:t>
            </a:r>
            <a:r>
              <a:rPr lang="en-US" b="1" i="1" smtClean="0"/>
              <a:t>humans</a:t>
            </a:r>
            <a:r>
              <a:rPr lang="en-US" smtClean="0"/>
              <a:t> have information from a measurement.</a:t>
            </a:r>
          </a:p>
          <a:p>
            <a:pPr algn="ctr" eaLnBrk="1" hangingPunct="1">
              <a:spcAft>
                <a:spcPct val="50000"/>
              </a:spcAft>
              <a:buFont typeface="Wingdings" panose="05000000000000000000" pitchFamily="2" charset="2"/>
              <a:buNone/>
              <a:defRPr/>
            </a:pPr>
            <a:r>
              <a:rPr lang="en-US" b="1" i="1" smtClean="0"/>
              <a:t>The issue is</a:t>
            </a:r>
            <a:r>
              <a:rPr lang="en-US" smtClean="0"/>
              <a:t> </a:t>
            </a:r>
            <a:r>
              <a:rPr lang="en-US" b="1" i="1" smtClean="0"/>
              <a:t>whether or not the information exists!</a:t>
            </a:r>
            <a:endParaRPr lang="en-US" smtClean="0"/>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eaLnBrk="1" hangingPunct="1">
              <a:defRPr/>
            </a:pPr>
            <a:r>
              <a:rPr lang="en-US" smtClean="0"/>
              <a:t>Mandel and Schrödinger’s Cat</a:t>
            </a:r>
          </a:p>
        </p:txBody>
      </p:sp>
      <p:sp>
        <p:nvSpPr>
          <p:cNvPr id="120835" name="Freeform 3"/>
          <p:cNvSpPr>
            <a:spLocks/>
          </p:cNvSpPr>
          <p:nvPr/>
        </p:nvSpPr>
        <p:spPr bwMode="auto">
          <a:xfrm>
            <a:off x="746125" y="2365375"/>
            <a:ext cx="2041525" cy="233363"/>
          </a:xfrm>
          <a:custGeom>
            <a:avLst/>
            <a:gdLst>
              <a:gd name="T0" fmla="*/ 0 w 4838"/>
              <a:gd name="T1" fmla="*/ 2147483647 h 615"/>
              <a:gd name="T2" fmla="*/ 2147483647 w 4838"/>
              <a:gd name="T3" fmla="*/ 2147483647 h 615"/>
              <a:gd name="T4" fmla="*/ 2147483647 w 4838"/>
              <a:gd name="T5" fmla="*/ 2147483647 h 615"/>
              <a:gd name="T6" fmla="*/ 2147483647 w 4838"/>
              <a:gd name="T7" fmla="*/ 2147483647 h 615"/>
              <a:gd name="T8" fmla="*/ 2147483647 w 4838"/>
              <a:gd name="T9" fmla="*/ 2147483647 h 615"/>
              <a:gd name="T10" fmla="*/ 2147483647 w 4838"/>
              <a:gd name="T11" fmla="*/ 2147483647 h 615"/>
              <a:gd name="T12" fmla="*/ 2147483647 w 4838"/>
              <a:gd name="T13" fmla="*/ 2147483647 h 615"/>
              <a:gd name="T14" fmla="*/ 2147483647 w 4838"/>
              <a:gd name="T15" fmla="*/ 2147483647 h 615"/>
              <a:gd name="T16" fmla="*/ 2147483647 w 4838"/>
              <a:gd name="T17" fmla="*/ 2147483647 h 615"/>
              <a:gd name="T18" fmla="*/ 2147483647 w 4838"/>
              <a:gd name="T19" fmla="*/ 2147483647 h 615"/>
              <a:gd name="T20" fmla="*/ 2147483647 w 4838"/>
              <a:gd name="T21" fmla="*/ 2147483647 h 615"/>
              <a:gd name="T22" fmla="*/ 2147483647 w 4838"/>
              <a:gd name="T23" fmla="*/ 2147483647 h 615"/>
              <a:gd name="T24" fmla="*/ 2147483647 w 4838"/>
              <a:gd name="T25" fmla="*/ 2147483647 h 615"/>
              <a:gd name="T26" fmla="*/ 2147483647 w 4838"/>
              <a:gd name="T27" fmla="*/ 2147483647 h 615"/>
              <a:gd name="T28" fmla="*/ 2147483647 w 4838"/>
              <a:gd name="T29" fmla="*/ 2147483647 h 615"/>
              <a:gd name="T30" fmla="*/ 2147483647 w 4838"/>
              <a:gd name="T31" fmla="*/ 2147483647 h 615"/>
              <a:gd name="T32" fmla="*/ 2147483647 w 4838"/>
              <a:gd name="T33" fmla="*/ 2147483647 h 615"/>
              <a:gd name="T34" fmla="*/ 2147483647 w 4838"/>
              <a:gd name="T35" fmla="*/ 2147483647 h 615"/>
              <a:gd name="T36" fmla="*/ 2147483647 w 4838"/>
              <a:gd name="T37" fmla="*/ 2147483647 h 615"/>
              <a:gd name="T38" fmla="*/ 2147483647 w 4838"/>
              <a:gd name="T39" fmla="*/ 2147483647 h 615"/>
              <a:gd name="T40" fmla="*/ 2147483647 w 4838"/>
              <a:gd name="T41" fmla="*/ 2147483647 h 615"/>
              <a:gd name="T42" fmla="*/ 2147483647 w 4838"/>
              <a:gd name="T43" fmla="*/ 2147483647 h 6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615"/>
              <a:gd name="T68" fmla="*/ 4838 w 4838"/>
              <a:gd name="T69" fmla="*/ 615 h 6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615">
                <a:moveTo>
                  <a:pt x="0" y="307"/>
                </a:moveTo>
                <a:cubicBezTo>
                  <a:pt x="76" y="403"/>
                  <a:pt x="153" y="500"/>
                  <a:pt x="230" y="538"/>
                </a:cubicBezTo>
                <a:cubicBezTo>
                  <a:pt x="307" y="576"/>
                  <a:pt x="384" y="615"/>
                  <a:pt x="461" y="538"/>
                </a:cubicBezTo>
                <a:cubicBezTo>
                  <a:pt x="538" y="461"/>
                  <a:pt x="614" y="154"/>
                  <a:pt x="691" y="77"/>
                </a:cubicBezTo>
                <a:cubicBezTo>
                  <a:pt x="768" y="0"/>
                  <a:pt x="845" y="0"/>
                  <a:pt x="922" y="77"/>
                </a:cubicBezTo>
                <a:cubicBezTo>
                  <a:pt x="999" y="154"/>
                  <a:pt x="1075" y="461"/>
                  <a:pt x="1152" y="538"/>
                </a:cubicBezTo>
                <a:cubicBezTo>
                  <a:pt x="1229" y="615"/>
                  <a:pt x="1305" y="615"/>
                  <a:pt x="1382" y="538"/>
                </a:cubicBezTo>
                <a:cubicBezTo>
                  <a:pt x="1459" y="461"/>
                  <a:pt x="1536" y="154"/>
                  <a:pt x="1613" y="77"/>
                </a:cubicBezTo>
                <a:cubicBezTo>
                  <a:pt x="1690" y="0"/>
                  <a:pt x="1766" y="0"/>
                  <a:pt x="1843" y="77"/>
                </a:cubicBezTo>
                <a:cubicBezTo>
                  <a:pt x="1920" y="154"/>
                  <a:pt x="1997" y="461"/>
                  <a:pt x="2074" y="538"/>
                </a:cubicBezTo>
                <a:cubicBezTo>
                  <a:pt x="2151" y="615"/>
                  <a:pt x="2227" y="615"/>
                  <a:pt x="2304" y="538"/>
                </a:cubicBezTo>
                <a:cubicBezTo>
                  <a:pt x="2381" y="461"/>
                  <a:pt x="2457" y="154"/>
                  <a:pt x="2534" y="77"/>
                </a:cubicBezTo>
                <a:cubicBezTo>
                  <a:pt x="2611" y="0"/>
                  <a:pt x="2688" y="0"/>
                  <a:pt x="2765" y="77"/>
                </a:cubicBezTo>
                <a:cubicBezTo>
                  <a:pt x="2842" y="154"/>
                  <a:pt x="2918" y="461"/>
                  <a:pt x="2995" y="538"/>
                </a:cubicBezTo>
                <a:cubicBezTo>
                  <a:pt x="3072" y="615"/>
                  <a:pt x="3149" y="615"/>
                  <a:pt x="3226" y="538"/>
                </a:cubicBezTo>
                <a:cubicBezTo>
                  <a:pt x="3303" y="461"/>
                  <a:pt x="3379" y="154"/>
                  <a:pt x="3456" y="77"/>
                </a:cubicBezTo>
                <a:cubicBezTo>
                  <a:pt x="3533" y="0"/>
                  <a:pt x="3609" y="0"/>
                  <a:pt x="3686" y="77"/>
                </a:cubicBezTo>
                <a:cubicBezTo>
                  <a:pt x="3763" y="154"/>
                  <a:pt x="3840" y="461"/>
                  <a:pt x="3917" y="538"/>
                </a:cubicBezTo>
                <a:cubicBezTo>
                  <a:pt x="3994" y="615"/>
                  <a:pt x="4070" y="615"/>
                  <a:pt x="4147" y="538"/>
                </a:cubicBezTo>
                <a:cubicBezTo>
                  <a:pt x="4224" y="461"/>
                  <a:pt x="4301" y="154"/>
                  <a:pt x="4378" y="77"/>
                </a:cubicBezTo>
                <a:cubicBezTo>
                  <a:pt x="4455" y="0"/>
                  <a:pt x="4531" y="39"/>
                  <a:pt x="4608" y="77"/>
                </a:cubicBezTo>
                <a:cubicBezTo>
                  <a:pt x="4685" y="115"/>
                  <a:pt x="4761" y="211"/>
                  <a:pt x="4838" y="307"/>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20836" name="Picture 4" descr="atom-with-electrons"/>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371600"/>
            <a:ext cx="2724150" cy="2533650"/>
          </a:xfrm>
          <a:noFill/>
          <a:extLst>
            <a:ext uri="{909E8E84-426E-40DD-AFC4-6F175D3DCCD1}">
              <a14:hiddenFill xmlns:a14="http://schemas.microsoft.com/office/drawing/2010/main">
                <a:solidFill>
                  <a:srgbClr val="FFFFFF"/>
                </a:solidFill>
              </a14:hiddenFill>
            </a:ext>
          </a:extLst>
        </p:spPr>
      </p:pic>
      <p:sp>
        <p:nvSpPr>
          <p:cNvPr id="120837" name="Text Box 5"/>
          <p:cNvSpPr txBox="1">
            <a:spLocks noChangeArrowheads="1"/>
          </p:cNvSpPr>
          <p:nvPr/>
        </p:nvSpPr>
        <p:spPr bwMode="auto">
          <a:xfrm>
            <a:off x="2857500" y="6338888"/>
            <a:ext cx="4438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Erwin Schr</a:t>
            </a:r>
            <a:r>
              <a:rPr lang="en-US" altLang="en-US" sz="2800">
                <a:cs typeface="Arial" panose="020B0604020202020204" pitchFamily="34" charset="0"/>
              </a:rPr>
              <a:t>ö</a:t>
            </a:r>
            <a:r>
              <a:rPr lang="en-US" altLang="en-US" sz="2800"/>
              <a:t>dinger (1935)</a:t>
            </a:r>
          </a:p>
        </p:txBody>
      </p:sp>
      <p:pic>
        <p:nvPicPr>
          <p:cNvPr id="120838" name="Picture 6" descr="schrodinger 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32263"/>
            <a:ext cx="23622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Rectangle 12"/>
          <p:cNvSpPr>
            <a:spLocks noChangeArrowheads="1"/>
          </p:cNvSpPr>
          <p:nvPr/>
        </p:nvSpPr>
        <p:spPr bwMode="auto">
          <a:xfrm>
            <a:off x="8458200" y="1847850"/>
            <a:ext cx="400050" cy="36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0840" name="Rectangle 14"/>
          <p:cNvSpPr>
            <a:spLocks noChangeArrowheads="1"/>
          </p:cNvSpPr>
          <p:nvPr/>
        </p:nvSpPr>
        <p:spPr bwMode="auto">
          <a:xfrm>
            <a:off x="5810250" y="3886200"/>
            <a:ext cx="2876550" cy="171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0841" name="Rectangle 15"/>
          <p:cNvSpPr>
            <a:spLocks noChangeArrowheads="1"/>
          </p:cNvSpPr>
          <p:nvPr/>
        </p:nvSpPr>
        <p:spPr bwMode="auto">
          <a:xfrm>
            <a:off x="0" y="1276350"/>
            <a:ext cx="9144000" cy="26479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20842" name="Picture 22" descr="cheshire_cat_one_fr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600" y="1352550"/>
            <a:ext cx="34099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72" name="AutoShape 24"/>
          <p:cNvSpPr>
            <a:spLocks/>
          </p:cNvSpPr>
          <p:nvPr/>
        </p:nvSpPr>
        <p:spPr bwMode="auto">
          <a:xfrm>
            <a:off x="3636963" y="4535488"/>
            <a:ext cx="5059362" cy="1544637"/>
          </a:xfrm>
          <a:prstGeom prst="borderCallout1">
            <a:avLst>
              <a:gd name="adj1" fmla="val 7398"/>
              <a:gd name="adj2" fmla="val -1505"/>
              <a:gd name="adj3" fmla="val 27542"/>
              <a:gd name="adj4" fmla="val -20366"/>
            </a:avLst>
          </a:prstGeom>
          <a:solidFill>
            <a:schemeClr val="accent1"/>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Schrodinger does not need </a:t>
            </a:r>
            <a:br>
              <a:rPr lang="en-US" altLang="en-US" sz="2200" b="1">
                <a:solidFill>
                  <a:schemeClr val="bg1"/>
                </a:solidFill>
              </a:rPr>
            </a:br>
            <a:r>
              <a:rPr lang="en-US" altLang="en-US" sz="2200" b="1">
                <a:solidFill>
                  <a:schemeClr val="bg1"/>
                </a:solidFill>
              </a:rPr>
              <a:t>to observe the cat for it to be </a:t>
            </a:r>
            <a:br>
              <a:rPr lang="en-US" altLang="en-US" sz="2200" b="1">
                <a:solidFill>
                  <a:schemeClr val="bg1"/>
                </a:solidFill>
              </a:rPr>
            </a:br>
            <a:r>
              <a:rPr lang="en-US" altLang="en-US" sz="2200" b="1">
                <a:solidFill>
                  <a:schemeClr val="bg1"/>
                </a:solidFill>
              </a:rPr>
              <a:t>definitely dead or definitely alive. </a:t>
            </a:r>
            <a:br>
              <a:rPr lang="en-US" altLang="en-US" sz="2200" b="1">
                <a:solidFill>
                  <a:schemeClr val="bg1"/>
                </a:solidFill>
              </a:rPr>
            </a:br>
            <a:r>
              <a:rPr lang="en-US" altLang="en-US" sz="2200" b="1">
                <a:solidFill>
                  <a:schemeClr val="bg1"/>
                </a:solidFill>
              </a:rPr>
              <a:t>The presence of the cat is enough!</a:t>
            </a:r>
          </a:p>
        </p:txBody>
      </p:sp>
      <p:grpSp>
        <p:nvGrpSpPr>
          <p:cNvPr id="2" name="Group 29"/>
          <p:cNvGrpSpPr>
            <a:grpSpLocks/>
          </p:cNvGrpSpPr>
          <p:nvPr/>
        </p:nvGrpSpPr>
        <p:grpSpPr bwMode="auto">
          <a:xfrm>
            <a:off x="3617913" y="4551363"/>
            <a:ext cx="5116512" cy="1577975"/>
            <a:chOff x="2279" y="2867"/>
            <a:chExt cx="3223" cy="994"/>
          </a:xfrm>
        </p:grpSpPr>
        <p:sp>
          <p:nvSpPr>
            <p:cNvPr id="120845" name="Rectangle 27"/>
            <p:cNvSpPr>
              <a:spLocks noChangeArrowheads="1"/>
            </p:cNvSpPr>
            <p:nvPr/>
          </p:nvSpPr>
          <p:spPr bwMode="auto">
            <a:xfrm>
              <a:off x="2279" y="2867"/>
              <a:ext cx="3223" cy="994"/>
            </a:xfrm>
            <a:prstGeom prst="rect">
              <a:avLst/>
            </a:prstGeom>
            <a:solidFill>
              <a:schemeClr val="folHlink"/>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0846" name="Text Box 28"/>
            <p:cNvSpPr txBox="1">
              <a:spLocks noChangeArrowheads="1"/>
            </p:cNvSpPr>
            <p:nvPr/>
          </p:nvSpPr>
          <p:spPr bwMode="auto">
            <a:xfrm>
              <a:off x="2488" y="3052"/>
              <a:ext cx="2708"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200" b="1">
                  <a:solidFill>
                    <a:schemeClr val="bg1"/>
                  </a:solidFill>
                </a:rPr>
                <a:t>Thanks to Mandel,</a:t>
              </a:r>
              <a:br>
                <a:rPr lang="en-US" altLang="en-US" sz="2200" b="1">
                  <a:solidFill>
                    <a:schemeClr val="bg1"/>
                  </a:solidFill>
                </a:rPr>
              </a:br>
              <a:r>
                <a:rPr lang="en-US" altLang="en-US" sz="2200" b="1">
                  <a:solidFill>
                    <a:schemeClr val="bg1"/>
                  </a:solidFill>
                </a:rPr>
                <a:t>the paradox of Schrodinger’s cat is …</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72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3727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72" grpId="0" animBg="1"/>
      <p:bldP spid="437272"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lstStyle/>
          <a:p>
            <a:pPr eaLnBrk="1" hangingPunct="1">
              <a:defRPr/>
            </a:pPr>
            <a:r>
              <a:rPr lang="en-US" smtClean="0"/>
              <a:t>Mandel and Schrödinger’s Cat</a:t>
            </a:r>
          </a:p>
        </p:txBody>
      </p:sp>
      <p:pic>
        <p:nvPicPr>
          <p:cNvPr id="121859" name="Picture 18" descr="atom-with-electrons"/>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371600"/>
            <a:ext cx="2724150" cy="2533650"/>
          </a:xfrm>
          <a:noFill/>
          <a:extLst>
            <a:ext uri="{909E8E84-426E-40DD-AFC4-6F175D3DCCD1}">
              <a14:hiddenFill xmlns:a14="http://schemas.microsoft.com/office/drawing/2010/main">
                <a:solidFill>
                  <a:srgbClr val="FFFFFF"/>
                </a:solidFill>
              </a14:hiddenFill>
            </a:ext>
          </a:extLst>
        </p:spPr>
      </p:pic>
      <p:sp>
        <p:nvSpPr>
          <p:cNvPr id="121860" name="Text Box 5"/>
          <p:cNvSpPr txBox="1">
            <a:spLocks noChangeArrowheads="1"/>
          </p:cNvSpPr>
          <p:nvPr/>
        </p:nvSpPr>
        <p:spPr bwMode="auto">
          <a:xfrm>
            <a:off x="2857500" y="6338888"/>
            <a:ext cx="4438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Erwin Schr</a:t>
            </a:r>
            <a:r>
              <a:rPr lang="en-US" altLang="en-US" sz="2800">
                <a:cs typeface="Arial" panose="020B0604020202020204" pitchFamily="34" charset="0"/>
              </a:rPr>
              <a:t>ö</a:t>
            </a:r>
            <a:r>
              <a:rPr lang="en-US" altLang="en-US" sz="2800"/>
              <a:t>dinger (1935)</a:t>
            </a:r>
          </a:p>
        </p:txBody>
      </p:sp>
      <p:pic>
        <p:nvPicPr>
          <p:cNvPr id="121861" name="Picture 6" descr="schrodinger 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32263"/>
            <a:ext cx="23622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Rectangle 7"/>
          <p:cNvSpPr>
            <a:spLocks noChangeArrowheads="1"/>
          </p:cNvSpPr>
          <p:nvPr/>
        </p:nvSpPr>
        <p:spPr bwMode="auto">
          <a:xfrm>
            <a:off x="8458200" y="1847850"/>
            <a:ext cx="400050" cy="36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1863" name="Rectangle 8"/>
          <p:cNvSpPr>
            <a:spLocks noChangeArrowheads="1"/>
          </p:cNvSpPr>
          <p:nvPr/>
        </p:nvSpPr>
        <p:spPr bwMode="auto">
          <a:xfrm>
            <a:off x="5810250" y="3886200"/>
            <a:ext cx="2876550" cy="171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1864" name="Rectangle 9"/>
          <p:cNvSpPr>
            <a:spLocks noChangeArrowheads="1"/>
          </p:cNvSpPr>
          <p:nvPr/>
        </p:nvSpPr>
        <p:spPr bwMode="auto">
          <a:xfrm>
            <a:off x="0" y="1276350"/>
            <a:ext cx="9144000" cy="26479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21865" name="Group 13"/>
          <p:cNvGrpSpPr>
            <a:grpSpLocks/>
          </p:cNvGrpSpPr>
          <p:nvPr/>
        </p:nvGrpSpPr>
        <p:grpSpPr bwMode="auto">
          <a:xfrm>
            <a:off x="3617913" y="4551363"/>
            <a:ext cx="5116512" cy="1577975"/>
            <a:chOff x="2279" y="2867"/>
            <a:chExt cx="3223" cy="994"/>
          </a:xfrm>
        </p:grpSpPr>
        <p:sp>
          <p:nvSpPr>
            <p:cNvPr id="121867" name="Rectangle 14"/>
            <p:cNvSpPr>
              <a:spLocks noChangeArrowheads="1"/>
            </p:cNvSpPr>
            <p:nvPr/>
          </p:nvSpPr>
          <p:spPr bwMode="auto">
            <a:xfrm>
              <a:off x="2279" y="2867"/>
              <a:ext cx="3223" cy="994"/>
            </a:xfrm>
            <a:prstGeom prst="rect">
              <a:avLst/>
            </a:prstGeom>
            <a:solidFill>
              <a:schemeClr val="folHlink"/>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1868" name="Text Box 15"/>
            <p:cNvSpPr txBox="1">
              <a:spLocks noChangeArrowheads="1"/>
            </p:cNvSpPr>
            <p:nvPr/>
          </p:nvSpPr>
          <p:spPr bwMode="auto">
            <a:xfrm>
              <a:off x="2488" y="3052"/>
              <a:ext cx="2708"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200" b="1">
                  <a:solidFill>
                    <a:schemeClr val="bg1"/>
                  </a:solidFill>
                </a:rPr>
                <a:t>Thanks to Mandel, </a:t>
              </a:r>
              <a:br>
                <a:rPr lang="en-US" altLang="en-US" sz="2200" b="1">
                  <a:solidFill>
                    <a:schemeClr val="bg1"/>
                  </a:solidFill>
                </a:rPr>
              </a:br>
              <a:r>
                <a:rPr lang="en-US" altLang="en-US" sz="2200" b="1">
                  <a:solidFill>
                    <a:schemeClr val="bg1"/>
                  </a:solidFill>
                </a:rPr>
                <a:t>the paradox of Schrodinger’s cat is GONE!</a:t>
              </a:r>
            </a:p>
          </p:txBody>
        </p:sp>
      </p:grpSp>
      <p:pic>
        <p:nvPicPr>
          <p:cNvPr id="121866" name="Picture 20" descr="cheshire_cat_one_frame"/>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305425" y="1357313"/>
            <a:ext cx="3398838" cy="2457450"/>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p:txBody>
          <a:bodyPr/>
          <a:lstStyle/>
          <a:p>
            <a:pPr eaLnBrk="1" hangingPunct="1">
              <a:defRPr/>
            </a:pPr>
            <a:r>
              <a:rPr lang="en-US" smtClean="0"/>
              <a:t>Mandel and Schrödinger’s Cat</a:t>
            </a:r>
          </a:p>
        </p:txBody>
      </p:sp>
      <p:sp>
        <p:nvSpPr>
          <p:cNvPr id="589827" name="Text Box 3"/>
          <p:cNvSpPr txBox="1">
            <a:spLocks noChangeArrowheads="1"/>
          </p:cNvSpPr>
          <p:nvPr/>
        </p:nvSpPr>
        <p:spPr bwMode="auto">
          <a:xfrm>
            <a:off x="2857500" y="6338888"/>
            <a:ext cx="4438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Erwin Schr</a:t>
            </a:r>
            <a:r>
              <a:rPr lang="en-US" altLang="en-US" sz="2800">
                <a:cs typeface="Arial" panose="020B0604020202020204" pitchFamily="34" charset="0"/>
              </a:rPr>
              <a:t>ö</a:t>
            </a:r>
            <a:r>
              <a:rPr lang="en-US" altLang="en-US" sz="2800"/>
              <a:t>dinger (1935)</a:t>
            </a:r>
          </a:p>
        </p:txBody>
      </p:sp>
      <p:pic>
        <p:nvPicPr>
          <p:cNvPr id="589828" name="Picture 4" descr="schrodinger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32263"/>
            <a:ext cx="23622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Rectangle 5"/>
          <p:cNvSpPr>
            <a:spLocks noChangeArrowheads="1"/>
          </p:cNvSpPr>
          <p:nvPr/>
        </p:nvSpPr>
        <p:spPr bwMode="auto">
          <a:xfrm>
            <a:off x="8458200" y="1847850"/>
            <a:ext cx="400050" cy="36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2886" name="Rectangle 6"/>
          <p:cNvSpPr>
            <a:spLocks noChangeArrowheads="1"/>
          </p:cNvSpPr>
          <p:nvPr/>
        </p:nvSpPr>
        <p:spPr bwMode="auto">
          <a:xfrm>
            <a:off x="5810250" y="3886200"/>
            <a:ext cx="2876550" cy="171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2887" name="Rectangle 7"/>
          <p:cNvSpPr>
            <a:spLocks noChangeArrowheads="1"/>
          </p:cNvSpPr>
          <p:nvPr/>
        </p:nvSpPr>
        <p:spPr bwMode="auto">
          <a:xfrm>
            <a:off x="0" y="1276350"/>
            <a:ext cx="9144000" cy="26479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2" name="Group 9"/>
          <p:cNvGrpSpPr>
            <a:grpSpLocks/>
          </p:cNvGrpSpPr>
          <p:nvPr/>
        </p:nvGrpSpPr>
        <p:grpSpPr bwMode="auto">
          <a:xfrm>
            <a:off x="3617913" y="4551363"/>
            <a:ext cx="5116512" cy="1577975"/>
            <a:chOff x="2279" y="2867"/>
            <a:chExt cx="3223" cy="994"/>
          </a:xfrm>
        </p:grpSpPr>
        <p:sp>
          <p:nvSpPr>
            <p:cNvPr id="122894" name="Rectangle 10"/>
            <p:cNvSpPr>
              <a:spLocks noChangeArrowheads="1"/>
            </p:cNvSpPr>
            <p:nvPr/>
          </p:nvSpPr>
          <p:spPr bwMode="auto">
            <a:xfrm>
              <a:off x="2279" y="2867"/>
              <a:ext cx="3223" cy="994"/>
            </a:xfrm>
            <a:prstGeom prst="rect">
              <a:avLst/>
            </a:prstGeom>
            <a:solidFill>
              <a:schemeClr val="folHlink"/>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2895" name="Text Box 11"/>
            <p:cNvSpPr txBox="1">
              <a:spLocks noChangeArrowheads="1"/>
            </p:cNvSpPr>
            <p:nvPr/>
          </p:nvSpPr>
          <p:spPr bwMode="auto">
            <a:xfrm>
              <a:off x="2488" y="3052"/>
              <a:ext cx="2708"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200" b="1">
                  <a:solidFill>
                    <a:schemeClr val="bg1"/>
                  </a:solidFill>
                </a:rPr>
                <a:t>Thanks to Mandel, </a:t>
              </a:r>
              <a:br>
                <a:rPr lang="en-US" altLang="en-US" sz="2200" b="1">
                  <a:solidFill>
                    <a:schemeClr val="bg1"/>
                  </a:solidFill>
                </a:rPr>
              </a:br>
              <a:r>
                <a:rPr lang="en-US" altLang="en-US" sz="2200" b="1">
                  <a:solidFill>
                    <a:schemeClr val="bg1"/>
                  </a:solidFill>
                </a:rPr>
                <a:t>the paradox of Schrodinger’s cat is GONE!</a:t>
              </a:r>
            </a:p>
          </p:txBody>
        </p:sp>
      </p:grpSp>
      <p:sp>
        <p:nvSpPr>
          <p:cNvPr id="589836" name="AutoShape 12"/>
          <p:cNvSpPr>
            <a:spLocks/>
          </p:cNvSpPr>
          <p:nvPr/>
        </p:nvSpPr>
        <p:spPr bwMode="auto">
          <a:xfrm>
            <a:off x="1071563" y="1947863"/>
            <a:ext cx="2568575" cy="1368425"/>
          </a:xfrm>
          <a:prstGeom prst="borderCallout1">
            <a:avLst>
              <a:gd name="adj1" fmla="val 8352"/>
              <a:gd name="adj2" fmla="val 102968"/>
              <a:gd name="adj3" fmla="val 11255"/>
              <a:gd name="adj4" fmla="val 150681"/>
            </a:avLst>
          </a:prstGeom>
          <a:solidFill>
            <a:schemeClr val="accent1"/>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chemeClr val="bg1"/>
                </a:solidFill>
              </a:rPr>
              <a:t>You saw that coming, </a:t>
            </a:r>
            <a:br>
              <a:rPr lang="en-US" altLang="en-US" sz="2600" b="1">
                <a:solidFill>
                  <a:schemeClr val="bg1"/>
                </a:solidFill>
              </a:rPr>
            </a:br>
            <a:r>
              <a:rPr lang="en-US" altLang="en-US" sz="2600" b="1">
                <a:solidFill>
                  <a:schemeClr val="bg1"/>
                </a:solidFill>
              </a:rPr>
              <a:t>Didn’t you?</a:t>
            </a:r>
          </a:p>
        </p:txBody>
      </p:sp>
      <p:sp>
        <p:nvSpPr>
          <p:cNvPr id="589838" name="Text Box 14"/>
          <p:cNvSpPr txBox="1">
            <a:spLocks noChangeArrowheads="1"/>
          </p:cNvSpPr>
          <p:nvPr/>
        </p:nvSpPr>
        <p:spPr bwMode="auto">
          <a:xfrm>
            <a:off x="935038" y="4252913"/>
            <a:ext cx="820896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sz="3200" b="1"/>
              <a:t>The smile of Schrödinger’s cat:</a:t>
            </a:r>
            <a:br>
              <a:rPr lang="en-US" altLang="en-US" sz="3200" b="1"/>
            </a:br>
            <a:r>
              <a:rPr lang="en-US" altLang="en-US" sz="3200" b="1"/>
              <a:t/>
            </a:r>
            <a:br>
              <a:rPr lang="en-US" altLang="en-US" sz="3200" b="1"/>
            </a:br>
            <a:r>
              <a:rPr lang="en-US" altLang="en-US" sz="3200" b="1"/>
              <a:t>What does it mean for </a:t>
            </a:r>
            <a:br>
              <a:rPr lang="en-US" altLang="en-US" sz="3200" b="1"/>
            </a:br>
            <a:r>
              <a:rPr lang="en-US" altLang="en-US" sz="3200" b="1"/>
              <a:t>information to “exist”?</a:t>
            </a:r>
          </a:p>
        </p:txBody>
      </p:sp>
      <p:pic>
        <p:nvPicPr>
          <p:cNvPr id="122891" name="Picture 13" descr="grin.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1463" y="1635125"/>
            <a:ext cx="16478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cheshire_cat_one_frame"/>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305425" y="1357313"/>
            <a:ext cx="3398838" cy="2457450"/>
          </a:xfrm>
          <a:noFill/>
          <a:extLst>
            <a:ext uri="{909E8E84-426E-40DD-AFC4-6F175D3DCCD1}">
              <a14:hiddenFill xmlns:a14="http://schemas.microsoft.com/office/drawing/2010/main">
                <a:solidFill>
                  <a:srgbClr val="FFFFFF"/>
                </a:solidFill>
              </a14:hiddenFill>
            </a:ext>
          </a:extLst>
        </p:spPr>
      </p:pic>
      <p:pic>
        <p:nvPicPr>
          <p:cNvPr id="16" name="Picture 18" descr="atom-with-electrons"/>
          <p:cNvPicPr>
            <a:picLocks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76200" y="1371600"/>
            <a:ext cx="2724150" cy="2533650"/>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1000"/>
                                        <p:tgtEl>
                                          <p:spTgt spid="16"/>
                                        </p:tgtEl>
                                      </p:cBhvr>
                                    </p:animEffect>
                                    <p:set>
                                      <p:cBhvr>
                                        <p:cTn id="10" dur="1" fill="hold">
                                          <p:stCondLst>
                                            <p:cond delay="999"/>
                                          </p:stCondLst>
                                        </p:cTn>
                                        <p:tgtEl>
                                          <p:spTgt spid="16"/>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58983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grpId="1" nodeType="clickEffect">
                                  <p:stCondLst>
                                    <p:cond delay="500"/>
                                  </p:stCondLst>
                                  <p:childTnLst>
                                    <p:set>
                                      <p:cBhvr>
                                        <p:cTn id="17" dur="1" fill="hold">
                                          <p:stCondLst>
                                            <p:cond delay="0"/>
                                          </p:stCondLst>
                                        </p:cTn>
                                        <p:tgtEl>
                                          <p:spTgt spid="58983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589828"/>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589827"/>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589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p:bldP spid="589836" grpId="0" animBg="1"/>
      <p:bldP spid="589836" grpId="1" animBg="1"/>
      <p:bldP spid="5898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defRPr/>
            </a:pPr>
            <a:r>
              <a:rPr lang="en-US" smtClean="0"/>
              <a:t>Science and Religion II</a:t>
            </a:r>
          </a:p>
        </p:txBody>
      </p:sp>
      <p:sp>
        <p:nvSpPr>
          <p:cNvPr id="145411" name="Rectangle 3"/>
          <p:cNvSpPr>
            <a:spLocks noGrp="1" noChangeArrowheads="1"/>
          </p:cNvSpPr>
          <p:nvPr>
            <p:ph type="body" sz="half" idx="1"/>
          </p:nvPr>
        </p:nvSpPr>
        <p:spPr>
          <a:xfrm>
            <a:off x="457200" y="1828800"/>
            <a:ext cx="4724400" cy="4302125"/>
          </a:xfrm>
        </p:spPr>
        <p:txBody>
          <a:bodyPr/>
          <a:lstStyle/>
          <a:p>
            <a:pPr eaLnBrk="1" hangingPunct="1">
              <a:lnSpc>
                <a:spcPct val="90000"/>
              </a:lnSpc>
              <a:defRPr/>
            </a:pPr>
            <a:r>
              <a:rPr lang="en-US" smtClean="0"/>
              <a:t>Rationality = Atheism</a:t>
            </a:r>
          </a:p>
          <a:p>
            <a:pPr eaLnBrk="1" hangingPunct="1">
              <a:lnSpc>
                <a:spcPct val="90000"/>
              </a:lnSpc>
              <a:buFont typeface="Wingdings" panose="05000000000000000000" pitchFamily="2" charset="2"/>
              <a:buNone/>
              <a:defRPr/>
            </a:pPr>
            <a:endParaRPr lang="en-US" smtClean="0"/>
          </a:p>
          <a:p>
            <a:pPr eaLnBrk="1" hangingPunct="1">
              <a:lnSpc>
                <a:spcPct val="90000"/>
              </a:lnSpc>
              <a:defRPr/>
            </a:pPr>
            <a:r>
              <a:rPr lang="en-US" smtClean="0"/>
              <a:t>“Science says” </a:t>
            </a:r>
            <a:br>
              <a:rPr lang="en-US" smtClean="0"/>
            </a:br>
            <a:r>
              <a:rPr lang="en-US" smtClean="0"/>
              <a:t>The universe is ruled by chance, not God</a:t>
            </a:r>
          </a:p>
          <a:p>
            <a:pPr eaLnBrk="1" hangingPunct="1">
              <a:lnSpc>
                <a:spcPct val="90000"/>
              </a:lnSpc>
              <a:buFont typeface="Wingdings" panose="05000000000000000000" pitchFamily="2" charset="2"/>
              <a:buNone/>
              <a:defRPr/>
            </a:pPr>
            <a:endParaRPr lang="en-US" smtClean="0"/>
          </a:p>
          <a:p>
            <a:pPr eaLnBrk="1" hangingPunct="1">
              <a:lnSpc>
                <a:spcPct val="90000"/>
              </a:lnSpc>
              <a:defRPr/>
            </a:pPr>
            <a:r>
              <a:rPr lang="en-US" smtClean="0"/>
              <a:t>A belief held by Richard Feynman, etc.</a:t>
            </a:r>
          </a:p>
        </p:txBody>
      </p:sp>
      <p:grpSp>
        <p:nvGrpSpPr>
          <p:cNvPr id="2" name="Group 10"/>
          <p:cNvGrpSpPr>
            <a:grpSpLocks/>
          </p:cNvGrpSpPr>
          <p:nvPr/>
        </p:nvGrpSpPr>
        <p:grpSpPr bwMode="auto">
          <a:xfrm>
            <a:off x="5715000" y="1524000"/>
            <a:ext cx="3008313" cy="4938713"/>
            <a:chOff x="3600" y="960"/>
            <a:chExt cx="1895" cy="3111"/>
          </a:xfrm>
        </p:grpSpPr>
        <p:pic>
          <p:nvPicPr>
            <p:cNvPr id="16389" name="Picture 7" descr="goddel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960"/>
              <a:ext cx="1895" cy="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9"/>
            <p:cNvSpPr txBox="1">
              <a:spLocks noChangeArrowheads="1"/>
            </p:cNvSpPr>
            <p:nvPr/>
          </p:nvSpPr>
          <p:spPr bwMode="auto">
            <a:xfrm>
              <a:off x="4176" y="3840"/>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t>2007</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4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54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5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eaLnBrk="1" hangingPunct="1">
              <a:defRPr/>
            </a:pPr>
            <a:r>
              <a:rPr lang="en-US" smtClean="0"/>
              <a:t>The Mandel Experiment</a:t>
            </a:r>
          </a:p>
        </p:txBody>
      </p:sp>
      <p:sp>
        <p:nvSpPr>
          <p:cNvPr id="123907" name="Text Box 3"/>
          <p:cNvSpPr txBox="1">
            <a:spLocks noChangeArrowheads="1"/>
          </p:cNvSpPr>
          <p:nvPr/>
        </p:nvSpPr>
        <p:spPr bwMode="auto">
          <a:xfrm>
            <a:off x="584200" y="1789113"/>
            <a:ext cx="41830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Put detectors on BOTH slits.  Will we get…</a:t>
            </a:r>
          </a:p>
        </p:txBody>
      </p:sp>
      <p:grpSp>
        <p:nvGrpSpPr>
          <p:cNvPr id="123908" name="Group 4"/>
          <p:cNvGrpSpPr>
            <a:grpSpLocks/>
          </p:cNvGrpSpPr>
          <p:nvPr/>
        </p:nvGrpSpPr>
        <p:grpSpPr bwMode="auto">
          <a:xfrm>
            <a:off x="511175" y="3713163"/>
            <a:ext cx="4043363" cy="1674812"/>
            <a:chOff x="322" y="2339"/>
            <a:chExt cx="2547" cy="1055"/>
          </a:xfrm>
        </p:grpSpPr>
        <p:sp>
          <p:nvSpPr>
            <p:cNvPr id="123912" name="Text Box 5"/>
            <p:cNvSpPr txBox="1">
              <a:spLocks noChangeArrowheads="1"/>
            </p:cNvSpPr>
            <p:nvPr/>
          </p:nvSpPr>
          <p:spPr bwMode="auto">
            <a:xfrm>
              <a:off x="815" y="2500"/>
              <a:ext cx="17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INTERFERENCE</a:t>
              </a:r>
            </a:p>
          </p:txBody>
        </p:sp>
        <p:sp>
          <p:nvSpPr>
            <p:cNvPr id="123913" name="WordArt 6"/>
            <p:cNvSpPr>
              <a:spLocks noChangeArrowheads="1" noChangeShapeType="1" noTextEdit="1"/>
            </p:cNvSpPr>
            <p:nvPr/>
          </p:nvSpPr>
          <p:spPr bwMode="auto">
            <a:xfrm rot="5400000">
              <a:off x="262" y="3160"/>
              <a:ext cx="282" cy="161"/>
            </a:xfrm>
            <a:prstGeom prst="rect">
              <a:avLst/>
            </a:prstGeom>
          </p:spPr>
          <p:txBody>
            <a:bodyPr vert="wordArtVert" wrap="none" fromWordArt="1">
              <a:prstTxWarp prst="textPlain">
                <a:avLst>
                  <a:gd name="adj" fmla="val 50000"/>
                </a:avLst>
              </a:prstTxWarp>
            </a:bodyPr>
            <a:lstStyle/>
            <a:p>
              <a:pPr algn="ctr" fontAlgn="auto"/>
              <a:r>
                <a:rPr lang="en-US" sz="2000" b="1" kern="10">
                  <a:ln w="9525">
                    <a:solidFill>
                      <a:srgbClr val="000000"/>
                    </a:solidFill>
                    <a:round/>
                    <a:headEnd/>
                    <a:tailEnd/>
                  </a:ln>
                  <a:latin typeface="Arial Black" panose="020B0A04020102020204" pitchFamily="34" charset="0"/>
                </a:rPr>
                <a:t>OR</a:t>
              </a:r>
            </a:p>
          </p:txBody>
        </p:sp>
        <p:sp>
          <p:nvSpPr>
            <p:cNvPr id="123914" name="Text Box 7"/>
            <p:cNvSpPr txBox="1">
              <a:spLocks noChangeArrowheads="1"/>
            </p:cNvSpPr>
            <p:nvPr/>
          </p:nvSpPr>
          <p:spPr bwMode="auto">
            <a:xfrm>
              <a:off x="515" y="3086"/>
              <a:ext cx="235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t>NO INTERFERENCE?</a:t>
              </a:r>
            </a:p>
          </p:txBody>
        </p:sp>
        <p:pic>
          <p:nvPicPr>
            <p:cNvPr id="123915" name="Picture 8" descr="Interference-Y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 y="2339"/>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6" name="Picture 9" descr="Interferenc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 y="2913"/>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09" name="Rectangle 18"/>
          <p:cNvSpPr>
            <a:spLocks noChangeArrowheads="1"/>
          </p:cNvSpPr>
          <p:nvPr/>
        </p:nvSpPr>
        <p:spPr bwMode="auto">
          <a:xfrm>
            <a:off x="5076825" y="1651000"/>
            <a:ext cx="4105275" cy="173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40341" name="AutoShape 21"/>
          <p:cNvSpPr>
            <a:spLocks noChangeArrowheads="1"/>
          </p:cNvSpPr>
          <p:nvPr/>
        </p:nvSpPr>
        <p:spPr bwMode="auto">
          <a:xfrm>
            <a:off x="4959350" y="2217738"/>
            <a:ext cx="3463925" cy="603250"/>
          </a:xfrm>
          <a:prstGeom prst="roundRect">
            <a:avLst>
              <a:gd name="adj" fmla="val 16667"/>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i="1">
                <a:solidFill>
                  <a:schemeClr val="bg1"/>
                </a:solidFill>
              </a:rPr>
              <a:t>Good question!</a:t>
            </a:r>
          </a:p>
        </p:txBody>
      </p:sp>
      <p:pic>
        <p:nvPicPr>
          <p:cNvPr id="123911" name="Picture 23" descr="double-slit-Detector-both-short"/>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175250" y="3009900"/>
            <a:ext cx="2917825" cy="2917825"/>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defRPr/>
            </a:pPr>
            <a:r>
              <a:rPr lang="en-US" smtClean="0"/>
              <a:t>The Mandel Experiment</a:t>
            </a:r>
          </a:p>
        </p:txBody>
      </p:sp>
      <p:sp>
        <p:nvSpPr>
          <p:cNvPr id="124931" name="Rectangle 10"/>
          <p:cNvSpPr>
            <a:spLocks noChangeArrowheads="1"/>
          </p:cNvSpPr>
          <p:nvPr/>
        </p:nvSpPr>
        <p:spPr bwMode="auto">
          <a:xfrm>
            <a:off x="5076825" y="1651000"/>
            <a:ext cx="4105275" cy="173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4932" name="Text Box 13"/>
          <p:cNvSpPr txBox="1">
            <a:spLocks noChangeArrowheads="1"/>
          </p:cNvSpPr>
          <p:nvPr/>
        </p:nvSpPr>
        <p:spPr bwMode="auto">
          <a:xfrm>
            <a:off x="428625" y="3343275"/>
            <a:ext cx="4456113"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t>Important details:</a:t>
            </a:r>
          </a:p>
          <a:p>
            <a:pPr>
              <a:spcBef>
                <a:spcPct val="50000"/>
              </a:spcBef>
            </a:pPr>
            <a:r>
              <a:rPr lang="en-US" altLang="en-US" sz="2400" b="1"/>
              <a:t>White boxes are crystals.</a:t>
            </a:r>
          </a:p>
          <a:p>
            <a:pPr>
              <a:spcBef>
                <a:spcPct val="50000"/>
              </a:spcBef>
            </a:pPr>
            <a:r>
              <a:rPr lang="en-US" altLang="en-US" sz="2400" b="1"/>
              <a:t>When original photons go through, the crystals send </a:t>
            </a:r>
            <a:r>
              <a:rPr lang="en-US" altLang="en-US" sz="2400" b="1" i="1"/>
              <a:t>extra</a:t>
            </a:r>
            <a:r>
              <a:rPr lang="en-US" altLang="en-US" sz="2400" b="1"/>
              <a:t> photons “sideways” </a:t>
            </a:r>
            <a:br>
              <a:rPr lang="en-US" altLang="en-US" sz="2400" b="1"/>
            </a:br>
            <a:r>
              <a:rPr lang="en-US" altLang="en-US" sz="2400" b="1"/>
              <a:t>to waiting detectors.</a:t>
            </a:r>
          </a:p>
        </p:txBody>
      </p:sp>
      <p:pic>
        <p:nvPicPr>
          <p:cNvPr id="446484" name="Picture 20"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2836863"/>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86" name="Picture 22"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2863850"/>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25" descr="double-slit-Detector-both-short"/>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175250" y="3009900"/>
            <a:ext cx="2917825" cy="2917825"/>
          </a:xfrm>
          <a:noFill/>
          <a:extLst>
            <a:ext uri="{909E8E84-426E-40DD-AFC4-6F175D3DCCD1}">
              <a14:hiddenFill xmlns:a14="http://schemas.microsoft.com/office/drawing/2010/main">
                <a:solidFill>
                  <a:srgbClr val="FFFFFF"/>
                </a:solidFill>
              </a14:hiddenFill>
            </a:ext>
          </a:extLst>
        </p:spPr>
      </p:pic>
      <p:sp>
        <p:nvSpPr>
          <p:cNvPr id="124936" name="Rectangle 27"/>
          <p:cNvSpPr>
            <a:spLocks noChangeArrowheads="1"/>
          </p:cNvSpPr>
          <p:nvPr/>
        </p:nvSpPr>
        <p:spPr bwMode="auto">
          <a:xfrm>
            <a:off x="457200" y="2341563"/>
            <a:ext cx="2276475" cy="681037"/>
          </a:xfrm>
          <a:prstGeom prst="rect">
            <a:avLst/>
          </a:prstGeom>
          <a:solidFill>
            <a:schemeClr val="tx2"/>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Left</a:t>
            </a:r>
            <a:r>
              <a:rPr lang="en-US" altLang="en-US" sz="2200" b="1"/>
              <a:t> </a:t>
            </a:r>
            <a:r>
              <a:rPr lang="en-US" altLang="en-US" sz="2200" b="1">
                <a:solidFill>
                  <a:schemeClr val="bg1"/>
                </a:solidFill>
              </a:rPr>
              <a:t>Detector</a:t>
            </a:r>
          </a:p>
        </p:txBody>
      </p:sp>
      <p:sp>
        <p:nvSpPr>
          <p:cNvPr id="124937" name="Rectangle 28"/>
          <p:cNvSpPr>
            <a:spLocks noChangeArrowheads="1"/>
          </p:cNvSpPr>
          <p:nvPr/>
        </p:nvSpPr>
        <p:spPr bwMode="auto">
          <a:xfrm>
            <a:off x="449263" y="1358900"/>
            <a:ext cx="2276475" cy="681038"/>
          </a:xfrm>
          <a:prstGeom prst="rect">
            <a:avLst/>
          </a:prstGeom>
          <a:solidFill>
            <a:schemeClr val="tx2"/>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Right</a:t>
            </a:r>
            <a:r>
              <a:rPr lang="en-US" altLang="en-US" sz="2200" b="1"/>
              <a:t> </a:t>
            </a:r>
            <a:r>
              <a:rPr lang="en-US" altLang="en-US" sz="2200" b="1">
                <a:solidFill>
                  <a:schemeClr val="bg1"/>
                </a:solidFill>
              </a:rPr>
              <a:t>Detector</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648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035 -0.00023 L -0.47049 -0.05409 " pathEditMode="relative" rAng="0" ptsTypes="AA">
                                      <p:cBhvr>
                                        <p:cTn id="8" dur="2000" fill="hold"/>
                                        <p:tgtEl>
                                          <p:spTgt spid="446486"/>
                                        </p:tgtEl>
                                        <p:attrNameLst>
                                          <p:attrName>ppt_x</p:attrName>
                                          <p:attrName>ppt_y</p:attrName>
                                        </p:attrNameLst>
                                      </p:cBhvr>
                                      <p:rCtr x="-23507" y="-2705"/>
                                    </p:animMotion>
                                  </p:childTnLst>
                                </p:cTn>
                              </p:par>
                              <p:par>
                                <p:cTn id="9" presetID="1" presetClass="entr" presetSubtype="0" fill="hold" nodeType="withEffect">
                                  <p:stCondLst>
                                    <p:cond delay="0"/>
                                  </p:stCondLst>
                                  <p:childTnLst>
                                    <p:set>
                                      <p:cBhvr>
                                        <p:cTn id="10" dur="1" fill="hold">
                                          <p:stCondLst>
                                            <p:cond delay="0"/>
                                          </p:stCondLst>
                                        </p:cTn>
                                        <p:tgtEl>
                                          <p:spTgt spid="446484"/>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3.88889E-6 -1.1558E-6 L -0.5276 -0.17291 " pathEditMode="relative" rAng="0" ptsTypes="AA">
                                      <p:cBhvr>
                                        <p:cTn id="12" dur="2000" fill="hold"/>
                                        <p:tgtEl>
                                          <p:spTgt spid="446484"/>
                                        </p:tgtEl>
                                        <p:attrNameLst>
                                          <p:attrName>ppt_x</p:attrName>
                                          <p:attrName>ppt_y</p:attrName>
                                        </p:attrNameLst>
                                      </p:cBhvr>
                                      <p:rCtr x="-26389" y="-86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pPr eaLnBrk="1" hangingPunct="1">
              <a:defRPr/>
            </a:pPr>
            <a:r>
              <a:rPr lang="en-US" smtClean="0"/>
              <a:t>The Mandel Experiment</a:t>
            </a:r>
          </a:p>
        </p:txBody>
      </p:sp>
      <p:sp>
        <p:nvSpPr>
          <p:cNvPr id="125955" name="Rectangle 3"/>
          <p:cNvSpPr>
            <a:spLocks noChangeArrowheads="1"/>
          </p:cNvSpPr>
          <p:nvPr/>
        </p:nvSpPr>
        <p:spPr bwMode="auto">
          <a:xfrm>
            <a:off x="5076825" y="1651000"/>
            <a:ext cx="4105275" cy="173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5956" name="Text Box 4"/>
          <p:cNvSpPr txBox="1">
            <a:spLocks noChangeArrowheads="1"/>
          </p:cNvSpPr>
          <p:nvPr/>
        </p:nvSpPr>
        <p:spPr bwMode="auto">
          <a:xfrm>
            <a:off x="428625" y="3419475"/>
            <a:ext cx="4456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t>As shown here..</a:t>
            </a:r>
            <a:r>
              <a:rPr lang="en-US" altLang="en-US" sz="2400" b="1"/>
              <a:t>.</a:t>
            </a:r>
          </a:p>
        </p:txBody>
      </p:sp>
      <p:pic>
        <p:nvPicPr>
          <p:cNvPr id="453637" name="Picture 5"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2836863"/>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38" name="Picture 6"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2863850"/>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7" descr="double-slit-Detector-both-short"/>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175250" y="3009900"/>
            <a:ext cx="2917825" cy="2917825"/>
          </a:xfrm>
          <a:noFill/>
          <a:extLst>
            <a:ext uri="{909E8E84-426E-40DD-AFC4-6F175D3DCCD1}">
              <a14:hiddenFill xmlns:a14="http://schemas.microsoft.com/office/drawing/2010/main">
                <a:solidFill>
                  <a:srgbClr val="FFFFFF"/>
                </a:solidFill>
              </a14:hiddenFill>
            </a:ext>
          </a:extLst>
        </p:spPr>
      </p:pic>
      <p:sp>
        <p:nvSpPr>
          <p:cNvPr id="125960" name="Rectangle 8"/>
          <p:cNvSpPr>
            <a:spLocks noChangeArrowheads="1"/>
          </p:cNvSpPr>
          <p:nvPr/>
        </p:nvSpPr>
        <p:spPr bwMode="auto">
          <a:xfrm>
            <a:off x="457200" y="2341563"/>
            <a:ext cx="2276475" cy="681037"/>
          </a:xfrm>
          <a:prstGeom prst="rect">
            <a:avLst/>
          </a:prstGeom>
          <a:solidFill>
            <a:schemeClr val="tx2"/>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Left</a:t>
            </a:r>
            <a:r>
              <a:rPr lang="en-US" altLang="en-US" sz="2200" b="1"/>
              <a:t> </a:t>
            </a:r>
            <a:r>
              <a:rPr lang="en-US" altLang="en-US" sz="2200" b="1">
                <a:solidFill>
                  <a:schemeClr val="bg1"/>
                </a:solidFill>
              </a:rPr>
              <a:t>Detector</a:t>
            </a:r>
          </a:p>
        </p:txBody>
      </p:sp>
      <p:sp>
        <p:nvSpPr>
          <p:cNvPr id="125961" name="Rectangle 9"/>
          <p:cNvSpPr>
            <a:spLocks noChangeArrowheads="1"/>
          </p:cNvSpPr>
          <p:nvPr/>
        </p:nvSpPr>
        <p:spPr bwMode="auto">
          <a:xfrm>
            <a:off x="449263" y="1358900"/>
            <a:ext cx="2276475" cy="681038"/>
          </a:xfrm>
          <a:prstGeom prst="rect">
            <a:avLst/>
          </a:prstGeom>
          <a:solidFill>
            <a:schemeClr val="tx2"/>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Right</a:t>
            </a:r>
            <a:r>
              <a:rPr lang="en-US" altLang="en-US" sz="2200" b="1"/>
              <a:t> </a:t>
            </a:r>
            <a:r>
              <a:rPr lang="en-US" altLang="en-US" sz="2200" b="1">
                <a:solidFill>
                  <a:schemeClr val="bg1"/>
                </a:solidFill>
              </a:rPr>
              <a:t>Detector</a:t>
            </a:r>
          </a:p>
        </p:txBody>
      </p:sp>
      <p:grpSp>
        <p:nvGrpSpPr>
          <p:cNvPr id="125962" name="Group 10"/>
          <p:cNvGrpSpPr>
            <a:grpSpLocks/>
          </p:cNvGrpSpPr>
          <p:nvPr/>
        </p:nvGrpSpPr>
        <p:grpSpPr bwMode="auto">
          <a:xfrm>
            <a:off x="511175" y="4160838"/>
            <a:ext cx="4043363" cy="1674812"/>
            <a:chOff x="322" y="2339"/>
            <a:chExt cx="2547" cy="1055"/>
          </a:xfrm>
        </p:grpSpPr>
        <p:sp>
          <p:nvSpPr>
            <p:cNvPr id="125965" name="Text Box 11"/>
            <p:cNvSpPr txBox="1">
              <a:spLocks noChangeArrowheads="1"/>
            </p:cNvSpPr>
            <p:nvPr/>
          </p:nvSpPr>
          <p:spPr bwMode="auto">
            <a:xfrm>
              <a:off x="815" y="2500"/>
              <a:ext cx="17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INTERFERENCE</a:t>
              </a:r>
            </a:p>
          </p:txBody>
        </p:sp>
        <p:sp>
          <p:nvSpPr>
            <p:cNvPr id="125966" name="WordArt 12"/>
            <p:cNvSpPr>
              <a:spLocks noChangeArrowheads="1" noChangeShapeType="1" noTextEdit="1"/>
            </p:cNvSpPr>
            <p:nvPr/>
          </p:nvSpPr>
          <p:spPr bwMode="auto">
            <a:xfrm rot="5400000">
              <a:off x="262" y="3160"/>
              <a:ext cx="282" cy="161"/>
            </a:xfrm>
            <a:prstGeom prst="rect">
              <a:avLst/>
            </a:prstGeom>
          </p:spPr>
          <p:txBody>
            <a:bodyPr vert="wordArtVert" wrap="none" fromWordArt="1">
              <a:prstTxWarp prst="textPlain">
                <a:avLst>
                  <a:gd name="adj" fmla="val 50000"/>
                </a:avLst>
              </a:prstTxWarp>
            </a:bodyPr>
            <a:lstStyle/>
            <a:p>
              <a:pPr algn="ctr" fontAlgn="auto"/>
              <a:r>
                <a:rPr lang="en-US" sz="2000" b="1" kern="10">
                  <a:ln w="9525">
                    <a:solidFill>
                      <a:srgbClr val="000000"/>
                    </a:solidFill>
                    <a:round/>
                    <a:headEnd/>
                    <a:tailEnd/>
                  </a:ln>
                  <a:latin typeface="Arial Black" panose="020B0A04020102020204" pitchFamily="34" charset="0"/>
                </a:rPr>
                <a:t>OR</a:t>
              </a:r>
            </a:p>
          </p:txBody>
        </p:sp>
        <p:sp>
          <p:nvSpPr>
            <p:cNvPr id="125967" name="Text Box 13"/>
            <p:cNvSpPr txBox="1">
              <a:spLocks noChangeArrowheads="1"/>
            </p:cNvSpPr>
            <p:nvPr/>
          </p:nvSpPr>
          <p:spPr bwMode="auto">
            <a:xfrm>
              <a:off x="515" y="3086"/>
              <a:ext cx="235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t>NO INTERFERENCE?</a:t>
              </a:r>
            </a:p>
          </p:txBody>
        </p:sp>
        <p:pic>
          <p:nvPicPr>
            <p:cNvPr id="125968" name="Picture 14" descr="Interference-Y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 y="2339"/>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9" name="Picture 15" descr="Interference-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 y="2913"/>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3648" name="Oval 16"/>
          <p:cNvSpPr>
            <a:spLocks noChangeArrowheads="1"/>
          </p:cNvSpPr>
          <p:nvPr/>
        </p:nvSpPr>
        <p:spPr bwMode="auto">
          <a:xfrm>
            <a:off x="177800" y="4678363"/>
            <a:ext cx="4805363" cy="128428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53649" name="Picture 17" descr="double-slit-Detector-bo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8900" y="1631950"/>
            <a:ext cx="29432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3637"/>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88889E-6 -1.1558E-6 L -0.54687 -0.1699 " pathEditMode="relative" rAng="0" ptsTypes="AA">
                                      <p:cBhvr>
                                        <p:cTn id="8" dur="2000" fill="hold"/>
                                        <p:tgtEl>
                                          <p:spTgt spid="453637"/>
                                        </p:tgtEl>
                                        <p:attrNameLst>
                                          <p:attrName>ppt_x</p:attrName>
                                          <p:attrName>ppt_y</p:attrName>
                                        </p:attrNameLst>
                                      </p:cBhvr>
                                      <p:rCtr x="-27344" y="-8507"/>
                                    </p:animMotion>
                                  </p:childTnLst>
                                </p:cTn>
                              </p:par>
                            </p:childTnLst>
                          </p:cTn>
                        </p:par>
                        <p:par>
                          <p:cTn id="9" fill="hold" nodeType="afterGroup">
                            <p:stCondLst>
                              <p:cond delay="2000"/>
                            </p:stCondLst>
                            <p:childTnLst>
                              <p:par>
                                <p:cTn id="10" presetID="1" presetClass="entr" presetSubtype="0" fill="hold" nodeType="afterEffect">
                                  <p:stCondLst>
                                    <p:cond delay="0"/>
                                  </p:stCondLst>
                                  <p:childTnLst>
                                    <p:set>
                                      <p:cBhvr>
                                        <p:cTn id="11" dur="1" fill="hold">
                                          <p:stCondLst>
                                            <p:cond delay="0"/>
                                          </p:stCondLst>
                                        </p:cTn>
                                        <p:tgtEl>
                                          <p:spTgt spid="453638"/>
                                        </p:tgtEl>
                                        <p:attrNameLst>
                                          <p:attrName>style.visibility</p:attrName>
                                        </p:attrNameLst>
                                      </p:cBhvr>
                                      <p:to>
                                        <p:strVal val="visible"/>
                                      </p:to>
                                    </p:set>
                                  </p:childTnLst>
                                </p:cTn>
                              </p:par>
                              <p:par>
                                <p:cTn id="12" presetID="0" presetClass="path" presetSubtype="0" accel="50000" decel="50000" fill="hold" nodeType="withEffect">
                                  <p:stCondLst>
                                    <p:cond delay="0"/>
                                  </p:stCondLst>
                                  <p:childTnLst>
                                    <p:animMotion origin="layout" path="M -0.00035 -0.00023 L -0.47049 -0.05409 " pathEditMode="relative" rAng="0" ptsTypes="AA">
                                      <p:cBhvr>
                                        <p:cTn id="13" dur="2000" fill="hold"/>
                                        <p:tgtEl>
                                          <p:spTgt spid="453638"/>
                                        </p:tgtEl>
                                        <p:attrNameLst>
                                          <p:attrName>ppt_x</p:attrName>
                                          <p:attrName>ppt_y</p:attrName>
                                        </p:attrNameLst>
                                      </p:cBhvr>
                                      <p:rCtr x="-23507" y="-2705"/>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53648"/>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453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4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pPr eaLnBrk="1" hangingPunct="1">
              <a:defRPr/>
            </a:pPr>
            <a:r>
              <a:rPr lang="en-US" smtClean="0"/>
              <a:t>The Mandel Experiment</a:t>
            </a:r>
          </a:p>
        </p:txBody>
      </p:sp>
      <p:sp>
        <p:nvSpPr>
          <p:cNvPr id="126979" name="Rectangle 3"/>
          <p:cNvSpPr>
            <a:spLocks noChangeArrowheads="1"/>
          </p:cNvSpPr>
          <p:nvPr/>
        </p:nvSpPr>
        <p:spPr bwMode="auto">
          <a:xfrm>
            <a:off x="5076825" y="1651000"/>
            <a:ext cx="4105275" cy="173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6980" name="Text Box 4"/>
          <p:cNvSpPr txBox="1">
            <a:spLocks noChangeArrowheads="1"/>
          </p:cNvSpPr>
          <p:nvPr/>
        </p:nvSpPr>
        <p:spPr bwMode="auto">
          <a:xfrm>
            <a:off x="428625" y="3343275"/>
            <a:ext cx="4456113"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t>But what if we mix the “sideways” photons together?</a:t>
            </a:r>
          </a:p>
          <a:p>
            <a:pPr>
              <a:spcBef>
                <a:spcPct val="50000"/>
              </a:spcBef>
            </a:pPr>
            <a:r>
              <a:rPr lang="en-US" altLang="en-US" sz="2800" b="1"/>
              <a:t>Does the behavior of the “forwards” photons change?</a:t>
            </a:r>
            <a:endParaRPr lang="en-US" altLang="en-US" sz="2400" b="1"/>
          </a:p>
        </p:txBody>
      </p:sp>
      <p:pic>
        <p:nvPicPr>
          <p:cNvPr id="455685" name="Picture 5"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2836863"/>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6" name="Picture 6"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2863850"/>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7" descr="double-slit-Detector-both-short"/>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175250" y="3009900"/>
            <a:ext cx="2917825" cy="2917825"/>
          </a:xfrm>
          <a:noFill/>
          <a:extLst>
            <a:ext uri="{909E8E84-426E-40DD-AFC4-6F175D3DCCD1}">
              <a14:hiddenFill xmlns:a14="http://schemas.microsoft.com/office/drawing/2010/main">
                <a:solidFill>
                  <a:srgbClr val="FFFFFF"/>
                </a:solidFill>
              </a14:hiddenFill>
            </a:ext>
          </a:extLst>
        </p:spPr>
      </p:pic>
      <p:sp>
        <p:nvSpPr>
          <p:cNvPr id="126984" name="Rectangle 8"/>
          <p:cNvSpPr>
            <a:spLocks noChangeArrowheads="1"/>
          </p:cNvSpPr>
          <p:nvPr/>
        </p:nvSpPr>
        <p:spPr bwMode="auto">
          <a:xfrm>
            <a:off x="457200" y="2341563"/>
            <a:ext cx="2276475" cy="681037"/>
          </a:xfrm>
          <a:prstGeom prst="rect">
            <a:avLst/>
          </a:prstGeom>
          <a:solidFill>
            <a:schemeClr val="tx2"/>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Lonely</a:t>
            </a:r>
            <a:r>
              <a:rPr lang="en-US" altLang="en-US" sz="2200" b="1"/>
              <a:t> </a:t>
            </a:r>
            <a:r>
              <a:rPr lang="en-US" altLang="en-US" sz="2200" b="1">
                <a:solidFill>
                  <a:schemeClr val="bg1"/>
                </a:solidFill>
              </a:rPr>
              <a:t>Detector</a:t>
            </a:r>
          </a:p>
        </p:txBody>
      </p:sp>
      <p:sp>
        <p:nvSpPr>
          <p:cNvPr id="126985" name="Rectangle 9"/>
          <p:cNvSpPr>
            <a:spLocks noChangeArrowheads="1"/>
          </p:cNvSpPr>
          <p:nvPr/>
        </p:nvSpPr>
        <p:spPr bwMode="auto">
          <a:xfrm>
            <a:off x="449263" y="1358900"/>
            <a:ext cx="2276475" cy="681038"/>
          </a:xfrm>
          <a:prstGeom prst="rect">
            <a:avLst/>
          </a:prstGeom>
          <a:solidFill>
            <a:schemeClr val="tx2"/>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“Both”</a:t>
            </a:r>
            <a:r>
              <a:rPr lang="en-US" altLang="en-US" sz="2200" b="1"/>
              <a:t> </a:t>
            </a:r>
            <a:r>
              <a:rPr lang="en-US" altLang="en-US" sz="2200" b="1">
                <a:solidFill>
                  <a:schemeClr val="bg1"/>
                </a:solidFill>
              </a:rPr>
              <a:t>Detector</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568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035 -0.00023 L -0.45139 -0.16713 " pathEditMode="relative" rAng="0" ptsTypes="AA">
                                      <p:cBhvr>
                                        <p:cTn id="8" dur="2000" fill="hold"/>
                                        <p:tgtEl>
                                          <p:spTgt spid="455686"/>
                                        </p:tgtEl>
                                        <p:attrNameLst>
                                          <p:attrName>ppt_x</p:attrName>
                                          <p:attrName>ppt_y</p:attrName>
                                        </p:attrNameLst>
                                      </p:cBhvr>
                                      <p:rCtr x="-22552" y="-8345"/>
                                    </p:animMotion>
                                  </p:childTnLst>
                                </p:cTn>
                              </p:par>
                              <p:par>
                                <p:cTn id="9" presetID="1" presetClass="entr" presetSubtype="0" fill="hold" nodeType="withEffect">
                                  <p:stCondLst>
                                    <p:cond delay="0"/>
                                  </p:stCondLst>
                                  <p:childTnLst>
                                    <p:set>
                                      <p:cBhvr>
                                        <p:cTn id="10" dur="1" fill="hold">
                                          <p:stCondLst>
                                            <p:cond delay="0"/>
                                          </p:stCondLst>
                                        </p:cTn>
                                        <p:tgtEl>
                                          <p:spTgt spid="455685"/>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3.88889E-6 -1.1558E-6 L -0.54461 -0.1699 " pathEditMode="relative" rAng="0" ptsTypes="AA">
                                      <p:cBhvr>
                                        <p:cTn id="12" dur="2000" fill="hold"/>
                                        <p:tgtEl>
                                          <p:spTgt spid="455685"/>
                                        </p:tgtEl>
                                        <p:attrNameLst>
                                          <p:attrName>ppt_x</p:attrName>
                                          <p:attrName>ppt_y</p:attrName>
                                        </p:attrNameLst>
                                      </p:cBhvr>
                                      <p:rCtr x="-27240" y="-85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smtClean="0"/>
              <a:t>The Mandel Experiment</a:t>
            </a:r>
          </a:p>
        </p:txBody>
      </p:sp>
      <p:sp>
        <p:nvSpPr>
          <p:cNvPr id="128003" name="Rectangle 3"/>
          <p:cNvSpPr>
            <a:spLocks noChangeArrowheads="1"/>
          </p:cNvSpPr>
          <p:nvPr/>
        </p:nvSpPr>
        <p:spPr bwMode="auto">
          <a:xfrm>
            <a:off x="5076825" y="1651000"/>
            <a:ext cx="4105275" cy="173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56709" name="Picture 5"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2836863"/>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0" name="Picture 6"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2863850"/>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7" descr="double-slit-Detector-both-short"/>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175250" y="3009900"/>
            <a:ext cx="2917825" cy="2917825"/>
          </a:xfrm>
          <a:noFill/>
          <a:extLst>
            <a:ext uri="{909E8E84-426E-40DD-AFC4-6F175D3DCCD1}">
              <a14:hiddenFill xmlns:a14="http://schemas.microsoft.com/office/drawing/2010/main">
                <a:solidFill>
                  <a:srgbClr val="FFFFFF"/>
                </a:solidFill>
              </a14:hiddenFill>
            </a:ext>
          </a:extLst>
        </p:spPr>
      </p:pic>
      <p:sp>
        <p:nvSpPr>
          <p:cNvPr id="128007" name="Rectangle 8"/>
          <p:cNvSpPr>
            <a:spLocks noChangeArrowheads="1"/>
          </p:cNvSpPr>
          <p:nvPr/>
        </p:nvSpPr>
        <p:spPr bwMode="auto">
          <a:xfrm>
            <a:off x="457200" y="2341563"/>
            <a:ext cx="2276475" cy="681037"/>
          </a:xfrm>
          <a:prstGeom prst="rect">
            <a:avLst/>
          </a:prstGeom>
          <a:solidFill>
            <a:schemeClr val="tx2"/>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Lonely</a:t>
            </a:r>
            <a:r>
              <a:rPr lang="en-US" altLang="en-US" sz="2200" b="1"/>
              <a:t> </a:t>
            </a:r>
            <a:r>
              <a:rPr lang="en-US" altLang="en-US" sz="2200" b="1">
                <a:solidFill>
                  <a:schemeClr val="bg1"/>
                </a:solidFill>
              </a:rPr>
              <a:t>Detector</a:t>
            </a:r>
          </a:p>
        </p:txBody>
      </p:sp>
      <p:sp>
        <p:nvSpPr>
          <p:cNvPr id="128008" name="Text Box 10"/>
          <p:cNvSpPr txBox="1">
            <a:spLocks noChangeArrowheads="1"/>
          </p:cNvSpPr>
          <p:nvPr/>
        </p:nvSpPr>
        <p:spPr bwMode="auto">
          <a:xfrm>
            <a:off x="428625" y="3419475"/>
            <a:ext cx="4456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t>As shown here..</a:t>
            </a:r>
            <a:r>
              <a:rPr lang="en-US" altLang="en-US" sz="2400" b="1"/>
              <a:t>.</a:t>
            </a:r>
          </a:p>
        </p:txBody>
      </p:sp>
      <p:grpSp>
        <p:nvGrpSpPr>
          <p:cNvPr id="128009" name="Group 11"/>
          <p:cNvGrpSpPr>
            <a:grpSpLocks/>
          </p:cNvGrpSpPr>
          <p:nvPr/>
        </p:nvGrpSpPr>
        <p:grpSpPr bwMode="auto">
          <a:xfrm>
            <a:off x="511175" y="4160838"/>
            <a:ext cx="4043363" cy="1674812"/>
            <a:chOff x="322" y="2339"/>
            <a:chExt cx="2547" cy="1055"/>
          </a:xfrm>
        </p:grpSpPr>
        <p:sp>
          <p:nvSpPr>
            <p:cNvPr id="128021" name="Text Box 12"/>
            <p:cNvSpPr txBox="1">
              <a:spLocks noChangeArrowheads="1"/>
            </p:cNvSpPr>
            <p:nvPr/>
          </p:nvSpPr>
          <p:spPr bwMode="auto">
            <a:xfrm>
              <a:off x="815" y="2500"/>
              <a:ext cx="17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INTERFERENCE</a:t>
              </a:r>
            </a:p>
          </p:txBody>
        </p:sp>
        <p:sp>
          <p:nvSpPr>
            <p:cNvPr id="128022" name="WordArt 13"/>
            <p:cNvSpPr>
              <a:spLocks noChangeArrowheads="1" noChangeShapeType="1" noTextEdit="1"/>
            </p:cNvSpPr>
            <p:nvPr/>
          </p:nvSpPr>
          <p:spPr bwMode="auto">
            <a:xfrm rot="5400000">
              <a:off x="262" y="3160"/>
              <a:ext cx="282" cy="161"/>
            </a:xfrm>
            <a:prstGeom prst="rect">
              <a:avLst/>
            </a:prstGeom>
          </p:spPr>
          <p:txBody>
            <a:bodyPr vert="wordArtVert" wrap="none" fromWordArt="1">
              <a:prstTxWarp prst="textPlain">
                <a:avLst>
                  <a:gd name="adj" fmla="val 50000"/>
                </a:avLst>
              </a:prstTxWarp>
            </a:bodyPr>
            <a:lstStyle/>
            <a:p>
              <a:pPr algn="ctr" fontAlgn="auto"/>
              <a:r>
                <a:rPr lang="en-US" sz="2000" b="1" kern="10">
                  <a:ln w="9525">
                    <a:solidFill>
                      <a:srgbClr val="000000"/>
                    </a:solidFill>
                    <a:round/>
                    <a:headEnd/>
                    <a:tailEnd/>
                  </a:ln>
                  <a:latin typeface="Arial Black" panose="020B0A04020102020204" pitchFamily="34" charset="0"/>
                </a:rPr>
                <a:t>OR</a:t>
              </a:r>
            </a:p>
          </p:txBody>
        </p:sp>
        <p:sp>
          <p:nvSpPr>
            <p:cNvPr id="128023" name="Text Box 14"/>
            <p:cNvSpPr txBox="1">
              <a:spLocks noChangeArrowheads="1"/>
            </p:cNvSpPr>
            <p:nvPr/>
          </p:nvSpPr>
          <p:spPr bwMode="auto">
            <a:xfrm>
              <a:off x="515" y="3086"/>
              <a:ext cx="235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t>NO INTERFERENCE?</a:t>
              </a:r>
            </a:p>
          </p:txBody>
        </p:sp>
        <p:pic>
          <p:nvPicPr>
            <p:cNvPr id="128024" name="Picture 15" descr="Interference-Y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 y="2339"/>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5" name="Picture 16" descr="Interference-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 y="2913"/>
              <a:ext cx="216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6721" name="Oval 17"/>
          <p:cNvSpPr>
            <a:spLocks noChangeArrowheads="1"/>
          </p:cNvSpPr>
          <p:nvPr/>
        </p:nvSpPr>
        <p:spPr bwMode="auto">
          <a:xfrm>
            <a:off x="177800" y="3821113"/>
            <a:ext cx="4805363" cy="128428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28011" name="Rectangle 18"/>
          <p:cNvSpPr>
            <a:spLocks noChangeArrowheads="1"/>
          </p:cNvSpPr>
          <p:nvPr/>
        </p:nvSpPr>
        <p:spPr bwMode="auto">
          <a:xfrm>
            <a:off x="449263" y="1358900"/>
            <a:ext cx="2276475" cy="681038"/>
          </a:xfrm>
          <a:prstGeom prst="rect">
            <a:avLst/>
          </a:prstGeom>
          <a:solidFill>
            <a:schemeClr val="tx2"/>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“Both”</a:t>
            </a:r>
            <a:r>
              <a:rPr lang="en-US" altLang="en-US" sz="2200" b="1"/>
              <a:t> </a:t>
            </a:r>
            <a:r>
              <a:rPr lang="en-US" altLang="en-US" sz="2200" b="1">
                <a:solidFill>
                  <a:schemeClr val="bg1"/>
                </a:solidFill>
              </a:rPr>
              <a:t>Detector</a:t>
            </a:r>
          </a:p>
        </p:txBody>
      </p:sp>
      <p:pic>
        <p:nvPicPr>
          <p:cNvPr id="456723" name="Picture 19" descr="double-slit-Detector-both-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6838" y="1641475"/>
            <a:ext cx="2935287"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25" name="Rectangle 21"/>
          <p:cNvSpPr>
            <a:spLocks noChangeArrowheads="1"/>
          </p:cNvSpPr>
          <p:nvPr/>
        </p:nvSpPr>
        <p:spPr bwMode="auto">
          <a:xfrm>
            <a:off x="0" y="3249613"/>
            <a:ext cx="8832850" cy="3608387"/>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6726" name="Text Box 22"/>
          <p:cNvSpPr txBox="1">
            <a:spLocks noChangeArrowheads="1"/>
          </p:cNvSpPr>
          <p:nvPr/>
        </p:nvSpPr>
        <p:spPr bwMode="auto">
          <a:xfrm>
            <a:off x="1057275" y="4359275"/>
            <a:ext cx="36957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t>How does the fate </a:t>
            </a:r>
            <a:br>
              <a:rPr lang="en-US" altLang="en-US" sz="2600" b="1"/>
            </a:br>
            <a:r>
              <a:rPr lang="en-US" altLang="en-US" sz="2600" b="1"/>
              <a:t>of </a:t>
            </a:r>
            <a:r>
              <a:rPr lang="en-US" altLang="en-US" sz="2600" b="1" i="1">
                <a:solidFill>
                  <a:schemeClr val="accent1"/>
                </a:solidFill>
              </a:rPr>
              <a:t>these</a:t>
            </a:r>
            <a:r>
              <a:rPr lang="en-US" altLang="en-US" sz="2600" b="1"/>
              <a:t> photons… </a:t>
            </a:r>
          </a:p>
        </p:txBody>
      </p:sp>
      <p:sp>
        <p:nvSpPr>
          <p:cNvPr id="456727" name="Line 23"/>
          <p:cNvSpPr>
            <a:spLocks noChangeShapeType="1"/>
          </p:cNvSpPr>
          <p:nvPr/>
        </p:nvSpPr>
        <p:spPr bwMode="auto">
          <a:xfrm flipV="1">
            <a:off x="6654800" y="2100263"/>
            <a:ext cx="39688" cy="2160587"/>
          </a:xfrm>
          <a:prstGeom prst="line">
            <a:avLst/>
          </a:prstGeom>
          <a:noFill/>
          <a:ln w="762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6728" name="Line 24"/>
          <p:cNvSpPr>
            <a:spLocks noChangeShapeType="1"/>
          </p:cNvSpPr>
          <p:nvPr/>
        </p:nvSpPr>
        <p:spPr bwMode="auto">
          <a:xfrm flipV="1">
            <a:off x="2938463" y="2198688"/>
            <a:ext cx="117475" cy="2041525"/>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6729" name="Text Box 25"/>
          <p:cNvSpPr txBox="1">
            <a:spLocks noChangeArrowheads="1"/>
          </p:cNvSpPr>
          <p:nvPr/>
        </p:nvSpPr>
        <p:spPr bwMode="auto">
          <a:xfrm>
            <a:off x="1258888" y="5816600"/>
            <a:ext cx="66532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t>What </a:t>
            </a:r>
            <a:r>
              <a:rPr lang="en-US" altLang="en-US" sz="3200" b="1" i="1"/>
              <a:t>is</a:t>
            </a:r>
            <a:r>
              <a:rPr lang="en-US" altLang="en-US" sz="3200" b="1"/>
              <a:t> “information”?</a:t>
            </a:r>
          </a:p>
        </p:txBody>
      </p:sp>
      <p:sp>
        <p:nvSpPr>
          <p:cNvPr id="456732" name="Text Box 28"/>
          <p:cNvSpPr txBox="1">
            <a:spLocks noChangeArrowheads="1"/>
          </p:cNvSpPr>
          <p:nvPr/>
        </p:nvSpPr>
        <p:spPr bwMode="auto">
          <a:xfrm>
            <a:off x="5489575" y="4357688"/>
            <a:ext cx="29003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 influence </a:t>
            </a:r>
            <a:r>
              <a:rPr lang="en-US" altLang="en-US" sz="2600" b="1" i="1">
                <a:solidFill>
                  <a:srgbClr val="00FF00"/>
                </a:solidFill>
              </a:rPr>
              <a:t>these</a:t>
            </a:r>
            <a:r>
              <a:rPr lang="en-US" altLang="en-US" sz="2600" b="1"/>
              <a:t> photons?</a:t>
            </a:r>
          </a:p>
        </p:txBody>
      </p:sp>
      <p:pic>
        <p:nvPicPr>
          <p:cNvPr id="456733" name="Picture 29"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781175"/>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37" name="Picture 33" descr="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850" y="1331913"/>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6710"/>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035 -0.00023 L -0.46007 -0.18146 " pathEditMode="relative" rAng="0" ptsTypes="AA">
                                      <p:cBhvr>
                                        <p:cTn id="8" dur="2000" fill="hold"/>
                                        <p:tgtEl>
                                          <p:spTgt spid="456710"/>
                                        </p:tgtEl>
                                        <p:attrNameLst>
                                          <p:attrName>ppt_x</p:attrName>
                                          <p:attrName>ppt_y</p:attrName>
                                        </p:attrNameLst>
                                      </p:cBhvr>
                                      <p:rCtr x="-22986" y="-9061"/>
                                    </p:animMotion>
                                  </p:childTnLst>
                                </p:cTn>
                              </p:par>
                            </p:childTnLst>
                          </p:cTn>
                        </p:par>
                        <p:par>
                          <p:cTn id="9" fill="hold" nodeType="afterGroup">
                            <p:stCondLst>
                              <p:cond delay="2000"/>
                            </p:stCondLst>
                            <p:childTnLst>
                              <p:par>
                                <p:cTn id="10" presetID="1" presetClass="entr" presetSubtype="0" fill="hold" nodeType="afterEffect">
                                  <p:stCondLst>
                                    <p:cond delay="0"/>
                                  </p:stCondLst>
                                  <p:childTnLst>
                                    <p:set>
                                      <p:cBhvr>
                                        <p:cTn id="11" dur="1" fill="hold">
                                          <p:stCondLst>
                                            <p:cond delay="0"/>
                                          </p:stCondLst>
                                        </p:cTn>
                                        <p:tgtEl>
                                          <p:spTgt spid="456709"/>
                                        </p:tgtEl>
                                        <p:attrNameLst>
                                          <p:attrName>style.visibility</p:attrName>
                                        </p:attrNameLst>
                                      </p:cBhvr>
                                      <p:to>
                                        <p:strVal val="visible"/>
                                      </p:to>
                                    </p:set>
                                  </p:childTnLst>
                                </p:cTn>
                              </p:par>
                              <p:par>
                                <p:cTn id="12" presetID="0" presetClass="path" presetSubtype="0" accel="50000" decel="50000" fill="hold" nodeType="withEffect">
                                  <p:stCondLst>
                                    <p:cond delay="0"/>
                                  </p:stCondLst>
                                  <p:childTnLst>
                                    <p:animMotion origin="layout" path="M -3.88889E-6 -1.1558E-6 L -0.54253 -0.17845 " pathEditMode="relative" rAng="0" ptsTypes="AA">
                                      <p:cBhvr>
                                        <p:cTn id="13" dur="2000" fill="hold"/>
                                        <p:tgtEl>
                                          <p:spTgt spid="456709"/>
                                        </p:tgtEl>
                                        <p:attrNameLst>
                                          <p:attrName>ppt_x</p:attrName>
                                          <p:attrName>ppt_y</p:attrName>
                                        </p:attrNameLst>
                                      </p:cBhvr>
                                      <p:rCtr x="-27135" y="-8923"/>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5672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5672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672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5673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5673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5672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5672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567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5673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56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21" grpId="0" animBg="1"/>
      <p:bldP spid="456725" grpId="0" animBg="1"/>
      <p:bldP spid="456726" grpId="0"/>
      <p:bldP spid="456729" grpId="0"/>
      <p:bldP spid="45673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p:txBody>
          <a:bodyPr/>
          <a:lstStyle/>
          <a:p>
            <a:pPr eaLnBrk="1" hangingPunct="1">
              <a:defRPr/>
            </a:pPr>
            <a:r>
              <a:rPr lang="en-US" smtClean="0"/>
              <a:t>Lessons from Mandel</a:t>
            </a:r>
          </a:p>
        </p:txBody>
      </p:sp>
      <p:sp>
        <p:nvSpPr>
          <p:cNvPr id="442371" name="Rectangle 3"/>
          <p:cNvSpPr>
            <a:spLocks noGrp="1" noChangeArrowheads="1"/>
          </p:cNvSpPr>
          <p:nvPr>
            <p:ph type="body" idx="1"/>
          </p:nvPr>
        </p:nvSpPr>
        <p:spPr>
          <a:xfrm>
            <a:off x="933450" y="1981200"/>
            <a:ext cx="7753350" cy="4149725"/>
          </a:xfrm>
        </p:spPr>
        <p:txBody>
          <a:bodyPr/>
          <a:lstStyle/>
          <a:p>
            <a:pPr eaLnBrk="1" hangingPunct="1">
              <a:lnSpc>
                <a:spcPct val="90000"/>
              </a:lnSpc>
              <a:spcAft>
                <a:spcPct val="50000"/>
              </a:spcAft>
              <a:defRPr/>
            </a:pPr>
            <a:r>
              <a:rPr lang="en-US" sz="3600" smtClean="0"/>
              <a:t>Human observation does not create the universe.</a:t>
            </a:r>
          </a:p>
          <a:p>
            <a:pPr eaLnBrk="1" hangingPunct="1">
              <a:lnSpc>
                <a:spcPct val="90000"/>
              </a:lnSpc>
              <a:spcAft>
                <a:spcPct val="50000"/>
              </a:spcAft>
              <a:defRPr/>
            </a:pPr>
            <a:r>
              <a:rPr lang="en-US" sz="3600" smtClean="0"/>
              <a:t>Distinguishability rules quantum mechanics.</a:t>
            </a:r>
          </a:p>
          <a:p>
            <a:pPr eaLnBrk="1" hangingPunct="1">
              <a:lnSpc>
                <a:spcPct val="90000"/>
              </a:lnSpc>
              <a:spcAft>
                <a:spcPct val="50000"/>
              </a:spcAft>
              <a:defRPr/>
            </a:pPr>
            <a:r>
              <a:rPr lang="en-US" sz="3600" smtClean="0"/>
              <a:t>Meaning of the word “information” is important, but not obvious.</a:t>
            </a:r>
          </a:p>
        </p:txBody>
      </p:sp>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defRPr/>
            </a:pPr>
            <a:r>
              <a:rPr lang="en-US" smtClean="0"/>
              <a:t>The Travel Principle:</a:t>
            </a:r>
          </a:p>
        </p:txBody>
      </p:sp>
      <p:pic>
        <p:nvPicPr>
          <p:cNvPr id="103433" name="Picture 9" descr="simpsons-car 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24150" y="2832100"/>
            <a:ext cx="2781300" cy="1477963"/>
          </a:xfrm>
          <a:noFill/>
          <a:extLst>
            <a:ext uri="{909E8E84-426E-40DD-AFC4-6F175D3DCCD1}">
              <a14:hiddenFill xmlns:a14="http://schemas.microsoft.com/office/drawing/2010/main">
                <a:solidFill>
                  <a:srgbClr val="FFFFFF"/>
                </a:solidFill>
              </a14:hiddenFill>
            </a:ext>
          </a:extLst>
        </p:spPr>
      </p:pic>
      <p:sp>
        <p:nvSpPr>
          <p:cNvPr id="103435" name="AutoShape 11"/>
          <p:cNvSpPr>
            <a:spLocks noChangeArrowheads="1"/>
          </p:cNvSpPr>
          <p:nvPr/>
        </p:nvSpPr>
        <p:spPr bwMode="auto">
          <a:xfrm>
            <a:off x="1011238" y="2019300"/>
            <a:ext cx="1925637" cy="992188"/>
          </a:xfrm>
          <a:prstGeom prst="wedgeRoundRectCallout">
            <a:avLst>
              <a:gd name="adj1" fmla="val 57338"/>
              <a:gd name="adj2" fmla="val 88880"/>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Are we </a:t>
            </a:r>
            <a:br>
              <a:rPr lang="en-US" altLang="en-US" sz="2400" b="1">
                <a:solidFill>
                  <a:schemeClr val="bg1"/>
                </a:solidFill>
              </a:rPr>
            </a:br>
            <a:r>
              <a:rPr lang="en-US" altLang="en-US" sz="2400" b="1">
                <a:solidFill>
                  <a:schemeClr val="bg1"/>
                </a:solidFill>
              </a:rPr>
              <a:t>there yet?</a:t>
            </a:r>
          </a:p>
        </p:txBody>
      </p:sp>
      <p:sp>
        <p:nvSpPr>
          <p:cNvPr id="103436" name="AutoShape 12"/>
          <p:cNvSpPr>
            <a:spLocks noChangeArrowheads="1"/>
          </p:cNvSpPr>
          <p:nvPr/>
        </p:nvSpPr>
        <p:spPr bwMode="auto">
          <a:xfrm>
            <a:off x="4783138" y="2433638"/>
            <a:ext cx="1322387" cy="542925"/>
          </a:xfrm>
          <a:prstGeom prst="wedgeRoundRectCallout">
            <a:avLst>
              <a:gd name="adj1" fmla="val -45319"/>
              <a:gd name="adj2" fmla="val 104384"/>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chemeClr val="bg1"/>
                </a:solidFill>
              </a:rPr>
              <a:t>No.</a:t>
            </a:r>
          </a:p>
        </p:txBody>
      </p:sp>
      <p:pic>
        <p:nvPicPr>
          <p:cNvPr id="103437" name="Picture 13" descr="simpsons-car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325" y="3933825"/>
            <a:ext cx="34417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9" name="Picture 15" descr="simpsons~Are-We-There-Yet-Pos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788" y="1639888"/>
            <a:ext cx="61531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calcmode="lin" valueType="num">
                                      <p:cBhvr additive="base">
                                        <p:cTn id="7" dur="1000" fill="hold"/>
                                        <p:tgtEl>
                                          <p:spTgt spid="103433"/>
                                        </p:tgtEl>
                                        <p:attrNameLst>
                                          <p:attrName>ppt_x</p:attrName>
                                        </p:attrNameLst>
                                      </p:cBhvr>
                                      <p:tavLst>
                                        <p:tav tm="0">
                                          <p:val>
                                            <p:strVal val="0-#ppt_w/2"/>
                                          </p:val>
                                        </p:tav>
                                        <p:tav tm="100000">
                                          <p:val>
                                            <p:strVal val="#ppt_x"/>
                                          </p:val>
                                        </p:tav>
                                      </p:tavLst>
                                    </p:anim>
                                    <p:anim calcmode="lin" valueType="num">
                                      <p:cBhvr additive="base">
                                        <p:cTn id="8" dur="1000" fill="hold"/>
                                        <p:tgtEl>
                                          <p:spTgt spid="1034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 presetClass="entr" presetSubtype="0" fill="hold" grpId="0" nodeType="afterEffect">
                                  <p:stCondLst>
                                    <p:cond delay="500"/>
                                  </p:stCondLst>
                                  <p:childTnLst>
                                    <p:set>
                                      <p:cBhvr>
                                        <p:cTn id="11" dur="1" fill="hold">
                                          <p:stCondLst>
                                            <p:cond delay="0"/>
                                          </p:stCondLst>
                                        </p:cTn>
                                        <p:tgtEl>
                                          <p:spTgt spid="103435"/>
                                        </p:tgtEl>
                                        <p:attrNameLst>
                                          <p:attrName>style.visibility</p:attrName>
                                        </p:attrNameLst>
                                      </p:cBhvr>
                                      <p:to>
                                        <p:strVal val="visible"/>
                                      </p:to>
                                    </p:set>
                                  </p:childTnLst>
                                </p:cTn>
                              </p:par>
                            </p:childTnLst>
                          </p:cTn>
                        </p:par>
                        <p:par>
                          <p:cTn id="12" fill="hold" nodeType="afterGroup">
                            <p:stCondLst>
                              <p:cond delay="1500"/>
                            </p:stCondLst>
                            <p:childTnLst>
                              <p:par>
                                <p:cTn id="13" presetID="1" presetClass="entr" presetSubtype="0" fill="hold" grpId="0" nodeType="afterEffect">
                                  <p:stCondLst>
                                    <p:cond delay="500"/>
                                  </p:stCondLst>
                                  <p:childTnLst>
                                    <p:set>
                                      <p:cBhvr>
                                        <p:cTn id="14" dur="1" fill="hold">
                                          <p:stCondLst>
                                            <p:cond delay="0"/>
                                          </p:stCondLst>
                                        </p:cTn>
                                        <p:tgtEl>
                                          <p:spTgt spid="103436"/>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xit" presetSubtype="0" fill="hold" grpId="1" nodeType="afterEffect">
                                  <p:stCondLst>
                                    <p:cond delay="500"/>
                                  </p:stCondLst>
                                  <p:childTnLst>
                                    <p:set>
                                      <p:cBhvr>
                                        <p:cTn id="17" dur="1" fill="hold">
                                          <p:stCondLst>
                                            <p:cond delay="0"/>
                                          </p:stCondLst>
                                        </p:cTn>
                                        <p:tgtEl>
                                          <p:spTgt spid="103435"/>
                                        </p:tgtEl>
                                        <p:attrNameLst>
                                          <p:attrName>style.visibility</p:attrName>
                                        </p:attrNameLst>
                                      </p:cBhvr>
                                      <p:to>
                                        <p:strVal val="hidden"/>
                                      </p:to>
                                    </p:set>
                                  </p:childTnLst>
                                </p:cTn>
                              </p:par>
                              <p:par>
                                <p:cTn id="18" presetID="1" presetClass="exit" presetSubtype="0" fill="hold" grpId="1" nodeType="withEffect">
                                  <p:stCondLst>
                                    <p:cond delay="500"/>
                                  </p:stCondLst>
                                  <p:childTnLst>
                                    <p:set>
                                      <p:cBhvr>
                                        <p:cTn id="19" dur="1" fill="hold">
                                          <p:stCondLst>
                                            <p:cond delay="0"/>
                                          </p:stCondLst>
                                        </p:cTn>
                                        <p:tgtEl>
                                          <p:spTgt spid="103436"/>
                                        </p:tgtEl>
                                        <p:attrNameLst>
                                          <p:attrName>style.visibility</p:attrName>
                                        </p:attrNameLst>
                                      </p:cBhvr>
                                      <p:to>
                                        <p:strVal val="hidden"/>
                                      </p:to>
                                    </p:set>
                                  </p:childTnLst>
                                </p:cTn>
                              </p:par>
                            </p:childTnLst>
                          </p:cTn>
                        </p:par>
                        <p:par>
                          <p:cTn id="20" fill="hold" nodeType="afterGroup">
                            <p:stCondLst>
                              <p:cond delay="2500"/>
                            </p:stCondLst>
                            <p:childTnLst>
                              <p:par>
                                <p:cTn id="21" presetID="2" presetClass="exit" presetSubtype="2" fill="hold" nodeType="afterEffect">
                                  <p:stCondLst>
                                    <p:cond delay="500"/>
                                  </p:stCondLst>
                                  <p:childTnLst>
                                    <p:anim calcmode="lin" valueType="num">
                                      <p:cBhvr additive="base">
                                        <p:cTn id="22" dur="1000"/>
                                        <p:tgtEl>
                                          <p:spTgt spid="103433"/>
                                        </p:tgtEl>
                                        <p:attrNameLst>
                                          <p:attrName>ppt_x</p:attrName>
                                        </p:attrNameLst>
                                      </p:cBhvr>
                                      <p:tavLst>
                                        <p:tav tm="0">
                                          <p:val>
                                            <p:strVal val="ppt_x"/>
                                          </p:val>
                                        </p:tav>
                                        <p:tav tm="100000">
                                          <p:val>
                                            <p:strVal val="1+ppt_w/2"/>
                                          </p:val>
                                        </p:tav>
                                      </p:tavLst>
                                    </p:anim>
                                    <p:anim calcmode="lin" valueType="num">
                                      <p:cBhvr additive="base">
                                        <p:cTn id="23" dur="1000"/>
                                        <p:tgtEl>
                                          <p:spTgt spid="103433"/>
                                        </p:tgtEl>
                                        <p:attrNameLst>
                                          <p:attrName>ppt_y</p:attrName>
                                        </p:attrNameLst>
                                      </p:cBhvr>
                                      <p:tavLst>
                                        <p:tav tm="0">
                                          <p:val>
                                            <p:strVal val="ppt_y"/>
                                          </p:val>
                                        </p:tav>
                                        <p:tav tm="100000">
                                          <p:val>
                                            <p:strVal val="ppt_y"/>
                                          </p:val>
                                        </p:tav>
                                      </p:tavLst>
                                    </p:anim>
                                    <p:set>
                                      <p:cBhvr>
                                        <p:cTn id="24" dur="1" fill="hold">
                                          <p:stCondLst>
                                            <p:cond delay="999"/>
                                          </p:stCondLst>
                                        </p:cTn>
                                        <p:tgtEl>
                                          <p:spTgt spid="103433"/>
                                        </p:tgtEl>
                                        <p:attrNameLst>
                                          <p:attrName>style.visibility</p:attrName>
                                        </p:attrNameLst>
                                      </p:cBhvr>
                                      <p:to>
                                        <p:strVal val="hidden"/>
                                      </p:to>
                                    </p:set>
                                  </p:childTnLst>
                                </p:cTn>
                              </p:par>
                            </p:childTnLst>
                          </p:cTn>
                        </p:par>
                        <p:par>
                          <p:cTn id="25" fill="hold" nodeType="afterGroup">
                            <p:stCondLst>
                              <p:cond delay="4000"/>
                            </p:stCondLst>
                            <p:childTnLst>
                              <p:par>
                                <p:cTn id="26" presetID="2" presetClass="entr" presetSubtype="2" fill="hold" nodeType="afterEffect">
                                  <p:stCondLst>
                                    <p:cond delay="500"/>
                                  </p:stCondLst>
                                  <p:childTnLst>
                                    <p:set>
                                      <p:cBhvr>
                                        <p:cTn id="27" dur="1" fill="hold">
                                          <p:stCondLst>
                                            <p:cond delay="0"/>
                                          </p:stCondLst>
                                        </p:cTn>
                                        <p:tgtEl>
                                          <p:spTgt spid="103437"/>
                                        </p:tgtEl>
                                        <p:attrNameLst>
                                          <p:attrName>style.visibility</p:attrName>
                                        </p:attrNameLst>
                                      </p:cBhvr>
                                      <p:to>
                                        <p:strVal val="visible"/>
                                      </p:to>
                                    </p:set>
                                    <p:anim calcmode="lin" valueType="num">
                                      <p:cBhvr additive="base">
                                        <p:cTn id="28" dur="500" fill="hold"/>
                                        <p:tgtEl>
                                          <p:spTgt spid="103437"/>
                                        </p:tgtEl>
                                        <p:attrNameLst>
                                          <p:attrName>ppt_x</p:attrName>
                                        </p:attrNameLst>
                                      </p:cBhvr>
                                      <p:tavLst>
                                        <p:tav tm="0">
                                          <p:val>
                                            <p:strVal val="1+#ppt_w/2"/>
                                          </p:val>
                                        </p:tav>
                                        <p:tav tm="100000">
                                          <p:val>
                                            <p:strVal val="#ppt_x"/>
                                          </p:val>
                                        </p:tav>
                                      </p:tavLst>
                                    </p:anim>
                                    <p:anim calcmode="lin" valueType="num">
                                      <p:cBhvr additive="base">
                                        <p:cTn id="29" dur="500" fill="hold"/>
                                        <p:tgtEl>
                                          <p:spTgt spid="103437"/>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5000"/>
                            </p:stCondLst>
                            <p:childTnLst>
                              <p:par>
                                <p:cTn id="31" presetID="1" presetClass="exit" presetSubtype="0" fill="hold" nodeType="afterEffect">
                                  <p:stCondLst>
                                    <p:cond delay="500"/>
                                  </p:stCondLst>
                                  <p:childTnLst>
                                    <p:set>
                                      <p:cBhvr>
                                        <p:cTn id="32" dur="1" fill="hold">
                                          <p:stCondLst>
                                            <p:cond delay="0"/>
                                          </p:stCondLst>
                                        </p:cTn>
                                        <p:tgtEl>
                                          <p:spTgt spid="103437"/>
                                        </p:tgtEl>
                                        <p:attrNameLst>
                                          <p:attrName>style.visibility</p:attrName>
                                        </p:attrNameLst>
                                      </p:cBhvr>
                                      <p:to>
                                        <p:strVal val="hidden"/>
                                      </p:to>
                                    </p:set>
                                  </p:childTnLst>
                                </p:cTn>
                              </p:par>
                              <p:par>
                                <p:cTn id="33" presetID="1" presetClass="entr" presetSubtype="0" fill="hold" nodeType="withEffect">
                                  <p:stCondLst>
                                    <p:cond delay="500"/>
                                  </p:stCondLst>
                                  <p:childTnLst>
                                    <p:set>
                                      <p:cBhvr>
                                        <p:cTn id="34" dur="1" fill="hold">
                                          <p:stCondLst>
                                            <p:cond delay="0"/>
                                          </p:stCondLst>
                                        </p:cTn>
                                        <p:tgtEl>
                                          <p:spTgt spid="103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5" grpId="0" animBg="1"/>
      <p:bldP spid="103435" grpId="1" animBg="1"/>
      <p:bldP spid="103436" grpId="0" animBg="1"/>
      <p:bldP spid="103436"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p:txBody>
          <a:bodyPr/>
          <a:lstStyle/>
          <a:p>
            <a:pPr eaLnBrk="1" hangingPunct="1">
              <a:defRPr/>
            </a:pPr>
            <a:r>
              <a:rPr lang="en-US" smtClean="0"/>
              <a:t>The Travel Principle:</a:t>
            </a:r>
          </a:p>
        </p:txBody>
      </p:sp>
      <p:sp>
        <p:nvSpPr>
          <p:cNvPr id="464905" name="Rectangle 9"/>
          <p:cNvSpPr>
            <a:spLocks noChangeArrowheads="1"/>
          </p:cNvSpPr>
          <p:nvPr/>
        </p:nvSpPr>
        <p:spPr bwMode="auto">
          <a:xfrm>
            <a:off x="457200" y="1600200"/>
            <a:ext cx="8229600" cy="213836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We can’t experience “there” unless</a:t>
            </a:r>
          </a:p>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    A)  We go “there”, or</a:t>
            </a:r>
          </a:p>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    B)  Something from “there” comes “here”.</a:t>
            </a:r>
          </a:p>
          <a:p>
            <a:pPr marL="342900" indent="-342900" eaLnBrk="1" hangingPunct="1">
              <a:spcBef>
                <a:spcPct val="20000"/>
              </a:spcBef>
              <a:buClr>
                <a:schemeClr val="hlink"/>
              </a:buClr>
              <a:buSzPct val="75000"/>
              <a:buFont typeface="Wingdings" pitchFamily="2" charset="2"/>
              <a:buNone/>
              <a:defRPr/>
            </a:pPr>
            <a:endParaRPr lang="en-US" sz="3200">
              <a:effectLst>
                <a:outerShdw blurRad="38100" dist="38100" dir="2700000" algn="tl">
                  <a:srgbClr val="010199"/>
                </a:outerShdw>
              </a:effectLst>
              <a:latin typeface="Arial" charset="0"/>
            </a:endParaRPr>
          </a:p>
          <a:p>
            <a:pPr marL="342900" indent="-342900" algn="r"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The fastest anything can travel is</a:t>
            </a:r>
            <a:br>
              <a:rPr lang="en-US" sz="3200">
                <a:effectLst>
                  <a:outerShdw blurRad="38100" dist="38100" dir="2700000" algn="tl">
                    <a:srgbClr val="010199"/>
                  </a:outerShdw>
                </a:effectLst>
                <a:latin typeface="Arial" charset="0"/>
              </a:rPr>
            </a:br>
            <a:r>
              <a:rPr lang="en-US" sz="3200" b="1" i="1">
                <a:effectLst>
                  <a:outerShdw blurRad="38100" dist="38100" dir="2700000" algn="tl">
                    <a:srgbClr val="010199"/>
                  </a:outerShdw>
                </a:effectLst>
                <a:latin typeface="Arial" charset="0"/>
              </a:rPr>
              <a:t>c = 700 million mph</a:t>
            </a:r>
            <a:endParaRPr lang="en-US" sz="3200">
              <a:effectLst>
                <a:outerShdw blurRad="38100" dist="38100" dir="2700000" algn="tl">
                  <a:srgbClr val="010199"/>
                </a:outerShdw>
              </a:effectLst>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49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p:txBody>
          <a:bodyPr/>
          <a:lstStyle/>
          <a:p>
            <a:pPr eaLnBrk="1" hangingPunct="1">
              <a:defRPr/>
            </a:pPr>
            <a:r>
              <a:rPr lang="en-US" smtClean="0"/>
              <a:t>The Travel Principle:</a:t>
            </a:r>
          </a:p>
        </p:txBody>
      </p:sp>
      <p:sp>
        <p:nvSpPr>
          <p:cNvPr id="465923" name="Rectangle 3"/>
          <p:cNvSpPr>
            <a:spLocks noChangeArrowheads="1"/>
          </p:cNvSpPr>
          <p:nvPr/>
        </p:nvSpPr>
        <p:spPr bwMode="auto">
          <a:xfrm>
            <a:off x="457200" y="1600200"/>
            <a:ext cx="4048125" cy="184626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Nothing that happens on the moon can influence us for…</a:t>
            </a:r>
          </a:p>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    </a:t>
            </a:r>
          </a:p>
        </p:txBody>
      </p:sp>
      <p:pic>
        <p:nvPicPr>
          <p:cNvPr id="132100" name="Picture 4" descr="earth-moon"/>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92688" y="2795588"/>
            <a:ext cx="3476625" cy="3190875"/>
          </a:xfrm>
          <a:noFill/>
          <a:extLst>
            <a:ext uri="{909E8E84-426E-40DD-AFC4-6F175D3DCCD1}">
              <a14:hiddenFill xmlns:a14="http://schemas.microsoft.com/office/drawing/2010/main">
                <a:solidFill>
                  <a:srgbClr val="FFFFFF"/>
                </a:solidFill>
              </a14:hiddenFill>
            </a:ext>
          </a:extLst>
        </p:spPr>
      </p:pic>
      <p:sp>
        <p:nvSpPr>
          <p:cNvPr id="465926" name="Line 6"/>
          <p:cNvSpPr>
            <a:spLocks noChangeShapeType="1"/>
          </p:cNvSpPr>
          <p:nvPr/>
        </p:nvSpPr>
        <p:spPr bwMode="auto">
          <a:xfrm>
            <a:off x="5953125" y="3579813"/>
            <a:ext cx="661988" cy="525462"/>
          </a:xfrm>
          <a:prstGeom prst="line">
            <a:avLst/>
          </a:prstGeom>
          <a:noFill/>
          <a:ln w="57150">
            <a:solidFill>
              <a:schemeClr val="fo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5927" name="Rectangle 7"/>
          <p:cNvSpPr>
            <a:spLocks noChangeArrowheads="1"/>
          </p:cNvSpPr>
          <p:nvPr/>
        </p:nvSpPr>
        <p:spPr bwMode="auto">
          <a:xfrm>
            <a:off x="2806700" y="4319588"/>
            <a:ext cx="2570163" cy="776287"/>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one second.</a:t>
            </a:r>
          </a:p>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    </a:t>
            </a:r>
          </a:p>
        </p:txBody>
      </p:sp>
      <p:sp>
        <p:nvSpPr>
          <p:cNvPr id="465928" name="Line 8"/>
          <p:cNvSpPr>
            <a:spLocks noChangeShapeType="1"/>
          </p:cNvSpPr>
          <p:nvPr/>
        </p:nvSpPr>
        <p:spPr bwMode="auto">
          <a:xfrm flipV="1">
            <a:off x="5291138" y="3949700"/>
            <a:ext cx="817562"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59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59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5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pPr eaLnBrk="1" hangingPunct="1">
              <a:defRPr/>
            </a:pPr>
            <a:r>
              <a:rPr lang="en-US" smtClean="0"/>
              <a:t>The Travel Principle:</a:t>
            </a:r>
          </a:p>
        </p:txBody>
      </p:sp>
      <p:sp>
        <p:nvSpPr>
          <p:cNvPr id="468995" name="Rectangle 3"/>
          <p:cNvSpPr>
            <a:spLocks noChangeArrowheads="1"/>
          </p:cNvSpPr>
          <p:nvPr/>
        </p:nvSpPr>
        <p:spPr bwMode="auto">
          <a:xfrm>
            <a:off x="457200" y="1600200"/>
            <a:ext cx="7024688" cy="184626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No influence or information from the sun can reach us for…</a:t>
            </a:r>
          </a:p>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    </a:t>
            </a:r>
          </a:p>
        </p:txBody>
      </p:sp>
      <p:sp>
        <p:nvSpPr>
          <p:cNvPr id="133124" name="Rectangle 9"/>
          <p:cNvSpPr>
            <a:spLocks noChangeArrowheads="1"/>
          </p:cNvSpPr>
          <p:nvPr/>
        </p:nvSpPr>
        <p:spPr bwMode="auto">
          <a:xfrm>
            <a:off x="0" y="3832225"/>
            <a:ext cx="9144000" cy="302577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33125" name="Picture 10" descr="sun-bi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4650" y="3886200"/>
            <a:ext cx="2481263" cy="2351088"/>
          </a:xfrm>
          <a:noFill/>
          <a:extLst>
            <a:ext uri="{909E8E84-426E-40DD-AFC4-6F175D3DCCD1}">
              <a14:hiddenFill xmlns:a14="http://schemas.microsoft.com/office/drawing/2010/main">
                <a:solidFill>
                  <a:srgbClr val="FFFFFF"/>
                </a:solidFill>
              </a14:hiddenFill>
            </a:ext>
          </a:extLst>
        </p:spPr>
      </p:pic>
      <p:pic>
        <p:nvPicPr>
          <p:cNvPr id="133126" name="Picture 12" descr="earth-b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8450" y="4540250"/>
            <a:ext cx="89852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9006" name="Line 14"/>
          <p:cNvSpPr>
            <a:spLocks noChangeShapeType="1"/>
          </p:cNvSpPr>
          <p:nvPr/>
        </p:nvSpPr>
        <p:spPr bwMode="auto">
          <a:xfrm flipV="1">
            <a:off x="3249613" y="5006975"/>
            <a:ext cx="4513262" cy="19050"/>
          </a:xfrm>
          <a:prstGeom prst="line">
            <a:avLst/>
          </a:prstGeom>
          <a:noFill/>
          <a:ln w="57150">
            <a:solidFill>
              <a:schemeClr val="fo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9007" name="Rectangle 15"/>
          <p:cNvSpPr>
            <a:spLocks noChangeArrowheads="1"/>
          </p:cNvSpPr>
          <p:nvPr/>
        </p:nvSpPr>
        <p:spPr bwMode="auto">
          <a:xfrm>
            <a:off x="4187825" y="4013200"/>
            <a:ext cx="3659188" cy="6207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eight minutes.</a:t>
            </a:r>
          </a:p>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90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9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00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defRPr/>
            </a:pPr>
            <a:r>
              <a:rPr lang="en-US" smtClean="0"/>
              <a:t>Science and Religion III</a:t>
            </a:r>
          </a:p>
        </p:txBody>
      </p:sp>
      <p:sp>
        <p:nvSpPr>
          <p:cNvPr id="147459" name="Rectangle 3"/>
          <p:cNvSpPr>
            <a:spLocks noGrp="1" noChangeArrowheads="1"/>
          </p:cNvSpPr>
          <p:nvPr>
            <p:ph type="body" sz="half" idx="1"/>
          </p:nvPr>
        </p:nvSpPr>
        <p:spPr>
          <a:xfrm>
            <a:off x="685800" y="1447800"/>
            <a:ext cx="5105400" cy="5029200"/>
          </a:xfrm>
        </p:spPr>
        <p:txBody>
          <a:bodyPr/>
          <a:lstStyle/>
          <a:p>
            <a:pPr eaLnBrk="1" hangingPunct="1">
              <a:lnSpc>
                <a:spcPct val="90000"/>
              </a:lnSpc>
              <a:defRPr/>
            </a:pPr>
            <a:r>
              <a:rPr lang="en-US" smtClean="0"/>
              <a:t>Physics = Theism</a:t>
            </a:r>
            <a:br>
              <a:rPr lang="en-US" smtClean="0"/>
            </a:br>
            <a:r>
              <a:rPr lang="en-US" smtClean="0"/>
              <a:t>(with a capital “T”)</a:t>
            </a:r>
          </a:p>
          <a:p>
            <a:pPr eaLnBrk="1" hangingPunct="1">
              <a:lnSpc>
                <a:spcPct val="90000"/>
              </a:lnSpc>
              <a:buFont typeface="Wingdings" panose="05000000000000000000" pitchFamily="2" charset="2"/>
              <a:buNone/>
              <a:defRPr/>
            </a:pPr>
            <a:endParaRPr lang="en-US" smtClean="0"/>
          </a:p>
          <a:p>
            <a:pPr eaLnBrk="1" hangingPunct="1">
              <a:lnSpc>
                <a:spcPct val="90000"/>
              </a:lnSpc>
              <a:defRPr/>
            </a:pPr>
            <a:r>
              <a:rPr lang="en-US" smtClean="0"/>
              <a:t>“Science says”</a:t>
            </a:r>
            <a:br>
              <a:rPr lang="en-US" smtClean="0"/>
            </a:br>
            <a:r>
              <a:rPr lang="en-US" smtClean="0"/>
              <a:t>There is an active conscious God</a:t>
            </a:r>
          </a:p>
          <a:p>
            <a:pPr eaLnBrk="1" hangingPunct="1">
              <a:lnSpc>
                <a:spcPct val="90000"/>
              </a:lnSpc>
              <a:buFont typeface="Wingdings" panose="05000000000000000000" pitchFamily="2" charset="2"/>
              <a:buNone/>
              <a:defRPr/>
            </a:pPr>
            <a:endParaRPr lang="en-US" smtClean="0"/>
          </a:p>
          <a:p>
            <a:pPr eaLnBrk="1" hangingPunct="1">
              <a:lnSpc>
                <a:spcPct val="90000"/>
              </a:lnSpc>
              <a:defRPr/>
            </a:pPr>
            <a:r>
              <a:rPr lang="en-US" smtClean="0"/>
              <a:t>A belief held by</a:t>
            </a:r>
            <a:br>
              <a:rPr lang="en-US" smtClean="0"/>
            </a:br>
            <a:r>
              <a:rPr lang="en-US" smtClean="0"/>
              <a:t>Stephen Barr,</a:t>
            </a:r>
            <a:br>
              <a:rPr lang="en-US" smtClean="0"/>
            </a:br>
            <a:r>
              <a:rPr lang="en-US" smtClean="0"/>
              <a:t>Quantum Field Theorist</a:t>
            </a:r>
          </a:p>
        </p:txBody>
      </p:sp>
      <p:grpSp>
        <p:nvGrpSpPr>
          <p:cNvPr id="17412" name="Group 10"/>
          <p:cNvGrpSpPr>
            <a:grpSpLocks/>
          </p:cNvGrpSpPr>
          <p:nvPr/>
        </p:nvGrpSpPr>
        <p:grpSpPr bwMode="auto">
          <a:xfrm>
            <a:off x="5715000" y="1524000"/>
            <a:ext cx="3000375" cy="4938713"/>
            <a:chOff x="3312" y="960"/>
            <a:chExt cx="1890" cy="3111"/>
          </a:xfrm>
        </p:grpSpPr>
        <p:pic>
          <p:nvPicPr>
            <p:cNvPr id="17413" name="Picture 7" descr="02680347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960"/>
              <a:ext cx="1890"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9"/>
            <p:cNvSpPr txBox="1">
              <a:spLocks noChangeArrowheads="1"/>
            </p:cNvSpPr>
            <p:nvPr/>
          </p:nvSpPr>
          <p:spPr bwMode="auto">
            <a:xfrm>
              <a:off x="3936" y="3840"/>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t>2003</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4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pPr eaLnBrk="1" hangingPunct="1">
              <a:defRPr/>
            </a:pPr>
            <a:r>
              <a:rPr lang="en-US" smtClean="0"/>
              <a:t>The Travel Principle:</a:t>
            </a:r>
          </a:p>
        </p:txBody>
      </p:sp>
      <p:sp>
        <p:nvSpPr>
          <p:cNvPr id="489475" name="Rectangle 3"/>
          <p:cNvSpPr>
            <a:spLocks noChangeArrowheads="1"/>
          </p:cNvSpPr>
          <p:nvPr/>
        </p:nvSpPr>
        <p:spPr bwMode="auto">
          <a:xfrm>
            <a:off x="1643063" y="1949450"/>
            <a:ext cx="6013450" cy="250825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3600">
                <a:effectLst>
                  <a:outerShdw blurRad="38100" dist="38100" dir="2700000" algn="tl">
                    <a:srgbClr val="010199"/>
                  </a:outerShdw>
                </a:effectLst>
                <a:latin typeface="Arial" charset="0"/>
              </a:rPr>
              <a:t>Scientists call this idea “</a:t>
            </a:r>
            <a:r>
              <a:rPr lang="en-US" sz="3600" b="1" i="1">
                <a:effectLst>
                  <a:outerShdw blurRad="38100" dist="38100" dir="2700000" algn="tl">
                    <a:srgbClr val="010199"/>
                  </a:outerShdw>
                </a:effectLst>
                <a:latin typeface="Arial" charset="0"/>
              </a:rPr>
              <a:t>Locality</a:t>
            </a:r>
            <a:r>
              <a:rPr lang="en-US" sz="3600">
                <a:effectLst>
                  <a:outerShdw blurRad="38100" dist="38100" dir="2700000" algn="tl">
                    <a:srgbClr val="010199"/>
                  </a:outerShdw>
                </a:effectLst>
                <a:latin typeface="Arial" charset="0"/>
              </a:rPr>
              <a:t>.”</a:t>
            </a:r>
          </a:p>
          <a:p>
            <a:pPr marL="342900" indent="-342900" algn="ctr" eaLnBrk="1" hangingPunct="1">
              <a:spcBef>
                <a:spcPct val="20000"/>
              </a:spcBef>
              <a:buClr>
                <a:schemeClr val="hlink"/>
              </a:buClr>
              <a:buSzPct val="75000"/>
              <a:buFont typeface="Wingdings" pitchFamily="2" charset="2"/>
              <a:buNone/>
              <a:defRPr/>
            </a:pPr>
            <a:endParaRPr lang="en-US" sz="3200">
              <a:effectLst>
                <a:outerShdw blurRad="38100" dist="38100" dir="2700000" algn="tl">
                  <a:srgbClr val="010199"/>
                </a:outerShdw>
              </a:effectLst>
              <a:latin typeface="Arial" charset="0"/>
            </a:endParaRPr>
          </a:p>
          <a:p>
            <a:pPr marL="342900" indent="-342900" algn="ctr"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Without “locality” some</a:t>
            </a:r>
            <a:br>
              <a:rPr lang="en-US" sz="3200">
                <a:effectLst>
                  <a:outerShdw blurRad="38100" dist="38100" dir="2700000" algn="tl">
                    <a:srgbClr val="010199"/>
                  </a:outerShdw>
                </a:effectLst>
                <a:latin typeface="Arial" charset="0"/>
              </a:rPr>
            </a:br>
            <a:r>
              <a:rPr lang="en-US" sz="3200">
                <a:effectLst>
                  <a:outerShdw blurRad="38100" dist="38100" dir="2700000" algn="tl">
                    <a:srgbClr val="010199"/>
                  </a:outerShdw>
                </a:effectLst>
                <a:latin typeface="Arial" charset="0"/>
              </a:rPr>
              <a:t>physicists fear for “causality.”</a:t>
            </a:r>
          </a:p>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94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pPr eaLnBrk="1" hangingPunct="1">
              <a:defRPr/>
            </a:pPr>
            <a:r>
              <a:rPr lang="en-US" smtClean="0"/>
              <a:t>The Aspect Experiment</a:t>
            </a:r>
          </a:p>
        </p:txBody>
      </p:sp>
      <p:sp>
        <p:nvSpPr>
          <p:cNvPr id="475139" name="Rectangle 3"/>
          <p:cNvSpPr>
            <a:spLocks noGrp="1" noChangeArrowheads="1"/>
          </p:cNvSpPr>
          <p:nvPr>
            <p:ph type="body" sz="half" idx="1"/>
          </p:nvPr>
        </p:nvSpPr>
        <p:spPr>
          <a:xfrm>
            <a:off x="4056063" y="5394325"/>
            <a:ext cx="4038600" cy="638175"/>
          </a:xfrm>
        </p:spPr>
        <p:txBody>
          <a:bodyPr/>
          <a:lstStyle/>
          <a:p>
            <a:pPr algn="ctr" eaLnBrk="1" hangingPunct="1">
              <a:buFont typeface="Wingdings" panose="05000000000000000000" pitchFamily="2" charset="2"/>
              <a:buNone/>
              <a:defRPr/>
            </a:pPr>
            <a:r>
              <a:rPr lang="en-US" sz="2000" smtClean="0"/>
              <a:t>Alain Aspect (1982)</a:t>
            </a:r>
          </a:p>
        </p:txBody>
      </p:sp>
      <p:sp>
        <p:nvSpPr>
          <p:cNvPr id="475141" name="Rectangle 5"/>
          <p:cNvSpPr>
            <a:spLocks noChangeArrowheads="1"/>
          </p:cNvSpPr>
          <p:nvPr/>
        </p:nvSpPr>
        <p:spPr bwMode="auto">
          <a:xfrm>
            <a:off x="614363" y="2155825"/>
            <a:ext cx="2571750" cy="1339850"/>
          </a:xfrm>
          <a:prstGeom prst="rect">
            <a:avLst/>
          </a:prstGeom>
          <a:noFill/>
          <a:ln w="9525">
            <a:noFill/>
            <a:miter lim="800000"/>
            <a:headEnd/>
            <a:tailEnd/>
          </a:ln>
          <a:effectLst/>
        </p:spPr>
        <p:txBody>
          <a:bodyPr/>
          <a:lstStyle/>
          <a:p>
            <a:pPr marL="342900" indent="-342900" algn="ctr" eaLnBrk="1" hangingPunct="1">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Photons</a:t>
            </a:r>
          </a:p>
          <a:p>
            <a:pPr marL="342900" indent="-342900" algn="ctr" eaLnBrk="1" hangingPunct="1">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far flung</a:t>
            </a:r>
          </a:p>
        </p:txBody>
      </p:sp>
      <p:pic>
        <p:nvPicPr>
          <p:cNvPr id="135173" name="Picture 9" descr="aspect 2"/>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770313" y="1985963"/>
            <a:ext cx="4646612" cy="3175000"/>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lstStyle/>
          <a:p>
            <a:pPr eaLnBrk="1" hangingPunct="1">
              <a:defRPr/>
            </a:pPr>
            <a:r>
              <a:rPr lang="en-US" smtClean="0"/>
              <a:t>The Aspect Experiment</a:t>
            </a:r>
          </a:p>
        </p:txBody>
      </p:sp>
      <p:sp>
        <p:nvSpPr>
          <p:cNvPr id="477192" name="Rectangle 8"/>
          <p:cNvSpPr>
            <a:spLocks noGrp="1" noChangeArrowheads="1"/>
          </p:cNvSpPr>
          <p:nvPr>
            <p:ph type="body" sz="half" idx="1"/>
          </p:nvPr>
        </p:nvSpPr>
        <p:spPr>
          <a:xfrm>
            <a:off x="457200" y="1600200"/>
            <a:ext cx="6237288" cy="4530725"/>
          </a:xfrm>
        </p:spPr>
        <p:txBody>
          <a:bodyPr/>
          <a:lstStyle/>
          <a:p>
            <a:pPr eaLnBrk="1" hangingPunct="1">
              <a:buFont typeface="Wingdings" panose="05000000000000000000" pitchFamily="2" charset="2"/>
              <a:buNone/>
              <a:defRPr/>
            </a:pPr>
            <a:r>
              <a:rPr lang="en-US" sz="2800" smtClean="0"/>
              <a:t>But first a word from Einstein…</a:t>
            </a:r>
          </a:p>
          <a:p>
            <a:pPr eaLnBrk="1" hangingPunct="1">
              <a:buFont typeface="Wingdings" panose="05000000000000000000" pitchFamily="2" charset="2"/>
              <a:buNone/>
              <a:defRPr/>
            </a:pPr>
            <a:r>
              <a:rPr lang="en-US" sz="2400" smtClean="0"/>
              <a:t>Some radioactive atoms emit </a:t>
            </a:r>
            <a:r>
              <a:rPr lang="en-US" sz="2400" b="1" i="1" smtClean="0"/>
              <a:t>pairs</a:t>
            </a:r>
            <a:r>
              <a:rPr lang="en-US" sz="2400" smtClean="0"/>
              <a:t> of particles with opposite properties.</a:t>
            </a:r>
          </a:p>
        </p:txBody>
      </p:sp>
      <p:grpSp>
        <p:nvGrpSpPr>
          <p:cNvPr id="136196" name="Group 12"/>
          <p:cNvGrpSpPr>
            <a:grpSpLocks/>
          </p:cNvGrpSpPr>
          <p:nvPr/>
        </p:nvGrpSpPr>
        <p:grpSpPr bwMode="auto">
          <a:xfrm>
            <a:off x="6983413" y="1695450"/>
            <a:ext cx="2174875" cy="4602163"/>
            <a:chOff x="4332" y="1153"/>
            <a:chExt cx="1344" cy="2905"/>
          </a:xfrm>
        </p:grpSpPr>
        <p:pic>
          <p:nvPicPr>
            <p:cNvPr id="136200" name="Picture 9" descr="einstein-19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 y="1153"/>
              <a:ext cx="893" cy="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5" name="Rectangle 11"/>
            <p:cNvSpPr>
              <a:spLocks noChangeArrowheads="1"/>
            </p:cNvSpPr>
            <p:nvPr/>
          </p:nvSpPr>
          <p:spPr bwMode="auto">
            <a:xfrm>
              <a:off x="4332" y="3766"/>
              <a:ext cx="1344" cy="292"/>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Einstein (1935)</a:t>
              </a:r>
            </a:p>
          </p:txBody>
        </p:sp>
      </p:grpSp>
      <p:pic>
        <p:nvPicPr>
          <p:cNvPr id="477199" name="Picture 15" descr="pho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4149725"/>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203" name="Picture 19" descr="photon"/>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027488" y="4143375"/>
            <a:ext cx="266700" cy="266700"/>
          </a:xfrm>
          <a:noFill/>
          <a:extLst>
            <a:ext uri="{909E8E84-426E-40DD-AFC4-6F175D3DCCD1}">
              <a14:hiddenFill xmlns:a14="http://schemas.microsoft.com/office/drawing/2010/main">
                <a:solidFill>
                  <a:srgbClr val="FFFFFF"/>
                </a:solidFill>
              </a14:hiddenFill>
            </a:ext>
          </a:extLst>
        </p:spPr>
      </p:pic>
      <p:pic>
        <p:nvPicPr>
          <p:cNvPr id="136199" name="Picture 24" descr="atom-with-electrons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0600" y="3632200"/>
            <a:ext cx="13176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7192">
                                            <p:txEl>
                                              <p:pRg st="1" end="1"/>
                                            </p:txEl>
                                          </p:spTgt>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33333E-6 2.32085E-6 L 0.24895 -0.1417 " pathEditMode="relative" ptsTypes="AA">
                                      <p:cBhvr>
                                        <p:cTn id="8" dur="2000" fill="hold"/>
                                        <p:tgtEl>
                                          <p:spTgt spid="477199"/>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035 0.00046 L -0.2401 0.13083 " pathEditMode="relative" rAng="0" ptsTypes="AA">
                                      <p:cBhvr>
                                        <p:cTn id="10" dur="2000" fill="hold"/>
                                        <p:tgtEl>
                                          <p:spTgt spid="477203"/>
                                        </p:tgtEl>
                                        <p:attrNameLst>
                                          <p:attrName>ppt_x</p:attrName>
                                          <p:attrName>ppt_y</p:attrName>
                                        </p:attrNameLst>
                                      </p:cBhvr>
                                      <p:rCtr x="-12031" y="6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p:txBody>
          <a:bodyPr/>
          <a:lstStyle/>
          <a:p>
            <a:pPr eaLnBrk="1" hangingPunct="1">
              <a:defRPr/>
            </a:pPr>
            <a:r>
              <a:rPr lang="en-US" smtClean="0"/>
              <a:t>The Aspect Experiment</a:t>
            </a:r>
          </a:p>
        </p:txBody>
      </p:sp>
      <p:grpSp>
        <p:nvGrpSpPr>
          <p:cNvPr id="137219" name="Group 4"/>
          <p:cNvGrpSpPr>
            <a:grpSpLocks/>
          </p:cNvGrpSpPr>
          <p:nvPr/>
        </p:nvGrpSpPr>
        <p:grpSpPr bwMode="auto">
          <a:xfrm>
            <a:off x="6983413" y="1695450"/>
            <a:ext cx="2174875" cy="4602163"/>
            <a:chOff x="4332" y="1153"/>
            <a:chExt cx="1344" cy="2905"/>
          </a:xfrm>
        </p:grpSpPr>
        <p:pic>
          <p:nvPicPr>
            <p:cNvPr id="137227" name="Picture 5" descr="einstein-19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 y="1153"/>
              <a:ext cx="893" cy="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58" name="Rectangle 6"/>
            <p:cNvSpPr>
              <a:spLocks noChangeArrowheads="1"/>
            </p:cNvSpPr>
            <p:nvPr/>
          </p:nvSpPr>
          <p:spPr bwMode="auto">
            <a:xfrm>
              <a:off x="4332" y="3766"/>
              <a:ext cx="1344" cy="292"/>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Einstein (1935)</a:t>
              </a:r>
            </a:p>
          </p:txBody>
        </p:sp>
      </p:grpSp>
      <p:pic>
        <p:nvPicPr>
          <p:cNvPr id="137220" name="Picture 7" descr="pho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4149725"/>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8" descr="photon"/>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027488" y="4143375"/>
            <a:ext cx="266700" cy="266700"/>
          </a:xfrm>
          <a:noFill/>
          <a:extLst>
            <a:ext uri="{909E8E84-426E-40DD-AFC4-6F175D3DCCD1}">
              <a14:hiddenFill xmlns:a14="http://schemas.microsoft.com/office/drawing/2010/main">
                <a:solidFill>
                  <a:srgbClr val="FFFFFF"/>
                </a:solidFill>
              </a14:hiddenFill>
            </a:ext>
          </a:extLst>
        </p:spPr>
      </p:pic>
      <p:pic>
        <p:nvPicPr>
          <p:cNvPr id="137222" name="Picture 9" descr="atom-with-electrons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0600" y="3632200"/>
            <a:ext cx="13176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11" descr="pho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3178175"/>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Picture 12" descr="pho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325" y="5045075"/>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AutoShape 14"/>
          <p:cNvSpPr>
            <a:spLocks/>
          </p:cNvSpPr>
          <p:nvPr/>
        </p:nvSpPr>
        <p:spPr bwMode="auto">
          <a:xfrm>
            <a:off x="1111250" y="2200275"/>
            <a:ext cx="2236788" cy="1290638"/>
          </a:xfrm>
          <a:prstGeom prst="borderCallout2">
            <a:avLst>
              <a:gd name="adj1" fmla="val 8856"/>
              <a:gd name="adj2" fmla="val 103407"/>
              <a:gd name="adj3" fmla="val 8856"/>
              <a:gd name="adj4" fmla="val 164019"/>
              <a:gd name="adj5" fmla="val 72204"/>
              <a:gd name="adj6" fmla="val 226898"/>
            </a:avLst>
          </a:prstGeom>
          <a:solidFill>
            <a:schemeClr val="accent1"/>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Measure a property of this guy.</a:t>
            </a:r>
          </a:p>
        </p:txBody>
      </p:sp>
      <p:sp>
        <p:nvSpPr>
          <p:cNvPr id="484367" name="AutoShape 15"/>
          <p:cNvSpPr>
            <a:spLocks/>
          </p:cNvSpPr>
          <p:nvPr/>
        </p:nvSpPr>
        <p:spPr bwMode="auto">
          <a:xfrm>
            <a:off x="3846513" y="5114925"/>
            <a:ext cx="3130550" cy="1290638"/>
          </a:xfrm>
          <a:prstGeom prst="borderCallout2">
            <a:avLst>
              <a:gd name="adj1" fmla="val 8856"/>
              <a:gd name="adj2" fmla="val -2435"/>
              <a:gd name="adj3" fmla="val 8856"/>
              <a:gd name="adj4" fmla="val -25606"/>
              <a:gd name="adj5" fmla="val 7380"/>
              <a:gd name="adj6" fmla="val -49694"/>
            </a:avLst>
          </a:prstGeom>
          <a:solidFill>
            <a:schemeClr val="tx2"/>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This guy will</a:t>
            </a:r>
            <a:br>
              <a:rPr lang="en-US" altLang="en-US" sz="2400" b="1">
                <a:solidFill>
                  <a:schemeClr val="bg1"/>
                </a:solidFill>
              </a:rPr>
            </a:br>
            <a:r>
              <a:rPr lang="en-US" altLang="en-US" sz="2400" b="1">
                <a:solidFill>
                  <a:schemeClr val="bg1"/>
                </a:solidFill>
              </a:rPr>
              <a:t>have the opposite</a:t>
            </a:r>
            <a:br>
              <a:rPr lang="en-US" altLang="en-US" sz="2400" b="1">
                <a:solidFill>
                  <a:schemeClr val="bg1"/>
                </a:solidFill>
              </a:rPr>
            </a:br>
            <a:r>
              <a:rPr lang="en-US" altLang="en-US" sz="2400" b="1">
                <a:solidFill>
                  <a:schemeClr val="bg1"/>
                </a:solidFill>
              </a:rPr>
              <a:t>property.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4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6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pPr eaLnBrk="1" hangingPunct="1">
              <a:defRPr/>
            </a:pPr>
            <a:r>
              <a:rPr lang="en-US" smtClean="0"/>
              <a:t>The Aspect Experiment</a:t>
            </a:r>
          </a:p>
        </p:txBody>
      </p:sp>
      <p:grpSp>
        <p:nvGrpSpPr>
          <p:cNvPr id="138243" name="Group 3"/>
          <p:cNvGrpSpPr>
            <a:grpSpLocks/>
          </p:cNvGrpSpPr>
          <p:nvPr/>
        </p:nvGrpSpPr>
        <p:grpSpPr bwMode="auto">
          <a:xfrm>
            <a:off x="6983413" y="1695450"/>
            <a:ext cx="2174875" cy="4602163"/>
            <a:chOff x="4332" y="1153"/>
            <a:chExt cx="1344" cy="2905"/>
          </a:xfrm>
        </p:grpSpPr>
        <p:pic>
          <p:nvPicPr>
            <p:cNvPr id="138253" name="Picture 4" descr="einstein-19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 y="1153"/>
              <a:ext cx="893" cy="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5" name="Rectangle 5"/>
            <p:cNvSpPr>
              <a:spLocks noChangeArrowheads="1"/>
            </p:cNvSpPr>
            <p:nvPr/>
          </p:nvSpPr>
          <p:spPr bwMode="auto">
            <a:xfrm>
              <a:off x="4332" y="3766"/>
              <a:ext cx="1344" cy="292"/>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Einstein (1935)</a:t>
              </a:r>
            </a:p>
          </p:txBody>
        </p:sp>
      </p:grpSp>
      <p:pic>
        <p:nvPicPr>
          <p:cNvPr id="138244" name="Picture 6" descr="pho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4149725"/>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7" descr="photon"/>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027488" y="4143375"/>
            <a:ext cx="266700" cy="266700"/>
          </a:xfrm>
          <a:noFill/>
          <a:extLst>
            <a:ext uri="{909E8E84-426E-40DD-AFC4-6F175D3DCCD1}">
              <a14:hiddenFill xmlns:a14="http://schemas.microsoft.com/office/drawing/2010/main">
                <a:solidFill>
                  <a:srgbClr val="FFFFFF"/>
                </a:solidFill>
              </a14:hiddenFill>
            </a:ext>
          </a:extLst>
        </p:spPr>
      </p:pic>
      <p:pic>
        <p:nvPicPr>
          <p:cNvPr id="138246" name="Picture 8" descr="atom-with-electrons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0600" y="3632200"/>
            <a:ext cx="13176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9" descr="pho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3178175"/>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Picture 10" descr="pho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325" y="5045075"/>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11" name="AutoShape 11"/>
          <p:cNvSpPr>
            <a:spLocks/>
          </p:cNvSpPr>
          <p:nvPr/>
        </p:nvSpPr>
        <p:spPr bwMode="auto">
          <a:xfrm>
            <a:off x="587375" y="1889125"/>
            <a:ext cx="4864100" cy="1290638"/>
          </a:xfrm>
          <a:prstGeom prst="borderCallout2">
            <a:avLst>
              <a:gd name="adj1" fmla="val 8856"/>
              <a:gd name="adj2" fmla="val 101565"/>
              <a:gd name="adj3" fmla="val 8856"/>
              <a:gd name="adj4" fmla="val 109236"/>
              <a:gd name="adj5" fmla="val 87208"/>
              <a:gd name="adj6" fmla="val 117134"/>
            </a:avLst>
          </a:prstGeom>
          <a:solidFill>
            <a:schemeClr val="accent1"/>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“Copenhagen” says this guy’s properties are undefined until measurement happens </a:t>
            </a:r>
            <a:r>
              <a:rPr lang="en-US" altLang="en-US" sz="2400" b="1" i="1">
                <a:solidFill>
                  <a:schemeClr val="bg1"/>
                </a:solidFill>
              </a:rPr>
              <a:t>here</a:t>
            </a:r>
            <a:r>
              <a:rPr lang="en-US" altLang="en-US" sz="2400" b="1">
                <a:solidFill>
                  <a:schemeClr val="bg1"/>
                </a:solidFill>
              </a:rPr>
              <a:t>. </a:t>
            </a:r>
          </a:p>
        </p:txBody>
      </p:sp>
      <p:sp>
        <p:nvSpPr>
          <p:cNvPr id="486412" name="AutoShape 12"/>
          <p:cNvSpPr>
            <a:spLocks/>
          </p:cNvSpPr>
          <p:nvPr/>
        </p:nvSpPr>
        <p:spPr bwMode="auto">
          <a:xfrm>
            <a:off x="3048000" y="5114925"/>
            <a:ext cx="3929063" cy="1290638"/>
          </a:xfrm>
          <a:prstGeom prst="borderCallout2">
            <a:avLst>
              <a:gd name="adj1" fmla="val 8856"/>
              <a:gd name="adj2" fmla="val -1940"/>
              <a:gd name="adj3" fmla="val 8856"/>
              <a:gd name="adj4" fmla="val -10426"/>
              <a:gd name="adj5" fmla="val 7380"/>
              <a:gd name="adj6" fmla="val -19273"/>
            </a:avLst>
          </a:prstGeom>
          <a:solidFill>
            <a:schemeClr val="tx2"/>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But that measurement would have an instant effect </a:t>
            </a:r>
            <a:r>
              <a:rPr lang="en-US" altLang="en-US" sz="2400" b="1" i="1">
                <a:solidFill>
                  <a:schemeClr val="bg1"/>
                </a:solidFill>
              </a:rPr>
              <a:t>here</a:t>
            </a:r>
            <a:r>
              <a:rPr lang="en-US" altLang="en-US" sz="2400" b="1">
                <a:solidFill>
                  <a:schemeClr val="bg1"/>
                </a:solidFill>
              </a:rPr>
              <a:t>.</a:t>
            </a:r>
          </a:p>
        </p:txBody>
      </p:sp>
      <p:sp>
        <p:nvSpPr>
          <p:cNvPr id="486414" name="AutoShape 14"/>
          <p:cNvSpPr>
            <a:spLocks noChangeArrowheads="1"/>
          </p:cNvSpPr>
          <p:nvPr/>
        </p:nvSpPr>
        <p:spPr bwMode="auto">
          <a:xfrm>
            <a:off x="485775" y="1868488"/>
            <a:ext cx="5641975" cy="1284287"/>
          </a:xfrm>
          <a:prstGeom prst="wedgeRoundRectCallout">
            <a:avLst>
              <a:gd name="adj1" fmla="val 70343"/>
              <a:gd name="adj2" fmla="val -14028"/>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Instant action at a distance isn’t</a:t>
            </a:r>
            <a:br>
              <a:rPr lang="en-US" altLang="en-US" sz="2400" b="1">
                <a:solidFill>
                  <a:schemeClr val="bg1"/>
                </a:solidFill>
              </a:rPr>
            </a:br>
            <a:r>
              <a:rPr lang="en-US" altLang="en-US" sz="2400" b="1">
                <a:solidFill>
                  <a:schemeClr val="bg1"/>
                </a:solidFill>
              </a:rPr>
              <a:t>possible, so quantum mechanics</a:t>
            </a:r>
            <a:br>
              <a:rPr lang="en-US" altLang="en-US" sz="2400" b="1">
                <a:solidFill>
                  <a:schemeClr val="bg1"/>
                </a:solidFill>
              </a:rPr>
            </a:br>
            <a:r>
              <a:rPr lang="en-US" altLang="en-US" sz="2400" b="1">
                <a:solidFill>
                  <a:schemeClr val="bg1"/>
                </a:solidFill>
              </a:rPr>
              <a:t>must not be “complete.”</a:t>
            </a:r>
          </a:p>
        </p:txBody>
      </p:sp>
      <p:sp>
        <p:nvSpPr>
          <p:cNvPr id="486415" name="AutoShape 15"/>
          <p:cNvSpPr>
            <a:spLocks noChangeArrowheads="1"/>
          </p:cNvSpPr>
          <p:nvPr/>
        </p:nvSpPr>
        <p:spPr bwMode="auto">
          <a:xfrm>
            <a:off x="2625725" y="5116513"/>
            <a:ext cx="4279900" cy="1323975"/>
          </a:xfrm>
          <a:prstGeom prst="wedgeRoundRectCallout">
            <a:avLst>
              <a:gd name="adj1" fmla="val 56120"/>
              <a:gd name="adj2" fmla="val -185491"/>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There is more information</a:t>
            </a:r>
            <a:br>
              <a:rPr lang="en-US" altLang="en-US" sz="2400" b="1">
                <a:solidFill>
                  <a:schemeClr val="bg1"/>
                </a:solidFill>
              </a:rPr>
            </a:br>
            <a:r>
              <a:rPr lang="en-US" altLang="en-US" sz="2400" b="1">
                <a:solidFill>
                  <a:schemeClr val="bg1"/>
                </a:solidFill>
              </a:rPr>
              <a:t>(aka “hidden variables”).</a:t>
            </a:r>
            <a:br>
              <a:rPr lang="en-US" altLang="en-US" sz="2400" b="1">
                <a:solidFill>
                  <a:schemeClr val="bg1"/>
                </a:solidFill>
              </a:rPr>
            </a:br>
            <a:r>
              <a:rPr lang="en-US" altLang="en-US" sz="2400" b="1">
                <a:solidFill>
                  <a:schemeClr val="bg1"/>
                </a:solidFill>
              </a:rPr>
              <a:t>All physics is local.</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64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86411"/>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4864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864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6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11" grpId="0" animBg="1"/>
      <p:bldP spid="486412" grpId="0" animBg="1"/>
      <p:bldP spid="486412" grpId="1" animBg="1"/>
      <p:bldP spid="486414" grpId="0" animBg="1"/>
      <p:bldP spid="48641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p:txBody>
          <a:bodyPr/>
          <a:lstStyle/>
          <a:p>
            <a:pPr eaLnBrk="1" hangingPunct="1">
              <a:defRPr/>
            </a:pPr>
            <a:r>
              <a:rPr lang="en-US" smtClean="0"/>
              <a:t>The Aspect Experiment</a:t>
            </a:r>
          </a:p>
        </p:txBody>
      </p:sp>
      <p:sp>
        <p:nvSpPr>
          <p:cNvPr id="478211" name="Rectangle 3"/>
          <p:cNvSpPr>
            <a:spLocks noGrp="1" noChangeArrowheads="1"/>
          </p:cNvSpPr>
          <p:nvPr>
            <p:ph type="body" sz="half" idx="1"/>
          </p:nvPr>
        </p:nvSpPr>
        <p:spPr>
          <a:xfrm>
            <a:off x="822325" y="6162675"/>
            <a:ext cx="2503488" cy="503238"/>
          </a:xfrm>
        </p:spPr>
        <p:txBody>
          <a:bodyPr/>
          <a:lstStyle/>
          <a:p>
            <a:pPr algn="ctr" eaLnBrk="1" hangingPunct="1">
              <a:buFont typeface="Wingdings" panose="05000000000000000000" pitchFamily="2" charset="2"/>
              <a:buNone/>
              <a:defRPr/>
            </a:pPr>
            <a:r>
              <a:rPr lang="en-US" sz="2000" smtClean="0"/>
              <a:t>John Bell (1966)</a:t>
            </a:r>
          </a:p>
        </p:txBody>
      </p:sp>
      <p:pic>
        <p:nvPicPr>
          <p:cNvPr id="139268" name="Picture 7" descr="bel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1188" y="2217738"/>
            <a:ext cx="2927350" cy="3811587"/>
          </a:xfrm>
          <a:noFill/>
          <a:extLst>
            <a:ext uri="{909E8E84-426E-40DD-AFC4-6F175D3DCCD1}">
              <a14:hiddenFill xmlns:a14="http://schemas.microsoft.com/office/drawing/2010/main">
                <a:solidFill>
                  <a:srgbClr val="FFFFFF"/>
                </a:solidFill>
              </a14:hiddenFill>
            </a:ext>
          </a:extLst>
        </p:spPr>
      </p:pic>
      <p:sp>
        <p:nvSpPr>
          <p:cNvPr id="478217" name="AutoShape 9"/>
          <p:cNvSpPr>
            <a:spLocks noChangeArrowheads="1"/>
          </p:cNvSpPr>
          <p:nvPr/>
        </p:nvSpPr>
        <p:spPr bwMode="auto">
          <a:xfrm>
            <a:off x="4200525" y="1771650"/>
            <a:ext cx="4164013" cy="1574800"/>
          </a:xfrm>
          <a:prstGeom prst="wedgeRoundRectCallout">
            <a:avLst>
              <a:gd name="adj1" fmla="val -63764"/>
              <a:gd name="adj2" fmla="val 79736"/>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Einstein’s </a:t>
            </a:r>
            <a:r>
              <a:rPr lang="en-US" altLang="en-US" sz="2200" b="1" i="1">
                <a:solidFill>
                  <a:schemeClr val="bg1"/>
                </a:solidFill>
              </a:rPr>
              <a:t>locality</a:t>
            </a:r>
            <a:r>
              <a:rPr lang="en-US" altLang="en-US" sz="2200" b="1">
                <a:solidFill>
                  <a:schemeClr val="bg1"/>
                </a:solidFill>
              </a:rPr>
              <a:t> and </a:t>
            </a:r>
            <a:br>
              <a:rPr lang="en-US" altLang="en-US" sz="2200" b="1">
                <a:solidFill>
                  <a:schemeClr val="bg1"/>
                </a:solidFill>
              </a:rPr>
            </a:br>
            <a:r>
              <a:rPr lang="en-US" altLang="en-US" sz="2200" b="1">
                <a:solidFill>
                  <a:schemeClr val="bg1"/>
                </a:solidFill>
              </a:rPr>
              <a:t>quantum mechanics are </a:t>
            </a:r>
            <a:br>
              <a:rPr lang="en-US" altLang="en-US" sz="2200" b="1">
                <a:solidFill>
                  <a:schemeClr val="bg1"/>
                </a:solidFill>
              </a:rPr>
            </a:br>
            <a:r>
              <a:rPr lang="en-US" altLang="en-US" sz="2200" b="1">
                <a:solidFill>
                  <a:schemeClr val="bg1"/>
                </a:solidFill>
              </a:rPr>
              <a:t>distinct. An experiment </a:t>
            </a:r>
            <a:br>
              <a:rPr lang="en-US" altLang="en-US" sz="2200" b="1">
                <a:solidFill>
                  <a:schemeClr val="bg1"/>
                </a:solidFill>
              </a:rPr>
            </a:br>
            <a:r>
              <a:rPr lang="en-US" altLang="en-US" sz="2200" b="1">
                <a:solidFill>
                  <a:schemeClr val="bg1"/>
                </a:solidFill>
              </a:rPr>
              <a:t>could distinguish them.</a:t>
            </a:r>
          </a:p>
        </p:txBody>
      </p:sp>
      <p:pic>
        <p:nvPicPr>
          <p:cNvPr id="139270" name="Picture 20" descr="bell's-inequa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650" y="4533900"/>
            <a:ext cx="466883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8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p:txBody>
          <a:bodyPr/>
          <a:lstStyle/>
          <a:p>
            <a:pPr eaLnBrk="1" hangingPunct="1">
              <a:defRPr/>
            </a:pPr>
            <a:r>
              <a:rPr lang="en-US" smtClean="0"/>
              <a:t>The Aspect Experiment</a:t>
            </a:r>
          </a:p>
        </p:txBody>
      </p:sp>
      <p:pic>
        <p:nvPicPr>
          <p:cNvPr id="140291" name="Picture 11" descr="aspect experiment narrow"/>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52450" y="2097088"/>
            <a:ext cx="8229600" cy="2359025"/>
          </a:xfrm>
          <a:noFill/>
          <a:extLst>
            <a:ext uri="{909E8E84-426E-40DD-AFC4-6F175D3DCCD1}">
              <a14:hiddenFill xmlns:a14="http://schemas.microsoft.com/office/drawing/2010/main">
                <a:solidFill>
                  <a:srgbClr val="FFFFFF"/>
                </a:solidFill>
              </a14:hiddenFill>
            </a:ext>
          </a:extLst>
        </p:spPr>
      </p:pic>
      <p:sp>
        <p:nvSpPr>
          <p:cNvPr id="479245" name="Rectangle 13"/>
          <p:cNvSpPr>
            <a:spLocks noChangeArrowheads="1"/>
          </p:cNvSpPr>
          <p:nvPr/>
        </p:nvSpPr>
        <p:spPr bwMode="auto">
          <a:xfrm>
            <a:off x="688975" y="4803775"/>
            <a:ext cx="8131175" cy="15351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Goal #1: Explore Bell’s Inequalities.</a:t>
            </a:r>
          </a:p>
        </p:txBody>
      </p:sp>
      <p:sp>
        <p:nvSpPr>
          <p:cNvPr id="479246" name="Rectangle 14"/>
          <p:cNvSpPr>
            <a:spLocks noChangeArrowheads="1"/>
          </p:cNvSpPr>
          <p:nvPr/>
        </p:nvSpPr>
        <p:spPr bwMode="auto">
          <a:xfrm>
            <a:off x="177800" y="4806950"/>
            <a:ext cx="8634413" cy="1535113"/>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Goal #2: measure the </a:t>
            </a:r>
            <a:r>
              <a:rPr lang="en-US" sz="3200" i="1">
                <a:effectLst>
                  <a:outerShdw blurRad="38100" dist="38100" dir="2700000" algn="tl">
                    <a:srgbClr val="010199"/>
                  </a:outerShdw>
                </a:effectLst>
                <a:latin typeface="Arial" charset="0"/>
              </a:rPr>
              <a:t>LEFT</a:t>
            </a:r>
            <a:r>
              <a:rPr lang="en-US" sz="3200">
                <a:effectLst>
                  <a:outerShdw blurRad="38100" dist="38100" dir="2700000" algn="tl">
                    <a:srgbClr val="010199"/>
                  </a:outerShdw>
                </a:effectLst>
                <a:latin typeface="Arial" charset="0"/>
              </a:rPr>
              <a:t> photon before a signal from the </a:t>
            </a:r>
            <a:r>
              <a:rPr lang="en-US" sz="3200" i="1">
                <a:effectLst>
                  <a:outerShdw blurRad="38100" dist="38100" dir="2700000" algn="tl">
                    <a:srgbClr val="010199"/>
                  </a:outerShdw>
                </a:effectLst>
                <a:latin typeface="Arial" charset="0"/>
              </a:rPr>
              <a:t>RIGHT</a:t>
            </a:r>
            <a:r>
              <a:rPr lang="en-US" sz="3200">
                <a:effectLst>
                  <a:outerShdw blurRad="38100" dist="38100" dir="2700000" algn="tl">
                    <a:srgbClr val="010199"/>
                  </a:outerShdw>
                </a:effectLst>
                <a:latin typeface="Arial" charset="0"/>
              </a:rPr>
              <a:t> photon could reach it.</a:t>
            </a:r>
          </a:p>
        </p:txBody>
      </p:sp>
      <p:sp>
        <p:nvSpPr>
          <p:cNvPr id="140294" name="Text Box 15"/>
          <p:cNvSpPr txBox="1">
            <a:spLocks noChangeArrowheads="1"/>
          </p:cNvSpPr>
          <p:nvPr/>
        </p:nvSpPr>
        <p:spPr bwMode="auto">
          <a:xfrm>
            <a:off x="2809875" y="1614488"/>
            <a:ext cx="371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Alain Aspect’s experiment, 1982.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79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7924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79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45" grpId="0"/>
      <p:bldP spid="479245" grpId="1"/>
      <p:bldP spid="47924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pPr eaLnBrk="1" hangingPunct="1">
              <a:defRPr/>
            </a:pPr>
            <a:r>
              <a:rPr lang="en-US" smtClean="0"/>
              <a:t>The Aspect Experiment</a:t>
            </a:r>
          </a:p>
        </p:txBody>
      </p:sp>
      <p:sp>
        <p:nvSpPr>
          <p:cNvPr id="488452" name="Rectangle 4"/>
          <p:cNvSpPr>
            <a:spLocks noChangeArrowheads="1"/>
          </p:cNvSpPr>
          <p:nvPr/>
        </p:nvSpPr>
        <p:spPr bwMode="auto">
          <a:xfrm>
            <a:off x="3652838" y="5097463"/>
            <a:ext cx="5308600" cy="1193800"/>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buFont typeface="Wingdings" pitchFamily="2" charset="2"/>
              <a:buNone/>
              <a:defRPr/>
            </a:pPr>
            <a:r>
              <a:rPr lang="en-US" sz="2600">
                <a:effectLst>
                  <a:outerShdw blurRad="38100" dist="38100" dir="2700000" algn="tl">
                    <a:srgbClr val="010199"/>
                  </a:outerShdw>
                </a:effectLst>
                <a:latin typeface="Arial" charset="0"/>
              </a:rPr>
              <a:t>Some said Aspect’s lab</a:t>
            </a:r>
            <a:br>
              <a:rPr lang="en-US" sz="2600">
                <a:effectLst>
                  <a:outerShdw blurRad="38100" dist="38100" dir="2700000" algn="tl">
                    <a:srgbClr val="010199"/>
                  </a:outerShdw>
                </a:effectLst>
                <a:latin typeface="Arial" charset="0"/>
              </a:rPr>
            </a:br>
            <a:r>
              <a:rPr lang="en-US" sz="2600">
                <a:effectLst>
                  <a:outerShdw blurRad="38100" dist="38100" dir="2700000" algn="tl">
                    <a:srgbClr val="010199"/>
                  </a:outerShdw>
                </a:effectLst>
                <a:latin typeface="Arial" charset="0"/>
              </a:rPr>
              <a:t>wasn’t big enough. </a:t>
            </a:r>
          </a:p>
        </p:txBody>
      </p:sp>
      <p:pic>
        <p:nvPicPr>
          <p:cNvPr id="141316" name="Picture 6" descr="aspect apparatus"/>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051425" y="2101850"/>
            <a:ext cx="3840163" cy="2768600"/>
          </a:xfrm>
          <a:noFill/>
          <a:extLst>
            <a:ext uri="{909E8E84-426E-40DD-AFC4-6F175D3DCCD1}">
              <a14:hiddenFill xmlns:a14="http://schemas.microsoft.com/office/drawing/2010/main">
                <a:solidFill>
                  <a:srgbClr val="FFFFFF"/>
                </a:solidFill>
              </a14:hiddenFill>
            </a:ext>
          </a:extLst>
        </p:spPr>
      </p:pic>
      <p:sp>
        <p:nvSpPr>
          <p:cNvPr id="488456" name="Rectangle 8"/>
          <p:cNvSpPr>
            <a:spLocks noChangeArrowheads="1"/>
          </p:cNvSpPr>
          <p:nvPr/>
        </p:nvSpPr>
        <p:spPr bwMode="auto">
          <a:xfrm>
            <a:off x="252413" y="2427288"/>
            <a:ext cx="4538662" cy="2398712"/>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Aspect’s results</a:t>
            </a:r>
            <a:br>
              <a:rPr lang="en-US" sz="3200">
                <a:effectLst>
                  <a:outerShdw blurRad="38100" dist="38100" dir="2700000" algn="tl">
                    <a:srgbClr val="010199"/>
                  </a:outerShdw>
                </a:effectLst>
                <a:latin typeface="Arial" charset="0"/>
              </a:rPr>
            </a:br>
            <a:r>
              <a:rPr lang="en-US" sz="3200">
                <a:effectLst>
                  <a:outerShdw blurRad="38100" dist="38100" dir="2700000" algn="tl">
                    <a:srgbClr val="010199"/>
                  </a:outerShdw>
                </a:effectLst>
                <a:latin typeface="Arial" charset="0"/>
              </a:rPr>
              <a:t>supported non-locality </a:t>
            </a:r>
            <a:r>
              <a:rPr lang="en-US" sz="2600">
                <a:effectLst>
                  <a:outerShdw blurRad="38100" dist="38100" dir="2700000" algn="tl">
                    <a:srgbClr val="010199"/>
                  </a:outerShdw>
                </a:effectLst>
                <a:latin typeface="Arial" charset="0"/>
              </a:rPr>
              <a:t>(99% confidence level)</a:t>
            </a:r>
            <a:r>
              <a:rPr lang="en-US" sz="3200">
                <a:effectLst>
                  <a:outerShdw blurRad="38100" dist="38100" dir="2700000" algn="tl">
                    <a:srgbClr val="010199"/>
                  </a:outerShdw>
                </a:effectLst>
                <a:latin typeface="Arial"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p:txBody>
          <a:bodyPr/>
          <a:lstStyle/>
          <a:p>
            <a:pPr eaLnBrk="1" hangingPunct="1">
              <a:defRPr/>
            </a:pPr>
            <a:r>
              <a:rPr lang="en-US" smtClean="0"/>
              <a:t>The Aspect Experiment</a:t>
            </a:r>
          </a:p>
        </p:txBody>
      </p:sp>
      <p:sp>
        <p:nvSpPr>
          <p:cNvPr id="532483" name="Rectangle 3"/>
          <p:cNvSpPr>
            <a:spLocks noChangeArrowheads="1"/>
          </p:cNvSpPr>
          <p:nvPr/>
        </p:nvSpPr>
        <p:spPr bwMode="auto">
          <a:xfrm>
            <a:off x="2460625" y="5705475"/>
            <a:ext cx="6027738" cy="776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CERN took care of that  in 1998. </a:t>
            </a:r>
          </a:p>
        </p:txBody>
      </p:sp>
      <p:pic>
        <p:nvPicPr>
          <p:cNvPr id="142340" name="Picture 6" descr="aspect tittel geneva 199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36838" y="1836738"/>
            <a:ext cx="5354637" cy="3698875"/>
          </a:xfrm>
          <a:noFill/>
          <a:extLst>
            <a:ext uri="{909E8E84-426E-40DD-AFC4-6F175D3DCCD1}">
              <a14:hiddenFill xmlns:a14="http://schemas.microsoft.com/office/drawing/2010/main">
                <a:solidFill>
                  <a:srgbClr val="FFFFFF"/>
                </a:solidFill>
              </a14:hiddenFill>
            </a:ext>
          </a:extLst>
        </p:spPr>
      </p:pic>
      <p:sp>
        <p:nvSpPr>
          <p:cNvPr id="142341" name="Line 8"/>
          <p:cNvSpPr>
            <a:spLocks noChangeShapeType="1"/>
          </p:cNvSpPr>
          <p:nvPr/>
        </p:nvSpPr>
        <p:spPr bwMode="auto">
          <a:xfrm flipH="1">
            <a:off x="2997200" y="4100513"/>
            <a:ext cx="1885950" cy="309562"/>
          </a:xfrm>
          <a:prstGeom prst="line">
            <a:avLst/>
          </a:prstGeom>
          <a:noFill/>
          <a:ln w="57150">
            <a:solidFill>
              <a:schemeClr val="fo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42" name="AutoShape 9"/>
          <p:cNvSpPr>
            <a:spLocks/>
          </p:cNvSpPr>
          <p:nvPr/>
        </p:nvSpPr>
        <p:spPr bwMode="auto">
          <a:xfrm>
            <a:off x="762000" y="2954338"/>
            <a:ext cx="1516063" cy="531812"/>
          </a:xfrm>
          <a:prstGeom prst="borderCallout2">
            <a:avLst>
              <a:gd name="adj1" fmla="val 21491"/>
              <a:gd name="adj2" fmla="val 105028"/>
              <a:gd name="adj3" fmla="val 21491"/>
              <a:gd name="adj4" fmla="val 147852"/>
              <a:gd name="adj5" fmla="val 237315"/>
              <a:gd name="adj6" fmla="val 192250"/>
            </a:avLst>
          </a:prstGeom>
          <a:solidFill>
            <a:schemeClr val="accent1"/>
          </a:solidFill>
          <a:ln w="19050">
            <a:solidFill>
              <a:srgbClr val="FF0000"/>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bg1"/>
                </a:solidFill>
              </a:rPr>
              <a:t>7 miles!</a:t>
            </a:r>
          </a:p>
        </p:txBody>
      </p:sp>
    </p:spTree>
    <p:custDataLst>
      <p:tags r:id="rId1"/>
    </p:custData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p:txBody>
          <a:bodyPr/>
          <a:lstStyle/>
          <a:p>
            <a:pPr eaLnBrk="1" hangingPunct="1">
              <a:defRPr/>
            </a:pPr>
            <a:r>
              <a:rPr lang="en-US" smtClean="0"/>
              <a:t>The Aspect Experiment</a:t>
            </a:r>
          </a:p>
        </p:txBody>
      </p:sp>
      <p:sp>
        <p:nvSpPr>
          <p:cNvPr id="536586" name="Rectangle 10"/>
          <p:cNvSpPr>
            <a:spLocks noChangeArrowheads="1"/>
          </p:cNvSpPr>
          <p:nvPr/>
        </p:nvSpPr>
        <p:spPr bwMode="auto">
          <a:xfrm>
            <a:off x="1546225" y="1847850"/>
            <a:ext cx="6630988" cy="776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And the work has been repeated… </a:t>
            </a:r>
          </a:p>
        </p:txBody>
      </p:sp>
      <p:sp>
        <p:nvSpPr>
          <p:cNvPr id="536587" name="Rectangle 11"/>
          <p:cNvSpPr>
            <a:spLocks noChangeArrowheads="1"/>
          </p:cNvSpPr>
          <p:nvPr/>
        </p:nvSpPr>
        <p:spPr bwMode="auto">
          <a:xfrm>
            <a:off x="5945188" y="4613275"/>
            <a:ext cx="2486025" cy="620713"/>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400">
                <a:effectLst>
                  <a:outerShdw blurRad="38100" dist="38100" dir="2700000" algn="tl">
                    <a:srgbClr val="010199"/>
                  </a:outerShdw>
                </a:effectLst>
                <a:latin typeface="Arial" charset="0"/>
              </a:rPr>
              <a:t>Calgary, 2001</a:t>
            </a:r>
          </a:p>
        </p:txBody>
      </p:sp>
      <p:sp>
        <p:nvSpPr>
          <p:cNvPr id="536593" name="Rectangle 17"/>
          <p:cNvSpPr>
            <a:spLocks noChangeArrowheads="1"/>
          </p:cNvSpPr>
          <p:nvPr/>
        </p:nvSpPr>
        <p:spPr bwMode="auto">
          <a:xfrm>
            <a:off x="2074863" y="4532313"/>
            <a:ext cx="2408237" cy="620712"/>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400">
                <a:effectLst>
                  <a:outerShdw blurRad="38100" dist="38100" dir="2700000" algn="tl">
                    <a:srgbClr val="010199"/>
                  </a:outerShdw>
                </a:effectLst>
                <a:latin typeface="Arial" charset="0"/>
              </a:rPr>
              <a:t>  Harvard, 1998</a:t>
            </a:r>
          </a:p>
        </p:txBody>
      </p:sp>
      <p:pic>
        <p:nvPicPr>
          <p:cNvPr id="143366" name="Picture 18" descr="ucalgary2001b"/>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59450" y="2933700"/>
            <a:ext cx="2857500" cy="1514475"/>
          </a:xfrm>
          <a:noFill/>
          <a:extLst>
            <a:ext uri="{909E8E84-426E-40DD-AFC4-6F175D3DCCD1}">
              <a14:hiddenFill xmlns:a14="http://schemas.microsoft.com/office/drawing/2010/main">
                <a:solidFill>
                  <a:srgbClr val="FFFFFF"/>
                </a:solidFill>
              </a14:hiddenFill>
            </a:ext>
          </a:extLst>
        </p:spPr>
      </p:pic>
      <p:grpSp>
        <p:nvGrpSpPr>
          <p:cNvPr id="143367" name="Group 23"/>
          <p:cNvGrpSpPr>
            <a:grpSpLocks/>
          </p:cNvGrpSpPr>
          <p:nvPr/>
        </p:nvGrpSpPr>
        <p:grpSpPr bwMode="auto">
          <a:xfrm>
            <a:off x="1558925" y="2997200"/>
            <a:ext cx="3657600" cy="1439863"/>
            <a:chOff x="1054" y="1960"/>
            <a:chExt cx="2304" cy="907"/>
          </a:xfrm>
        </p:grpSpPr>
        <p:sp>
          <p:nvSpPr>
            <p:cNvPr id="143368" name="Rectangle 20"/>
            <p:cNvSpPr>
              <a:spLocks noChangeArrowheads="1"/>
            </p:cNvSpPr>
            <p:nvPr/>
          </p:nvSpPr>
          <p:spPr bwMode="auto">
            <a:xfrm>
              <a:off x="1054" y="1960"/>
              <a:ext cx="2304" cy="907"/>
            </a:xfrm>
            <a:prstGeom prst="rect">
              <a:avLst/>
            </a:prstGeom>
            <a:solidFill>
              <a:schemeClr val="bg1"/>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43369" name="Picture 22" descr="aa-harvard-bell-me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 y="2069"/>
              <a:ext cx="2100"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defRPr/>
            </a:pPr>
            <a:r>
              <a:rPr lang="en-US" smtClean="0"/>
              <a:t>Is anything wrong with this?</a:t>
            </a:r>
          </a:p>
        </p:txBody>
      </p:sp>
      <p:sp>
        <p:nvSpPr>
          <p:cNvPr id="138243" name="Rectangle 3"/>
          <p:cNvSpPr>
            <a:spLocks noGrp="1" noChangeArrowheads="1"/>
          </p:cNvSpPr>
          <p:nvPr>
            <p:ph type="body" idx="1"/>
          </p:nvPr>
        </p:nvSpPr>
        <p:spPr>
          <a:xfrm>
            <a:off x="1547813" y="1906588"/>
            <a:ext cx="6400800" cy="3905250"/>
          </a:xfrm>
        </p:spPr>
        <p:txBody>
          <a:bodyPr/>
          <a:lstStyle/>
          <a:p>
            <a:pPr eaLnBrk="1" hangingPunct="1">
              <a:spcAft>
                <a:spcPct val="50000"/>
              </a:spcAft>
              <a:defRPr/>
            </a:pPr>
            <a:r>
              <a:rPr lang="en-US" smtClean="0"/>
              <a:t>Any of these </a:t>
            </a:r>
            <a:r>
              <a:rPr lang="en-US" i="1" smtClean="0"/>
              <a:t>religious</a:t>
            </a:r>
            <a:r>
              <a:rPr lang="en-US" smtClean="0"/>
              <a:t> ideas</a:t>
            </a:r>
            <a:br>
              <a:rPr lang="en-US" smtClean="0"/>
            </a:br>
            <a:r>
              <a:rPr lang="en-US" smtClean="0"/>
              <a:t>could be correct.</a:t>
            </a:r>
          </a:p>
          <a:p>
            <a:pPr eaLnBrk="1" hangingPunct="1">
              <a:defRPr/>
            </a:pPr>
            <a:r>
              <a:rPr lang="en-US" smtClean="0"/>
              <a:t>Confusing science and religion potentially weakens both:</a:t>
            </a:r>
          </a:p>
          <a:p>
            <a:pPr lvl="1" eaLnBrk="1" hangingPunct="1">
              <a:defRPr/>
            </a:pPr>
            <a:r>
              <a:rPr lang="en-US" smtClean="0"/>
              <a:t>Science relies on skepticism.</a:t>
            </a:r>
          </a:p>
          <a:p>
            <a:pPr lvl="1" eaLnBrk="1" hangingPunct="1">
              <a:defRPr/>
            </a:pPr>
            <a:r>
              <a:rPr lang="en-US" smtClean="0"/>
              <a:t>Religion depends on faith.</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824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82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8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p:txBody>
          <a:bodyPr/>
          <a:lstStyle/>
          <a:p>
            <a:pPr eaLnBrk="1" hangingPunct="1">
              <a:defRPr/>
            </a:pPr>
            <a:r>
              <a:rPr lang="en-US" smtClean="0"/>
              <a:t>Lessons from Aspect</a:t>
            </a:r>
          </a:p>
        </p:txBody>
      </p:sp>
      <p:sp>
        <p:nvSpPr>
          <p:cNvPr id="491523" name="Rectangle 3"/>
          <p:cNvSpPr>
            <a:spLocks noGrp="1" noChangeArrowheads="1"/>
          </p:cNvSpPr>
          <p:nvPr>
            <p:ph type="body" idx="1"/>
          </p:nvPr>
        </p:nvSpPr>
        <p:spPr>
          <a:xfrm>
            <a:off x="725488" y="1911350"/>
            <a:ext cx="8113712" cy="4530725"/>
          </a:xfrm>
        </p:spPr>
        <p:txBody>
          <a:bodyPr/>
          <a:lstStyle/>
          <a:p>
            <a:pPr eaLnBrk="1" hangingPunct="1">
              <a:buFont typeface="Wingdings" panose="05000000000000000000" pitchFamily="2" charset="2"/>
              <a:buNone/>
              <a:defRPr/>
            </a:pPr>
            <a:r>
              <a:rPr lang="en-US" smtClean="0"/>
              <a:t>Did Bell’s Theorem and the </a:t>
            </a:r>
            <a:br>
              <a:rPr lang="en-US" smtClean="0"/>
            </a:br>
            <a:r>
              <a:rPr lang="en-US" smtClean="0"/>
              <a:t>Aspect Experiments </a:t>
            </a:r>
            <a:r>
              <a:rPr lang="en-US" b="1" i="1" smtClean="0"/>
              <a:t>kill</a:t>
            </a:r>
            <a:r>
              <a:rPr lang="en-US" smtClean="0"/>
              <a:t> locality?</a:t>
            </a:r>
          </a:p>
          <a:p>
            <a:pPr eaLnBrk="1" hangingPunct="1">
              <a:buFont typeface="Wingdings" panose="05000000000000000000" pitchFamily="2" charset="2"/>
              <a:buNone/>
              <a:defRPr/>
            </a:pPr>
            <a:endParaRPr lang="en-US" smtClean="0"/>
          </a:p>
          <a:p>
            <a:pPr eaLnBrk="1" hangingPunct="1">
              <a:buFont typeface="Wingdings" panose="05000000000000000000" pitchFamily="2" charset="2"/>
              <a:buNone/>
              <a:defRPr/>
            </a:pPr>
            <a:endParaRPr lang="en-US" smtClean="0"/>
          </a:p>
          <a:p>
            <a:pPr algn="r" eaLnBrk="1" hangingPunct="1">
              <a:buFont typeface="Wingdings" panose="05000000000000000000" pitchFamily="2" charset="2"/>
              <a:buNone/>
              <a:defRPr/>
            </a:pPr>
            <a:r>
              <a:rPr lang="en-US" i="1" smtClean="0"/>
              <a:t>“No. Locality met it’s own demise.”</a:t>
            </a:r>
            <a:br>
              <a:rPr lang="en-US" i="1" smtClean="0"/>
            </a:br>
            <a:r>
              <a:rPr lang="en-US" i="1" smtClean="0"/>
              <a:t>John Bell   </a:t>
            </a:r>
            <a:r>
              <a:rPr lang="en-US" sz="800" i="1" smtClean="0"/>
              <a:t>.</a:t>
            </a:r>
            <a:endParaRPr lang="en-US" i="1" smtClean="0">
              <a:solidFill>
                <a:schemeClr val="bg1"/>
              </a:solidFill>
              <a:effectLst>
                <a:outerShdw blurRad="38100" dist="38100" dir="2700000" algn="tl">
                  <a:srgbClr val="FFFFFF"/>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en-US" smtClean="0"/>
              <a:t>The Restaurant Principle</a:t>
            </a:r>
          </a:p>
        </p:txBody>
      </p:sp>
      <p:sp>
        <p:nvSpPr>
          <p:cNvPr id="95235" name="Rectangle 3"/>
          <p:cNvSpPr>
            <a:spLocks noGrp="1" noChangeArrowheads="1"/>
          </p:cNvSpPr>
          <p:nvPr>
            <p:ph type="body" sz="half" idx="1"/>
          </p:nvPr>
        </p:nvSpPr>
        <p:spPr>
          <a:xfrm>
            <a:off x="1468438" y="2884488"/>
            <a:ext cx="3317875" cy="2701925"/>
          </a:xfrm>
        </p:spPr>
        <p:txBody>
          <a:bodyPr/>
          <a:lstStyle/>
          <a:p>
            <a:pPr algn="r" eaLnBrk="1" hangingPunct="1">
              <a:buFont typeface="Wingdings" panose="05000000000000000000" pitchFamily="2" charset="2"/>
              <a:buNone/>
              <a:defRPr/>
            </a:pPr>
            <a:r>
              <a:rPr lang="en-US" sz="2800" smtClean="0"/>
              <a:t>  Welcome to the Quantum Café</a:t>
            </a:r>
          </a:p>
          <a:p>
            <a:pPr algn="r" eaLnBrk="1" hangingPunct="1">
              <a:buFont typeface="Wingdings" panose="05000000000000000000" pitchFamily="2" charset="2"/>
              <a:buNone/>
              <a:defRPr/>
            </a:pPr>
            <a:endParaRPr lang="en-US" sz="2800" smtClean="0"/>
          </a:p>
          <a:p>
            <a:pPr algn="r" eaLnBrk="1" hangingPunct="1">
              <a:buFont typeface="Wingdings" panose="05000000000000000000" pitchFamily="2" charset="2"/>
              <a:buNone/>
              <a:defRPr/>
            </a:pPr>
            <a:r>
              <a:rPr lang="en-US" sz="2600" smtClean="0"/>
              <a:t>How about </a:t>
            </a:r>
            <a:br>
              <a:rPr lang="en-US" sz="2600" smtClean="0"/>
            </a:br>
            <a:r>
              <a:rPr lang="en-US" sz="2600" smtClean="0"/>
              <a:t>dessert?</a:t>
            </a:r>
          </a:p>
        </p:txBody>
      </p:sp>
      <p:pic>
        <p:nvPicPr>
          <p:cNvPr id="95236" name="Picture 4" descr="Quantum_Cafe_bartend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22900" y="2306638"/>
            <a:ext cx="2903538" cy="3370262"/>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p:txBody>
          <a:bodyPr/>
          <a:lstStyle/>
          <a:p>
            <a:pPr eaLnBrk="1" hangingPunct="1">
              <a:defRPr/>
            </a:pPr>
            <a:r>
              <a:rPr lang="en-US" b="1" smtClean="0">
                <a:solidFill>
                  <a:schemeClr val="tx1"/>
                </a:solidFill>
                <a:effectLst>
                  <a:outerShdw blurRad="38100" dist="38100" dir="2700000" algn="tl">
                    <a:srgbClr val="010199"/>
                  </a:outerShdw>
                </a:effectLst>
                <a:latin typeface="Lucida Handwriting" pitchFamily="66" charset="0"/>
              </a:rPr>
              <a:t>Quantum Café</a:t>
            </a:r>
          </a:p>
        </p:txBody>
      </p:sp>
      <p:sp>
        <p:nvSpPr>
          <p:cNvPr id="146435" name="Rectangle 5"/>
          <p:cNvSpPr>
            <a:spLocks noChangeArrowheads="1"/>
          </p:cNvSpPr>
          <p:nvPr/>
        </p:nvSpPr>
        <p:spPr bwMode="auto">
          <a:xfrm>
            <a:off x="603250" y="1731963"/>
            <a:ext cx="7802563" cy="4376737"/>
          </a:xfrm>
          <a:prstGeom prst="rect">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46436" name="Text Box 6"/>
          <p:cNvSpPr txBox="1">
            <a:spLocks noChangeArrowheads="1"/>
          </p:cNvSpPr>
          <p:nvPr/>
        </p:nvSpPr>
        <p:spPr bwMode="auto">
          <a:xfrm>
            <a:off x="758825" y="1868488"/>
            <a:ext cx="7413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latin typeface="Lucida Handwriting" panose="03010101010101010101" pitchFamily="66" charset="0"/>
              </a:rPr>
              <a:t>Dessert Menu</a:t>
            </a:r>
          </a:p>
        </p:txBody>
      </p:sp>
      <p:sp>
        <p:nvSpPr>
          <p:cNvPr id="146437" name="Rectangle 8"/>
          <p:cNvSpPr>
            <a:spLocks noGrp="1" noChangeArrowheads="1"/>
          </p:cNvSpPr>
          <p:nvPr>
            <p:ph type="body" sz="half" idx="1"/>
          </p:nvPr>
        </p:nvSpPr>
        <p:spPr>
          <a:xfrm>
            <a:off x="838200" y="2632075"/>
            <a:ext cx="3132138" cy="3168650"/>
          </a:xfrm>
          <a:noFill/>
          <a:extLst>
            <a:ext uri="{909E8E84-426E-40DD-AFC4-6F175D3DCCD1}">
              <a14:hiddenFill xmlns:a14="http://schemas.microsoft.com/office/drawing/2010/main">
                <a:solidFill>
                  <a:srgbClr val="FFFFFF"/>
                </a:solidFill>
              </a14:hiddenFill>
            </a:ext>
          </a:extLst>
        </p:spPr>
        <p:txBody>
          <a:bodyPr/>
          <a:lstStyle/>
          <a:p>
            <a:pPr eaLnBrk="1" hangingPunct="1">
              <a:lnSpc>
                <a:spcPct val="80000"/>
              </a:lnSpc>
              <a:spcAft>
                <a:spcPct val="40000"/>
              </a:spcAft>
              <a:buFont typeface="Wingdings" panose="05000000000000000000" pitchFamily="2" charset="2"/>
              <a:buNone/>
            </a:pPr>
            <a:r>
              <a:rPr lang="en-US" altLang="en-US" sz="2400" b="1" smtClean="0">
                <a:solidFill>
                  <a:schemeClr val="bg1"/>
                </a:solidFill>
                <a:effectLst/>
                <a:latin typeface="Lucida Handwriting" panose="03010101010101010101" pitchFamily="66" charset="0"/>
              </a:rPr>
              <a:t>You may order: </a:t>
            </a:r>
          </a:p>
          <a:p>
            <a:pPr eaLnBrk="1" hangingPunct="1">
              <a:lnSpc>
                <a:spcPct val="80000"/>
              </a:lnSpc>
              <a:spcAft>
                <a:spcPct val="40000"/>
              </a:spcAft>
            </a:pPr>
            <a:r>
              <a:rPr lang="en-US" altLang="en-US" sz="2400" b="1" smtClean="0">
                <a:solidFill>
                  <a:schemeClr val="bg1"/>
                </a:solidFill>
                <a:effectLst/>
                <a:latin typeface="Lucida Handwriting" panose="03010101010101010101" pitchFamily="66" charset="0"/>
              </a:rPr>
              <a:t>Cake</a:t>
            </a:r>
          </a:p>
          <a:p>
            <a:pPr eaLnBrk="1" hangingPunct="1">
              <a:lnSpc>
                <a:spcPct val="80000"/>
              </a:lnSpc>
              <a:spcAft>
                <a:spcPct val="40000"/>
              </a:spcAft>
            </a:pPr>
            <a:r>
              <a:rPr lang="en-US" altLang="en-US" sz="2400" b="1" smtClean="0">
                <a:solidFill>
                  <a:schemeClr val="bg1"/>
                </a:solidFill>
                <a:effectLst/>
                <a:latin typeface="Lucida Handwriting" panose="03010101010101010101" pitchFamily="66" charset="0"/>
              </a:rPr>
              <a:t>Ice Cream</a:t>
            </a:r>
          </a:p>
          <a:p>
            <a:pPr eaLnBrk="1" hangingPunct="1">
              <a:lnSpc>
                <a:spcPct val="80000"/>
              </a:lnSpc>
              <a:spcAft>
                <a:spcPct val="40000"/>
              </a:spcAft>
            </a:pPr>
            <a:r>
              <a:rPr lang="en-US" altLang="en-US" sz="2400" b="1" smtClean="0">
                <a:solidFill>
                  <a:schemeClr val="bg1"/>
                </a:solidFill>
                <a:effectLst/>
                <a:latin typeface="Lucida Handwriting" panose="03010101010101010101" pitchFamily="66" charset="0"/>
              </a:rPr>
              <a:t>Something Chocolate</a:t>
            </a:r>
          </a:p>
          <a:p>
            <a:pPr eaLnBrk="1" hangingPunct="1">
              <a:lnSpc>
                <a:spcPct val="80000"/>
              </a:lnSpc>
              <a:spcAft>
                <a:spcPct val="40000"/>
              </a:spcAft>
            </a:pPr>
            <a:r>
              <a:rPr lang="en-US" altLang="en-US" sz="2400" b="1" smtClean="0">
                <a:solidFill>
                  <a:schemeClr val="bg1"/>
                </a:solidFill>
                <a:effectLst/>
                <a:latin typeface="Lucida Handwriting" panose="03010101010101010101" pitchFamily="66" charset="0"/>
              </a:rPr>
              <a:t>Something Vanilla</a:t>
            </a:r>
          </a:p>
        </p:txBody>
      </p:sp>
      <p:sp>
        <p:nvSpPr>
          <p:cNvPr id="146438" name="Rectangle 9"/>
          <p:cNvSpPr>
            <a:spLocks noChangeArrowheads="1"/>
          </p:cNvSpPr>
          <p:nvPr/>
        </p:nvSpPr>
        <p:spPr bwMode="auto">
          <a:xfrm>
            <a:off x="4541838" y="2878138"/>
            <a:ext cx="3754437"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spcAft>
                <a:spcPct val="40000"/>
              </a:spcAft>
              <a:buClr>
                <a:schemeClr val="hlink"/>
              </a:buClr>
              <a:buSzPct val="75000"/>
              <a:buFont typeface="Wingdings" panose="05000000000000000000" pitchFamily="2" charset="2"/>
              <a:buNone/>
            </a:pPr>
            <a:r>
              <a:rPr lang="en-US" altLang="en-US" sz="2400" b="1">
                <a:solidFill>
                  <a:schemeClr val="bg1"/>
                </a:solidFill>
                <a:latin typeface="Lucida Handwriting" panose="03010101010101010101" pitchFamily="66" charset="0"/>
              </a:rPr>
              <a:t>Your order will </a:t>
            </a:r>
            <a:br>
              <a:rPr lang="en-US" altLang="en-US" sz="2400" b="1">
                <a:solidFill>
                  <a:schemeClr val="bg1"/>
                </a:solidFill>
                <a:latin typeface="Lucida Handwriting" panose="03010101010101010101" pitchFamily="66" charset="0"/>
              </a:rPr>
            </a:br>
            <a:r>
              <a:rPr lang="en-US" altLang="en-US" sz="2400" b="1">
                <a:solidFill>
                  <a:schemeClr val="bg1"/>
                </a:solidFill>
                <a:latin typeface="Lucida Handwriting" panose="03010101010101010101" pitchFamily="66" charset="0"/>
              </a:rPr>
              <a:t>be delivered </a:t>
            </a:r>
            <a:r>
              <a:rPr lang="en-US" altLang="en-US" sz="2400" b="1" u="sng">
                <a:solidFill>
                  <a:schemeClr val="bg1"/>
                </a:solidFill>
                <a:latin typeface="Lucida Handwriting" panose="03010101010101010101" pitchFamily="66" charset="0"/>
              </a:rPr>
              <a:t>instantaneously</a:t>
            </a:r>
            <a:r>
              <a:rPr lang="en-US" altLang="en-US" sz="2400" b="1">
                <a:solidFill>
                  <a:schemeClr val="bg1"/>
                </a:solidFill>
                <a:latin typeface="Lucida Handwriting" panose="03010101010101010101" pitchFamily="66" charset="0"/>
              </a:rPr>
              <a:t>.</a:t>
            </a:r>
          </a:p>
          <a:p>
            <a:pPr eaLnBrk="1" hangingPunct="1">
              <a:spcBef>
                <a:spcPct val="20000"/>
              </a:spcBef>
              <a:spcAft>
                <a:spcPct val="40000"/>
              </a:spcAft>
              <a:buClr>
                <a:schemeClr val="hlink"/>
              </a:buClr>
              <a:buSzPct val="75000"/>
              <a:buFont typeface="Wingdings" panose="05000000000000000000" pitchFamily="2" charset="2"/>
              <a:buNone/>
            </a:pPr>
            <a:endParaRPr lang="en-US" altLang="en-US" sz="2400" b="1">
              <a:solidFill>
                <a:schemeClr val="bg1"/>
              </a:solidFill>
              <a:latin typeface="Lucida Handwriting" panose="03010101010101010101" pitchFamily="66" charset="0"/>
            </a:endParaRPr>
          </a:p>
          <a:p>
            <a:pPr eaLnBrk="1" hangingPunct="1">
              <a:spcBef>
                <a:spcPct val="20000"/>
              </a:spcBef>
              <a:spcAft>
                <a:spcPct val="40000"/>
              </a:spcAft>
              <a:buClr>
                <a:schemeClr val="hlink"/>
              </a:buClr>
              <a:buSzPct val="75000"/>
              <a:buFont typeface="Wingdings" panose="05000000000000000000" pitchFamily="2" charset="2"/>
              <a:buNone/>
            </a:pPr>
            <a:r>
              <a:rPr lang="en-US" altLang="en-US" sz="2400" b="1">
                <a:solidFill>
                  <a:schemeClr val="bg1"/>
                </a:solidFill>
                <a:latin typeface="Lucida Handwriting" panose="03010101010101010101" pitchFamily="66" charset="0"/>
              </a:rPr>
              <a:t>Just ask your waiter.</a:t>
            </a:r>
          </a:p>
        </p:txBody>
      </p:sp>
    </p:spTree>
    <p:custDataLst>
      <p:tags r:id="rId1"/>
    </p:custData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smtClean="0"/>
              <a:t>On other people’s tables</a:t>
            </a:r>
          </a:p>
        </p:txBody>
      </p:sp>
      <p:sp>
        <p:nvSpPr>
          <p:cNvPr id="22531" name="Rectangle 3"/>
          <p:cNvSpPr>
            <a:spLocks noGrp="1" noChangeArrowheads="1"/>
          </p:cNvSpPr>
          <p:nvPr>
            <p:ph type="body" sz="half" idx="1"/>
          </p:nvPr>
        </p:nvSpPr>
        <p:spPr>
          <a:xfrm>
            <a:off x="4037013" y="5705475"/>
            <a:ext cx="4038600" cy="700088"/>
          </a:xfrm>
        </p:spPr>
        <p:txBody>
          <a:bodyPr/>
          <a:lstStyle/>
          <a:p>
            <a:pPr eaLnBrk="1" hangingPunct="1">
              <a:buFont typeface="Wingdings" panose="05000000000000000000" pitchFamily="2" charset="2"/>
              <a:buNone/>
              <a:defRPr/>
            </a:pPr>
            <a:r>
              <a:rPr lang="en-US" sz="2800" smtClean="0"/>
              <a:t>Looks pretty good, so…</a:t>
            </a:r>
          </a:p>
        </p:txBody>
      </p:sp>
      <p:pic>
        <p:nvPicPr>
          <p:cNvPr id="147460" name="Picture 14" descr="cake good choc gif copy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3" y="3546475"/>
            <a:ext cx="22764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15" descr="cake good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7725" y="3509963"/>
            <a:ext cx="23622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18" descr="icecream vanilla copy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1338" y="1962150"/>
            <a:ext cx="228600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21" descr="icecream chocolate gif"/>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74700" y="2022475"/>
            <a:ext cx="2438400" cy="1816100"/>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9"/>
          <p:cNvSpPr>
            <a:spLocks noChangeArrowheads="1"/>
          </p:cNvSpPr>
          <p:nvPr/>
        </p:nvSpPr>
        <p:spPr bwMode="auto">
          <a:xfrm>
            <a:off x="381000" y="609600"/>
            <a:ext cx="4021138" cy="55626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48483" name="Picture 18" descr="wait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 y="990600"/>
            <a:ext cx="3667125" cy="4886325"/>
          </a:xfrm>
          <a:noFill/>
          <a:extLst>
            <a:ext uri="{909E8E84-426E-40DD-AFC4-6F175D3DCCD1}">
              <a14:hiddenFill xmlns:a14="http://schemas.microsoft.com/office/drawing/2010/main">
                <a:solidFill>
                  <a:srgbClr val="FFFFFF"/>
                </a:solidFill>
              </a14:hiddenFill>
            </a:ext>
          </a:extLst>
        </p:spPr>
      </p:pic>
      <p:sp>
        <p:nvSpPr>
          <p:cNvPr id="96279" name="AutoShape 23"/>
          <p:cNvSpPr>
            <a:spLocks noChangeArrowheads="1"/>
          </p:cNvSpPr>
          <p:nvPr/>
        </p:nvSpPr>
        <p:spPr bwMode="auto">
          <a:xfrm>
            <a:off x="5308600" y="1633538"/>
            <a:ext cx="3327400" cy="1031875"/>
          </a:xfrm>
          <a:prstGeom prst="wedgeRoundRectCallout">
            <a:avLst>
              <a:gd name="adj1" fmla="val 53958"/>
              <a:gd name="adj2" fmla="val 100463"/>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I want something chocolate.</a:t>
            </a:r>
          </a:p>
        </p:txBody>
      </p:sp>
      <p:pic>
        <p:nvPicPr>
          <p:cNvPr id="96283" name="Picture 27" descr="icecream chocolate 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3665538"/>
            <a:ext cx="1303338"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9"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381000" y="609600"/>
            <a:ext cx="4021138" cy="55626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49507" name="Picture 3" descr="wait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 y="990600"/>
            <a:ext cx="3667125" cy="4886325"/>
          </a:xfrm>
          <a:noFill/>
          <a:extLst>
            <a:ext uri="{909E8E84-426E-40DD-AFC4-6F175D3DCCD1}">
              <a14:hiddenFill xmlns:a14="http://schemas.microsoft.com/office/drawing/2010/main">
                <a:solidFill>
                  <a:srgbClr val="FFFFFF"/>
                </a:solidFill>
              </a14:hiddenFill>
            </a:ext>
          </a:extLst>
        </p:spPr>
      </p:pic>
      <p:sp>
        <p:nvSpPr>
          <p:cNvPr id="500740" name="AutoShape 4"/>
          <p:cNvSpPr>
            <a:spLocks noChangeArrowheads="1"/>
          </p:cNvSpPr>
          <p:nvPr/>
        </p:nvSpPr>
        <p:spPr bwMode="auto">
          <a:xfrm>
            <a:off x="5308600" y="1633538"/>
            <a:ext cx="3327400" cy="1031875"/>
          </a:xfrm>
          <a:prstGeom prst="wedgeRoundRectCallout">
            <a:avLst>
              <a:gd name="adj1" fmla="val 53958"/>
              <a:gd name="adj2" fmla="val 100463"/>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I want some </a:t>
            </a:r>
            <a:br>
              <a:rPr lang="en-US" altLang="en-US" sz="2400" b="1">
                <a:solidFill>
                  <a:schemeClr val="bg1"/>
                </a:solidFill>
              </a:rPr>
            </a:br>
            <a:r>
              <a:rPr lang="en-US" altLang="en-US" sz="2400" b="1">
                <a:solidFill>
                  <a:schemeClr val="bg1"/>
                </a:solidFill>
              </a:rPr>
              <a:t>cake.</a:t>
            </a:r>
          </a:p>
        </p:txBody>
      </p:sp>
      <p:pic>
        <p:nvPicPr>
          <p:cNvPr id="500745" name="Picture 9" descr="cake good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738" y="3602038"/>
            <a:ext cx="12906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07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0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4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381000" y="609600"/>
            <a:ext cx="4021138" cy="55626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50531" name="Picture 3" descr="wait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 y="990600"/>
            <a:ext cx="3667125" cy="4886325"/>
          </a:xfrm>
          <a:noFill/>
          <a:extLst>
            <a:ext uri="{909E8E84-426E-40DD-AFC4-6F175D3DCCD1}">
              <a14:hiddenFill xmlns:a14="http://schemas.microsoft.com/office/drawing/2010/main">
                <a:solidFill>
                  <a:srgbClr val="FFFFFF"/>
                </a:solidFill>
              </a14:hiddenFill>
            </a:ext>
          </a:extLst>
        </p:spPr>
      </p:pic>
      <p:sp>
        <p:nvSpPr>
          <p:cNvPr id="504836" name="AutoShape 4"/>
          <p:cNvSpPr>
            <a:spLocks noChangeArrowheads="1"/>
          </p:cNvSpPr>
          <p:nvPr/>
        </p:nvSpPr>
        <p:spPr bwMode="auto">
          <a:xfrm>
            <a:off x="5308600" y="1633538"/>
            <a:ext cx="3327400" cy="1031875"/>
          </a:xfrm>
          <a:prstGeom prst="wedgeRoundRectCallout">
            <a:avLst>
              <a:gd name="adj1" fmla="val 53958"/>
              <a:gd name="adj2" fmla="val 100463"/>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I want some </a:t>
            </a:r>
            <a:br>
              <a:rPr lang="en-US" altLang="en-US" sz="2400" b="1">
                <a:solidFill>
                  <a:schemeClr val="bg1"/>
                </a:solidFill>
              </a:rPr>
            </a:br>
            <a:r>
              <a:rPr lang="en-US" altLang="en-US" sz="2400" b="1">
                <a:solidFill>
                  <a:schemeClr val="bg1"/>
                </a:solidFill>
              </a:rPr>
              <a:t>ice cream.</a:t>
            </a:r>
          </a:p>
        </p:txBody>
      </p:sp>
      <p:pic>
        <p:nvPicPr>
          <p:cNvPr id="504841" name="Picture 9" descr="icecream chocolate 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4238" y="3652838"/>
            <a:ext cx="1273175"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4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p:txBody>
          <a:bodyPr/>
          <a:lstStyle/>
          <a:p>
            <a:pPr eaLnBrk="1" hangingPunct="1">
              <a:defRPr/>
            </a:pPr>
            <a:r>
              <a:rPr lang="en-US" smtClean="0"/>
              <a:t>The Restaurant Principle</a:t>
            </a:r>
          </a:p>
        </p:txBody>
      </p:sp>
      <p:sp>
        <p:nvSpPr>
          <p:cNvPr id="507907" name="Rectangle 3"/>
          <p:cNvSpPr>
            <a:spLocks noGrp="1" noChangeArrowheads="1"/>
          </p:cNvSpPr>
          <p:nvPr>
            <p:ph type="body" sz="half" idx="1"/>
          </p:nvPr>
        </p:nvSpPr>
        <p:spPr>
          <a:xfrm>
            <a:off x="781050" y="1676400"/>
            <a:ext cx="4038600" cy="4530725"/>
          </a:xfrm>
        </p:spPr>
        <p:txBody>
          <a:bodyPr/>
          <a:lstStyle/>
          <a:p>
            <a:pPr algn="r" eaLnBrk="1" hangingPunct="1">
              <a:buFont typeface="Wingdings" panose="05000000000000000000" pitchFamily="2" charset="2"/>
              <a:buNone/>
              <a:defRPr/>
            </a:pPr>
            <a:r>
              <a:rPr lang="en-US" sz="2800" smtClean="0"/>
              <a:t>Maybe this guy only has two things.</a:t>
            </a:r>
          </a:p>
          <a:p>
            <a:pPr algn="r" eaLnBrk="1" hangingPunct="1">
              <a:buFont typeface="Wingdings" panose="05000000000000000000" pitchFamily="2" charset="2"/>
              <a:buNone/>
              <a:defRPr/>
            </a:pPr>
            <a:r>
              <a:rPr lang="en-US" sz="2800" smtClean="0"/>
              <a:t>He could have those two things </a:t>
            </a:r>
            <a:r>
              <a:rPr lang="en-US" sz="2800" i="1" smtClean="0"/>
              <a:t>hidden, </a:t>
            </a:r>
            <a:endParaRPr lang="en-US" sz="2600" i="1" smtClean="0"/>
          </a:p>
        </p:txBody>
      </p:sp>
      <p:pic>
        <p:nvPicPr>
          <p:cNvPr id="507910" name="Picture 6" descr="cake good gif"/>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43575" y="1612900"/>
            <a:ext cx="2276475" cy="1781175"/>
          </a:xfrm>
          <a:noFill/>
          <a:extLst>
            <a:ext uri="{909E8E84-426E-40DD-AFC4-6F175D3DCCD1}">
              <a14:hiddenFill xmlns:a14="http://schemas.microsoft.com/office/drawing/2010/main">
                <a:solidFill>
                  <a:srgbClr val="FFFFFF"/>
                </a:solidFill>
              </a14:hiddenFill>
            </a:ext>
          </a:extLst>
        </p:spPr>
      </p:pic>
      <p:pic>
        <p:nvPicPr>
          <p:cNvPr id="507912" name="Picture 8" descr="icecream chocolate gif"/>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800725" y="3711575"/>
            <a:ext cx="2511425" cy="1871663"/>
          </a:xfrm>
          <a:noFill/>
          <a:extLst>
            <a:ext uri="{909E8E84-426E-40DD-AFC4-6F175D3DCCD1}">
              <a14:hiddenFill xmlns:a14="http://schemas.microsoft.com/office/drawing/2010/main">
                <a:solidFill>
                  <a:srgbClr val="FFFFFF"/>
                </a:solidFill>
              </a14:hiddenFill>
            </a:ext>
          </a:extLst>
        </p:spPr>
      </p:pic>
      <p:sp>
        <p:nvSpPr>
          <p:cNvPr id="507914" name="Rectangle 10"/>
          <p:cNvSpPr>
            <a:spLocks noChangeArrowheads="1"/>
          </p:cNvSpPr>
          <p:nvPr/>
        </p:nvSpPr>
        <p:spPr bwMode="auto">
          <a:xfrm>
            <a:off x="776288" y="1684338"/>
            <a:ext cx="4038600" cy="4530725"/>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Maybe this guy only has two things.</a:t>
            </a:r>
          </a:p>
          <a:p>
            <a:pPr marL="342900" indent="-342900" algn="r"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He could have those two things </a:t>
            </a:r>
            <a:r>
              <a:rPr lang="en-US" sz="2800" i="1">
                <a:effectLst>
                  <a:outerShdw blurRad="38100" dist="38100" dir="2700000" algn="tl">
                    <a:srgbClr val="010199"/>
                  </a:outerShdw>
                </a:effectLst>
                <a:latin typeface="Arial" charset="0"/>
              </a:rPr>
              <a:t>hidden, </a:t>
            </a:r>
            <a:r>
              <a:rPr lang="en-US" sz="2800">
                <a:effectLst>
                  <a:outerShdw blurRad="38100" dist="38100" dir="2700000" algn="tl">
                    <a:srgbClr val="010199"/>
                  </a:outerShdw>
                </a:effectLst>
                <a:latin typeface="Arial" charset="0"/>
              </a:rPr>
              <a:t>and then he pulls </a:t>
            </a:r>
            <a:br>
              <a:rPr lang="en-US" sz="2800">
                <a:effectLst>
                  <a:outerShdw blurRad="38100" dist="38100" dir="2700000" algn="tl">
                    <a:srgbClr val="010199"/>
                  </a:outerShdw>
                </a:effectLst>
                <a:latin typeface="Arial" charset="0"/>
              </a:rPr>
            </a:br>
            <a:r>
              <a:rPr lang="en-US" sz="2800">
                <a:effectLst>
                  <a:outerShdw blurRad="38100" dist="38100" dir="2700000" algn="tl">
                    <a:srgbClr val="010199"/>
                  </a:outerShdw>
                </a:effectLst>
                <a:latin typeface="Arial" charset="0"/>
              </a:rPr>
              <a:t>out whichever</a:t>
            </a:r>
            <a:br>
              <a:rPr lang="en-US" sz="2800">
                <a:effectLst>
                  <a:outerShdw blurRad="38100" dist="38100" dir="2700000" algn="tl">
                    <a:srgbClr val="010199"/>
                  </a:outerShdw>
                </a:effectLst>
                <a:latin typeface="Arial" charset="0"/>
              </a:rPr>
            </a:br>
            <a:r>
              <a:rPr lang="en-US" sz="2800">
                <a:effectLst>
                  <a:outerShdw blurRad="38100" dist="38100" dir="2700000" algn="tl">
                    <a:srgbClr val="010199"/>
                  </a:outerShdw>
                </a:effectLst>
                <a:latin typeface="Arial" charset="0"/>
              </a:rPr>
              <a:t>one works.</a:t>
            </a:r>
            <a:endParaRPr lang="en-US" sz="2600" i="1">
              <a:effectLst>
                <a:outerShdw blurRad="38100" dist="38100" dir="2700000" algn="tl">
                  <a:srgbClr val="010199"/>
                </a:outerShdw>
              </a:effectLst>
              <a:latin typeface="Arial" charset="0"/>
            </a:endParaRPr>
          </a:p>
        </p:txBody>
      </p:sp>
      <p:sp>
        <p:nvSpPr>
          <p:cNvPr id="507915" name="Rectangle 11"/>
          <p:cNvSpPr>
            <a:spLocks noChangeArrowheads="1"/>
          </p:cNvSpPr>
          <p:nvPr/>
        </p:nvSpPr>
        <p:spPr bwMode="auto">
          <a:xfrm>
            <a:off x="5662613" y="5810250"/>
            <a:ext cx="3046412" cy="630238"/>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Let’s  check…</a:t>
            </a:r>
            <a:endParaRPr lang="en-US" sz="2600" i="1">
              <a:effectLst>
                <a:outerShdw blurRad="38100" dist="38100" dir="2700000" algn="tl">
                  <a:srgbClr val="010199"/>
                </a:outerShdw>
              </a:effectLst>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79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79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07907">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7914"/>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507907">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07907">
                                            <p:txEl>
                                              <p:pRg st="1" end="1"/>
                                            </p:txEl>
                                          </p:spTgt>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7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7" grpId="0" build="p"/>
      <p:bldP spid="507914" grpId="0"/>
      <p:bldP spid="50791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609600"/>
            <a:ext cx="4021138" cy="55626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52579" name="Picture 3" descr="wait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 y="990600"/>
            <a:ext cx="3667125" cy="4886325"/>
          </a:xfrm>
          <a:noFill/>
          <a:extLst>
            <a:ext uri="{909E8E84-426E-40DD-AFC4-6F175D3DCCD1}">
              <a14:hiddenFill xmlns:a14="http://schemas.microsoft.com/office/drawing/2010/main">
                <a:solidFill>
                  <a:srgbClr val="FFFFFF"/>
                </a:solidFill>
              </a14:hiddenFill>
            </a:ext>
          </a:extLst>
        </p:spPr>
      </p:pic>
      <p:sp>
        <p:nvSpPr>
          <p:cNvPr id="509956" name="AutoShape 4"/>
          <p:cNvSpPr>
            <a:spLocks noChangeArrowheads="1"/>
          </p:cNvSpPr>
          <p:nvPr/>
        </p:nvSpPr>
        <p:spPr bwMode="auto">
          <a:xfrm>
            <a:off x="5308600" y="1633538"/>
            <a:ext cx="3327400" cy="1031875"/>
          </a:xfrm>
          <a:prstGeom prst="wedgeRoundRectCallout">
            <a:avLst>
              <a:gd name="adj1" fmla="val 53958"/>
              <a:gd name="adj2" fmla="val 100463"/>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I want </a:t>
            </a:r>
            <a:r>
              <a:rPr lang="en-US" altLang="en-US" sz="2400" b="1" i="1">
                <a:solidFill>
                  <a:schemeClr val="bg1"/>
                </a:solidFill>
              </a:rPr>
              <a:t>vanilla</a:t>
            </a:r>
            <a:r>
              <a:rPr lang="en-US" altLang="en-US" sz="2400" b="1">
                <a:solidFill>
                  <a:schemeClr val="bg1"/>
                </a:solidFill>
              </a:rPr>
              <a:t> </a:t>
            </a:r>
            <a:br>
              <a:rPr lang="en-US" altLang="en-US" sz="2400" b="1">
                <a:solidFill>
                  <a:schemeClr val="bg1"/>
                </a:solidFill>
              </a:rPr>
            </a:br>
            <a:r>
              <a:rPr lang="en-US" altLang="en-US" sz="2400" b="1">
                <a:solidFill>
                  <a:schemeClr val="bg1"/>
                </a:solidFill>
              </a:rPr>
              <a:t>ice cream.</a:t>
            </a:r>
          </a:p>
        </p:txBody>
      </p:sp>
      <p:pic>
        <p:nvPicPr>
          <p:cNvPr id="509957" name="Picture 5" descr="icecream chocolate 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3665538"/>
            <a:ext cx="1303338"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58" name="AutoShape 6"/>
          <p:cNvSpPr>
            <a:spLocks noChangeArrowheads="1"/>
          </p:cNvSpPr>
          <p:nvPr/>
        </p:nvSpPr>
        <p:spPr bwMode="auto">
          <a:xfrm>
            <a:off x="6615113" y="3871913"/>
            <a:ext cx="2062162" cy="1108075"/>
          </a:xfrm>
          <a:prstGeom prst="wedgeRoundRectCallout">
            <a:avLst>
              <a:gd name="adj1" fmla="val 55236"/>
              <a:gd name="adj2" fmla="val -8051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r>
              <a:rPr lang="en-US" altLang="en-US" sz="2400" b="1">
                <a:solidFill>
                  <a:schemeClr val="bg1"/>
                </a:solidFill>
              </a:rPr>
              <a:t>Ah ha!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99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99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animBg="1"/>
      <p:bldP spid="509958"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81000" y="609600"/>
            <a:ext cx="4021138" cy="55626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53603" name="Picture 3" descr="wait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 y="990600"/>
            <a:ext cx="3667125" cy="4886325"/>
          </a:xfrm>
          <a:noFill/>
          <a:extLst>
            <a:ext uri="{909E8E84-426E-40DD-AFC4-6F175D3DCCD1}">
              <a14:hiddenFill xmlns:a14="http://schemas.microsoft.com/office/drawing/2010/main">
                <a:solidFill>
                  <a:srgbClr val="FFFFFF"/>
                </a:solidFill>
              </a14:hiddenFill>
            </a:ext>
          </a:extLst>
        </p:spPr>
      </p:pic>
      <p:sp>
        <p:nvSpPr>
          <p:cNvPr id="153604" name="AutoShape 4"/>
          <p:cNvSpPr>
            <a:spLocks noChangeArrowheads="1"/>
          </p:cNvSpPr>
          <p:nvPr/>
        </p:nvSpPr>
        <p:spPr bwMode="auto">
          <a:xfrm>
            <a:off x="5308600" y="1263650"/>
            <a:ext cx="3327400" cy="1401763"/>
          </a:xfrm>
          <a:prstGeom prst="wedgeRoundRectCallout">
            <a:avLst>
              <a:gd name="adj1" fmla="val 53958"/>
              <a:gd name="adj2" fmla="val 87148"/>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Watch this!</a:t>
            </a:r>
            <a:br>
              <a:rPr lang="en-US" altLang="en-US" sz="2400" b="1">
                <a:solidFill>
                  <a:schemeClr val="bg1"/>
                </a:solidFill>
              </a:rPr>
            </a:br>
            <a:r>
              <a:rPr lang="en-US" altLang="en-US" sz="2400" b="1">
                <a:solidFill>
                  <a:schemeClr val="bg1"/>
                </a:solidFill>
              </a:rPr>
              <a:t>I want vanilla </a:t>
            </a:r>
            <a:br>
              <a:rPr lang="en-US" altLang="en-US" sz="2400" b="1">
                <a:solidFill>
                  <a:schemeClr val="bg1"/>
                </a:solidFill>
              </a:rPr>
            </a:br>
            <a:r>
              <a:rPr lang="en-US" altLang="en-US" sz="2400" b="1">
                <a:solidFill>
                  <a:schemeClr val="bg1"/>
                </a:solidFill>
              </a:rPr>
              <a:t>ice cream.</a:t>
            </a:r>
          </a:p>
        </p:txBody>
      </p:sp>
      <p:sp>
        <p:nvSpPr>
          <p:cNvPr id="510982" name="AutoShape 6"/>
          <p:cNvSpPr>
            <a:spLocks noChangeArrowheads="1"/>
          </p:cNvSpPr>
          <p:nvPr/>
        </p:nvSpPr>
        <p:spPr bwMode="auto">
          <a:xfrm>
            <a:off x="6615113" y="3871913"/>
            <a:ext cx="2062162" cy="1108075"/>
          </a:xfrm>
          <a:prstGeom prst="wedgeRoundRectCallout">
            <a:avLst>
              <a:gd name="adj1" fmla="val 55236"/>
              <a:gd name="adj2" fmla="val -80514"/>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r>
              <a:rPr lang="en-US" altLang="en-US" sz="2400" b="1">
                <a:solidFill>
                  <a:schemeClr val="bg1"/>
                </a:solidFill>
              </a:rPr>
              <a:t>Um…</a:t>
            </a:r>
          </a:p>
        </p:txBody>
      </p:sp>
      <p:pic>
        <p:nvPicPr>
          <p:cNvPr id="510983" name="Picture 7" descr="icecream vanilla copy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750" y="3681413"/>
            <a:ext cx="125253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09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0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8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defRPr/>
            </a:pPr>
            <a:r>
              <a:rPr lang="en-US" smtClean="0"/>
              <a:t>Map of this talk</a:t>
            </a:r>
          </a:p>
        </p:txBody>
      </p:sp>
      <p:sp>
        <p:nvSpPr>
          <p:cNvPr id="208923" name="Rectangle 27"/>
          <p:cNvSpPr>
            <a:spLocks noGrp="1" noChangeArrowheads="1"/>
          </p:cNvSpPr>
          <p:nvPr>
            <p:ph type="body" sz="half" idx="1"/>
          </p:nvPr>
        </p:nvSpPr>
        <p:spPr>
          <a:xfrm>
            <a:off x="1600200" y="1641475"/>
            <a:ext cx="6172200" cy="4530725"/>
          </a:xfrm>
        </p:spPr>
        <p:txBody>
          <a:bodyPr/>
          <a:lstStyle/>
          <a:p>
            <a:pPr eaLnBrk="1" hangingPunct="1">
              <a:lnSpc>
                <a:spcPct val="90000"/>
              </a:lnSpc>
              <a:spcAft>
                <a:spcPct val="50000"/>
              </a:spcAft>
              <a:defRPr/>
            </a:pPr>
            <a:r>
              <a:rPr lang="en-US" sz="2600" smtClean="0"/>
              <a:t>Pictures and conversations:</a:t>
            </a:r>
            <a:br>
              <a:rPr lang="en-US" sz="2600" smtClean="0"/>
            </a:br>
            <a:r>
              <a:rPr lang="en-US" smtClean="0"/>
              <a:t>The nature of science</a:t>
            </a:r>
          </a:p>
          <a:p>
            <a:pPr eaLnBrk="1" hangingPunct="1">
              <a:lnSpc>
                <a:spcPct val="90000"/>
              </a:lnSpc>
              <a:spcAft>
                <a:spcPct val="50000"/>
              </a:spcAft>
              <a:defRPr/>
            </a:pPr>
            <a:r>
              <a:rPr lang="en-US" sz="2600" smtClean="0"/>
              <a:t>Inside the Rabbit Hole:</a:t>
            </a:r>
            <a:br>
              <a:rPr lang="en-US" sz="2600" smtClean="0"/>
            </a:br>
            <a:r>
              <a:rPr lang="en-US" smtClean="0"/>
              <a:t>Quantum physics</a:t>
            </a:r>
          </a:p>
          <a:p>
            <a:pPr eaLnBrk="1" hangingPunct="1">
              <a:lnSpc>
                <a:spcPct val="90000"/>
              </a:lnSpc>
              <a:spcAft>
                <a:spcPct val="50000"/>
              </a:spcAft>
              <a:defRPr/>
            </a:pPr>
            <a:r>
              <a:rPr lang="en-US" sz="2600" smtClean="0"/>
              <a:t>Through the Looking Glass:</a:t>
            </a:r>
            <a:r>
              <a:rPr lang="en-US" sz="2800" smtClean="0"/>
              <a:t/>
            </a:r>
            <a:br>
              <a:rPr lang="en-US" sz="2800" smtClean="0"/>
            </a:br>
            <a:r>
              <a:rPr lang="en-US" smtClean="0"/>
              <a:t>Quantum physics and reality</a:t>
            </a:r>
          </a:p>
          <a:p>
            <a:pPr eaLnBrk="1" hangingPunct="1">
              <a:lnSpc>
                <a:spcPct val="90000"/>
              </a:lnSpc>
              <a:spcAft>
                <a:spcPct val="50000"/>
              </a:spcAft>
              <a:defRPr/>
            </a:pPr>
            <a:r>
              <a:rPr lang="en-US" sz="2600" smtClean="0"/>
              <a:t>Seeking a way out of the wood:</a:t>
            </a:r>
            <a:br>
              <a:rPr lang="en-US" sz="2600" smtClean="0"/>
            </a:br>
            <a:r>
              <a:rPr lang="en-US" smtClean="0"/>
              <a:t>Science and religion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89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89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2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381000" y="609600"/>
            <a:ext cx="4021138" cy="55626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54627" name="Picture 3" descr="wait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 y="990600"/>
            <a:ext cx="3667125" cy="4886325"/>
          </a:xfrm>
          <a:noFill/>
          <a:extLst>
            <a:ext uri="{909E8E84-426E-40DD-AFC4-6F175D3DCCD1}">
              <a14:hiddenFill xmlns:a14="http://schemas.microsoft.com/office/drawing/2010/main">
                <a:solidFill>
                  <a:srgbClr val="FFFFFF"/>
                </a:solidFill>
              </a14:hiddenFill>
            </a:ext>
          </a:extLst>
        </p:spPr>
      </p:pic>
      <p:sp>
        <p:nvSpPr>
          <p:cNvPr id="154628" name="AutoShape 4"/>
          <p:cNvSpPr>
            <a:spLocks noChangeArrowheads="1"/>
          </p:cNvSpPr>
          <p:nvPr/>
        </p:nvSpPr>
        <p:spPr bwMode="auto">
          <a:xfrm>
            <a:off x="5308600" y="1593850"/>
            <a:ext cx="3327400" cy="1071563"/>
          </a:xfrm>
          <a:prstGeom prst="wedgeRoundRectCallout">
            <a:avLst>
              <a:gd name="adj1" fmla="val 53958"/>
              <a:gd name="adj2" fmla="val 98593"/>
              <a:gd name="adj3" fmla="val 16667"/>
            </a:avLst>
          </a:prstGeom>
          <a:solidFill>
            <a:srgbClr val="CCFFCC"/>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I want vanilla </a:t>
            </a:r>
            <a:br>
              <a:rPr lang="en-US" altLang="en-US" sz="2400" b="1">
                <a:solidFill>
                  <a:schemeClr val="bg1"/>
                </a:solidFill>
              </a:rPr>
            </a:br>
            <a:r>
              <a:rPr lang="en-US" altLang="en-US" sz="2400" b="1">
                <a:solidFill>
                  <a:schemeClr val="bg1"/>
                </a:solidFill>
              </a:rPr>
              <a:t>ice cream???</a:t>
            </a:r>
          </a:p>
        </p:txBody>
      </p:sp>
      <p:pic>
        <p:nvPicPr>
          <p:cNvPr id="515078" name="Picture 6" descr="icecream vanilla copy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2963" y="3656013"/>
            <a:ext cx="1338262"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5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381000" y="609600"/>
            <a:ext cx="4021138" cy="55626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55651" name="Picture 3" descr="wait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 y="990600"/>
            <a:ext cx="3667125" cy="4886325"/>
          </a:xfrm>
          <a:noFill/>
          <a:extLst>
            <a:ext uri="{909E8E84-426E-40DD-AFC4-6F175D3DCCD1}">
              <a14:hiddenFill xmlns:a14="http://schemas.microsoft.com/office/drawing/2010/main">
                <a:solidFill>
                  <a:srgbClr val="FFFFFF"/>
                </a:solidFill>
              </a14:hiddenFill>
            </a:ext>
          </a:extLst>
        </p:spPr>
      </p:pic>
      <p:sp>
        <p:nvSpPr>
          <p:cNvPr id="155652" name="AutoShape 4"/>
          <p:cNvSpPr>
            <a:spLocks noChangeArrowheads="1"/>
          </p:cNvSpPr>
          <p:nvPr/>
        </p:nvSpPr>
        <p:spPr bwMode="auto">
          <a:xfrm>
            <a:off x="5308600" y="1263650"/>
            <a:ext cx="3327400" cy="1401763"/>
          </a:xfrm>
          <a:prstGeom prst="wedgeRoundRectCallout">
            <a:avLst>
              <a:gd name="adj1" fmla="val 53958"/>
              <a:gd name="adj2" fmla="val 87148"/>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One more time…</a:t>
            </a:r>
            <a:br>
              <a:rPr lang="en-US" altLang="en-US" sz="2400" b="1">
                <a:solidFill>
                  <a:schemeClr val="bg1"/>
                </a:solidFill>
              </a:rPr>
            </a:br>
            <a:r>
              <a:rPr lang="en-US" altLang="en-US" sz="2400" b="1">
                <a:solidFill>
                  <a:schemeClr val="bg1"/>
                </a:solidFill>
              </a:rPr>
              <a:t>I want vanilla </a:t>
            </a:r>
            <a:br>
              <a:rPr lang="en-US" altLang="en-US" sz="2400" b="1">
                <a:solidFill>
                  <a:schemeClr val="bg1"/>
                </a:solidFill>
              </a:rPr>
            </a:br>
            <a:r>
              <a:rPr lang="en-US" altLang="en-US" sz="2400" b="1">
                <a:solidFill>
                  <a:schemeClr val="bg1"/>
                </a:solidFill>
              </a:rPr>
              <a:t>ice cream.</a:t>
            </a:r>
          </a:p>
        </p:txBody>
      </p:sp>
      <p:pic>
        <p:nvPicPr>
          <p:cNvPr id="513031" name="Picture 7" descr="cake good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313" y="3748088"/>
            <a:ext cx="11287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34" name="AutoShape 10"/>
          <p:cNvSpPr>
            <a:spLocks noChangeArrowheads="1"/>
          </p:cNvSpPr>
          <p:nvPr/>
        </p:nvSpPr>
        <p:spPr bwMode="auto">
          <a:xfrm>
            <a:off x="5187950" y="3806825"/>
            <a:ext cx="3579813" cy="935038"/>
          </a:xfrm>
          <a:prstGeom prst="wedgeRoundRectCallout">
            <a:avLst>
              <a:gd name="adj1" fmla="val 51019"/>
              <a:gd name="adj2" fmla="val -96009"/>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You’re messing with me, aren’t you?</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30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3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3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pPr eaLnBrk="1" hangingPunct="1">
              <a:defRPr/>
            </a:pPr>
            <a:r>
              <a:rPr lang="en-US" smtClean="0"/>
              <a:t>The Restaurant Principle</a:t>
            </a:r>
          </a:p>
        </p:txBody>
      </p:sp>
      <p:sp>
        <p:nvSpPr>
          <p:cNvPr id="517128" name="Rectangle 8"/>
          <p:cNvSpPr>
            <a:spLocks noGrp="1" noChangeArrowheads="1"/>
          </p:cNvSpPr>
          <p:nvPr>
            <p:ph type="body" sz="half" idx="1"/>
          </p:nvPr>
        </p:nvSpPr>
        <p:spPr>
          <a:xfrm>
            <a:off x="1741488" y="1600200"/>
            <a:ext cx="6567487" cy="4530725"/>
          </a:xfrm>
        </p:spPr>
        <p:txBody>
          <a:bodyPr/>
          <a:lstStyle/>
          <a:p>
            <a:pPr eaLnBrk="1" hangingPunct="1">
              <a:spcAft>
                <a:spcPct val="50000"/>
              </a:spcAft>
              <a:defRPr/>
            </a:pPr>
            <a:r>
              <a:rPr lang="en-US" smtClean="0"/>
              <a:t>I should get what I order.</a:t>
            </a:r>
          </a:p>
          <a:p>
            <a:pPr eaLnBrk="1" hangingPunct="1">
              <a:spcAft>
                <a:spcPct val="50000"/>
              </a:spcAft>
              <a:defRPr/>
            </a:pPr>
            <a:r>
              <a:rPr lang="en-US" smtClean="0"/>
              <a:t>What’s in the kitchen should determine what I </a:t>
            </a:r>
            <a:r>
              <a:rPr lang="en-US" b="1" i="1" smtClean="0"/>
              <a:t>can</a:t>
            </a:r>
            <a:r>
              <a:rPr lang="en-US" smtClean="0"/>
              <a:t> order.</a:t>
            </a:r>
          </a:p>
          <a:p>
            <a:pPr eaLnBrk="1" hangingPunct="1">
              <a:spcAft>
                <a:spcPct val="50000"/>
              </a:spcAft>
              <a:defRPr/>
            </a:pPr>
            <a:r>
              <a:rPr lang="en-US" smtClean="0"/>
              <a:t>Stuff in the kitchen shouldn’t change when I </a:t>
            </a:r>
            <a:r>
              <a:rPr lang="en-US" b="1" i="1" smtClean="0"/>
              <a:t>do</a:t>
            </a:r>
            <a:r>
              <a:rPr lang="en-US" smtClean="0"/>
              <a:t> order.</a:t>
            </a:r>
          </a:p>
          <a:p>
            <a:pPr algn="r" eaLnBrk="1" hangingPunct="1">
              <a:spcAft>
                <a:spcPct val="50000"/>
              </a:spcAft>
              <a:buFont typeface="Wingdings" panose="05000000000000000000" pitchFamily="2" charset="2"/>
              <a:buNone/>
              <a:defRPr/>
            </a:pPr>
            <a:r>
              <a:rPr lang="en-US" smtClean="0"/>
              <a:t>Scientists call this</a:t>
            </a:r>
            <a:br>
              <a:rPr lang="en-US" smtClean="0"/>
            </a:br>
            <a:r>
              <a:rPr lang="en-US" smtClean="0"/>
              <a:t>“Determinism”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1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71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712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71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8"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en-US" smtClean="0"/>
              <a:t>The Restaurant Principle</a:t>
            </a:r>
          </a:p>
        </p:txBody>
      </p:sp>
      <p:sp>
        <p:nvSpPr>
          <p:cNvPr id="91139" name="Rectangle 3"/>
          <p:cNvSpPr>
            <a:spLocks noGrp="1" noChangeArrowheads="1"/>
          </p:cNvSpPr>
          <p:nvPr>
            <p:ph type="body" sz="half" idx="1"/>
          </p:nvPr>
        </p:nvSpPr>
        <p:spPr>
          <a:xfrm>
            <a:off x="457200" y="1600200"/>
            <a:ext cx="8356600" cy="1766888"/>
          </a:xfrm>
        </p:spPr>
        <p:txBody>
          <a:bodyPr/>
          <a:lstStyle/>
          <a:p>
            <a:pPr eaLnBrk="1" hangingPunct="1">
              <a:defRPr/>
            </a:pPr>
            <a:r>
              <a:rPr lang="en-US" smtClean="0"/>
              <a:t>At the quantum café, </a:t>
            </a:r>
            <a:br>
              <a:rPr lang="en-US" smtClean="0"/>
            </a:br>
            <a:r>
              <a:rPr lang="en-US" smtClean="0"/>
              <a:t>only half of our requests are granted.</a:t>
            </a:r>
          </a:p>
          <a:p>
            <a:pPr eaLnBrk="1" hangingPunct="1">
              <a:defRPr/>
            </a:pPr>
            <a:r>
              <a:rPr lang="en-US" smtClean="0"/>
              <a:t>The other half are </a:t>
            </a:r>
            <a:r>
              <a:rPr lang="en-US" b="1" i="1" smtClean="0"/>
              <a:t>completely</a:t>
            </a:r>
            <a:r>
              <a:rPr lang="en-US" smtClean="0"/>
              <a:t> random.</a:t>
            </a:r>
          </a:p>
        </p:txBody>
      </p:sp>
      <p:pic>
        <p:nvPicPr>
          <p:cNvPr id="91156" name="Picture 20" descr="werner-cake-mix-2"/>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57763" y="3741738"/>
            <a:ext cx="1476375" cy="2189162"/>
          </a:xfrm>
          <a:noFill/>
          <a:extLst>
            <a:ext uri="{909E8E84-426E-40DD-AFC4-6F175D3DCCD1}">
              <a14:hiddenFill xmlns:a14="http://schemas.microsoft.com/office/drawing/2010/main">
                <a:solidFill>
                  <a:srgbClr val="FFFFFF"/>
                </a:solidFill>
              </a14:hiddenFill>
            </a:ext>
          </a:extLst>
        </p:spPr>
      </p:pic>
      <p:pic>
        <p:nvPicPr>
          <p:cNvPr id="91158" name="Picture 22" descr="heisen-dasz"/>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869113" y="4330700"/>
            <a:ext cx="1577975" cy="1420813"/>
          </a:xfrm>
          <a:noFill/>
          <a:extLst>
            <a:ext uri="{909E8E84-426E-40DD-AFC4-6F175D3DCCD1}">
              <a14:hiddenFill xmlns:a14="http://schemas.microsoft.com/office/drawing/2010/main">
                <a:solidFill>
                  <a:srgbClr val="FFFFFF"/>
                </a:solidFill>
              </a14:hiddenFill>
            </a:ext>
          </a:extLst>
        </p:spPr>
      </p:pic>
      <p:sp>
        <p:nvSpPr>
          <p:cNvPr id="91160" name="AutoShape 24"/>
          <p:cNvSpPr>
            <a:spLocks noChangeArrowheads="1"/>
          </p:cNvSpPr>
          <p:nvPr/>
        </p:nvSpPr>
        <p:spPr bwMode="auto">
          <a:xfrm>
            <a:off x="1322388" y="3775075"/>
            <a:ext cx="2627312" cy="1284288"/>
          </a:xfrm>
          <a:prstGeom prst="wedgeRoundRectCallout">
            <a:avLst>
              <a:gd name="adj1" fmla="val -86556"/>
              <a:gd name="adj2" fmla="val 46167"/>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What would the ingredients look like?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11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6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p:txBody>
          <a:bodyPr/>
          <a:lstStyle/>
          <a:p>
            <a:pPr eaLnBrk="1" hangingPunct="1">
              <a:defRPr/>
            </a:pPr>
            <a:r>
              <a:rPr lang="en-US" smtClean="0"/>
              <a:t>The Restaurant Principle</a:t>
            </a:r>
          </a:p>
        </p:txBody>
      </p:sp>
      <p:sp>
        <p:nvSpPr>
          <p:cNvPr id="520195" name="Rectangle 3"/>
          <p:cNvSpPr>
            <a:spLocks noGrp="1" noChangeArrowheads="1"/>
          </p:cNvSpPr>
          <p:nvPr>
            <p:ph type="body" sz="half" idx="1"/>
          </p:nvPr>
        </p:nvSpPr>
        <p:spPr>
          <a:xfrm>
            <a:off x="746125" y="2184400"/>
            <a:ext cx="4953000" cy="2662238"/>
          </a:xfrm>
        </p:spPr>
        <p:txBody>
          <a:bodyPr/>
          <a:lstStyle/>
          <a:p>
            <a:pPr eaLnBrk="1" hangingPunct="1">
              <a:spcAft>
                <a:spcPct val="50000"/>
              </a:spcAft>
              <a:defRPr/>
            </a:pPr>
            <a:r>
              <a:rPr lang="en-US" sz="2800" smtClean="0"/>
              <a:t>Some pairs of properties cannot be specified at the same time.</a:t>
            </a:r>
          </a:p>
          <a:p>
            <a:pPr eaLnBrk="1" hangingPunct="1">
              <a:defRPr/>
            </a:pPr>
            <a:r>
              <a:rPr lang="en-US" sz="2800" smtClean="0"/>
              <a:t>Mother Nature herself can’t control them in advance.</a:t>
            </a:r>
          </a:p>
        </p:txBody>
      </p:sp>
      <p:pic>
        <p:nvPicPr>
          <p:cNvPr id="158724" name="Picture 7" descr="heisenbe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2278063"/>
            <a:ext cx="2774950"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202" name="Rectangle 10"/>
          <p:cNvSpPr>
            <a:spLocks noChangeArrowheads="1"/>
          </p:cNvSpPr>
          <p:nvPr/>
        </p:nvSpPr>
        <p:spPr bwMode="auto">
          <a:xfrm>
            <a:off x="5981700" y="6145213"/>
            <a:ext cx="2773363" cy="638175"/>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Werner Heisenberg (1927)</a:t>
            </a:r>
          </a:p>
        </p:txBody>
      </p:sp>
      <p:grpSp>
        <p:nvGrpSpPr>
          <p:cNvPr id="2" name="Group 14"/>
          <p:cNvGrpSpPr>
            <a:grpSpLocks/>
          </p:cNvGrpSpPr>
          <p:nvPr/>
        </p:nvGrpSpPr>
        <p:grpSpPr bwMode="auto">
          <a:xfrm>
            <a:off x="2490788" y="603250"/>
            <a:ext cx="3035300" cy="544513"/>
            <a:chOff x="1569" y="380"/>
            <a:chExt cx="1912" cy="343"/>
          </a:xfrm>
        </p:grpSpPr>
        <p:sp>
          <p:nvSpPr>
            <p:cNvPr id="158728" name="Line 11"/>
            <p:cNvSpPr>
              <a:spLocks noChangeShapeType="1"/>
            </p:cNvSpPr>
            <p:nvPr/>
          </p:nvSpPr>
          <p:spPr bwMode="auto">
            <a:xfrm>
              <a:off x="1569" y="380"/>
              <a:ext cx="1912" cy="34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29" name="Line 12"/>
            <p:cNvSpPr>
              <a:spLocks noChangeShapeType="1"/>
            </p:cNvSpPr>
            <p:nvPr/>
          </p:nvSpPr>
          <p:spPr bwMode="auto">
            <a:xfrm flipH="1">
              <a:off x="1630" y="404"/>
              <a:ext cx="1765" cy="31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20205" name="Text Box 13"/>
          <p:cNvSpPr txBox="1">
            <a:spLocks noChangeArrowheads="1"/>
          </p:cNvSpPr>
          <p:nvPr/>
        </p:nvSpPr>
        <p:spPr bwMode="auto">
          <a:xfrm>
            <a:off x="2489200" y="100013"/>
            <a:ext cx="2879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b="1">
                <a:latin typeface="Bradley Hand ITC" panose="03070402050302030203" pitchFamily="66" charset="0"/>
              </a:rPr>
              <a:t>Uncertainty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grpId="0" nodeType="afterEffect">
                                  <p:stCondLst>
                                    <p:cond delay="0"/>
                                  </p:stCondLst>
                                  <p:childTnLst>
                                    <p:set>
                                      <p:cBhvr>
                                        <p:cTn id="9" dur="1" fill="hold">
                                          <p:stCondLst>
                                            <p:cond delay="0"/>
                                          </p:stCondLst>
                                        </p:cTn>
                                        <p:tgtEl>
                                          <p:spTgt spid="520205"/>
                                        </p:tgtEl>
                                        <p:attrNameLst>
                                          <p:attrName>style.visibility</p:attrName>
                                        </p:attrNameLst>
                                      </p:cBhvr>
                                      <p:to>
                                        <p:strVal val="visible"/>
                                      </p:to>
                                    </p:set>
                                    <p:animEffect transition="in" filter="dissolve">
                                      <p:cBhvr>
                                        <p:cTn id="10" dur="500"/>
                                        <p:tgtEl>
                                          <p:spTgt spid="52020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019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01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0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US" smtClean="0"/>
              <a:t>The Zeilinger Experiment</a:t>
            </a:r>
          </a:p>
        </p:txBody>
      </p:sp>
      <p:sp>
        <p:nvSpPr>
          <p:cNvPr id="71683" name="Rectangle 3"/>
          <p:cNvSpPr>
            <a:spLocks noGrp="1" noChangeArrowheads="1"/>
          </p:cNvSpPr>
          <p:nvPr>
            <p:ph type="body" sz="half" idx="1"/>
          </p:nvPr>
        </p:nvSpPr>
        <p:spPr>
          <a:xfrm>
            <a:off x="1231900" y="2487613"/>
            <a:ext cx="2970213" cy="1631950"/>
          </a:xfrm>
        </p:spPr>
        <p:txBody>
          <a:bodyPr/>
          <a:lstStyle/>
          <a:p>
            <a:pPr algn="ctr" eaLnBrk="1" hangingPunct="1">
              <a:buFont typeface="Wingdings" panose="05000000000000000000" pitchFamily="2" charset="2"/>
              <a:buNone/>
              <a:defRPr/>
            </a:pPr>
            <a:r>
              <a:rPr lang="en-US" sz="2800" smtClean="0"/>
              <a:t>   Uncertainty </a:t>
            </a:r>
            <a:br>
              <a:rPr lang="en-US" sz="2800" smtClean="0"/>
            </a:br>
            <a:r>
              <a:rPr lang="en-US" sz="2800" smtClean="0"/>
              <a:t>vs. </a:t>
            </a:r>
            <a:br>
              <a:rPr lang="en-US" sz="2800" smtClean="0"/>
            </a:br>
            <a:r>
              <a:rPr lang="en-US" sz="2800" smtClean="0"/>
              <a:t>Determinism</a:t>
            </a:r>
          </a:p>
        </p:txBody>
      </p:sp>
      <p:pic>
        <p:nvPicPr>
          <p:cNvPr id="159748" name="Picture 15" descr="zeili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13" y="2111375"/>
            <a:ext cx="3744912"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7" name="Rectangle 17"/>
          <p:cNvSpPr>
            <a:spLocks noChangeArrowheads="1"/>
          </p:cNvSpPr>
          <p:nvPr/>
        </p:nvSpPr>
        <p:spPr bwMode="auto">
          <a:xfrm>
            <a:off x="5462588" y="5737225"/>
            <a:ext cx="2773362" cy="54133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Anton Zeilinger (2000)</a:t>
            </a:r>
          </a:p>
        </p:txBody>
      </p:sp>
    </p:spTree>
    <p:custDataLst>
      <p:tags r:id="rId1"/>
    </p:custData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pPr>
              <a:defRPr/>
            </a:pPr>
            <a:r>
              <a:rPr lang="en-US"/>
              <a:t>The Zeilinger Experiment</a:t>
            </a:r>
          </a:p>
        </p:txBody>
      </p:sp>
      <p:sp>
        <p:nvSpPr>
          <p:cNvPr id="522246" name="Rectangle 6"/>
          <p:cNvSpPr>
            <a:spLocks noGrp="1" noChangeArrowheads="1"/>
          </p:cNvSpPr>
          <p:nvPr>
            <p:ph type="body" sz="half" idx="1"/>
          </p:nvPr>
        </p:nvSpPr>
        <p:spPr>
          <a:xfrm>
            <a:off x="749300" y="1614488"/>
            <a:ext cx="7891463" cy="1806575"/>
          </a:xfrm>
        </p:spPr>
        <p:txBody>
          <a:bodyPr/>
          <a:lstStyle/>
          <a:p>
            <a:pPr>
              <a:spcAft>
                <a:spcPct val="5000"/>
              </a:spcAft>
              <a:defRPr/>
            </a:pPr>
            <a:r>
              <a:rPr lang="en-US" sz="2800"/>
              <a:t>“Entangle” </a:t>
            </a:r>
            <a:r>
              <a:rPr lang="en-US" sz="2800" b="1" i="1"/>
              <a:t>three</a:t>
            </a:r>
            <a:r>
              <a:rPr lang="en-US" sz="2800"/>
              <a:t> photons “anti-symmetrically”</a:t>
            </a:r>
          </a:p>
          <a:p>
            <a:pPr>
              <a:spcAft>
                <a:spcPct val="5000"/>
              </a:spcAft>
              <a:defRPr/>
            </a:pPr>
            <a:r>
              <a:rPr lang="en-US" sz="2800"/>
              <a:t>Force one value of “polarization”</a:t>
            </a:r>
          </a:p>
          <a:p>
            <a:pPr>
              <a:spcAft>
                <a:spcPct val="5000"/>
              </a:spcAft>
              <a:defRPr/>
            </a:pPr>
            <a:r>
              <a:rPr lang="en-US" sz="2800"/>
              <a:t>Check the polarization of the other two</a:t>
            </a:r>
          </a:p>
        </p:txBody>
      </p:sp>
      <p:sp>
        <p:nvSpPr>
          <p:cNvPr id="522269" name="Rectangle 29"/>
          <p:cNvSpPr>
            <a:spLocks noChangeArrowheads="1"/>
          </p:cNvSpPr>
          <p:nvPr/>
        </p:nvSpPr>
        <p:spPr bwMode="auto">
          <a:xfrm>
            <a:off x="5175250" y="3521075"/>
            <a:ext cx="3171825" cy="2898775"/>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2" name="Group 30"/>
          <p:cNvGrpSpPr>
            <a:grpSpLocks/>
          </p:cNvGrpSpPr>
          <p:nvPr/>
        </p:nvGrpSpPr>
        <p:grpSpPr bwMode="auto">
          <a:xfrm>
            <a:off x="2355850" y="3667125"/>
            <a:ext cx="5864225" cy="2576513"/>
            <a:chOff x="1496" y="2298"/>
            <a:chExt cx="3694" cy="1623"/>
          </a:xfrm>
        </p:grpSpPr>
        <p:pic>
          <p:nvPicPr>
            <p:cNvPr id="160780" name="Picture 31" descr="ClassicalVector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 y="2298"/>
              <a:ext cx="1854" cy="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1" name="AutoShape 32"/>
            <p:cNvSpPr>
              <a:spLocks/>
            </p:cNvSpPr>
            <p:nvPr/>
          </p:nvSpPr>
          <p:spPr bwMode="auto">
            <a:xfrm>
              <a:off x="1496" y="2698"/>
              <a:ext cx="1311" cy="862"/>
            </a:xfrm>
            <a:prstGeom prst="borderCallout2">
              <a:avLst>
                <a:gd name="adj1" fmla="val 8352"/>
                <a:gd name="adj2" fmla="val 103662"/>
                <a:gd name="adj3" fmla="val 8352"/>
                <a:gd name="adj4" fmla="val 133944"/>
                <a:gd name="adj5" fmla="val 92227"/>
                <a:gd name="adj6" fmla="val 165370"/>
              </a:avLst>
            </a:prstGeom>
            <a:solidFill>
              <a:srgbClr val="008000"/>
            </a:solidFill>
            <a:ln w="38100">
              <a:solidFill>
                <a:srgbClr val="008000"/>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t>These two are forced to point down.</a:t>
              </a:r>
            </a:p>
          </p:txBody>
        </p:sp>
        <p:sp>
          <p:nvSpPr>
            <p:cNvPr id="160782" name="Line 33"/>
            <p:cNvSpPr>
              <a:spLocks noChangeShapeType="1"/>
            </p:cNvSpPr>
            <p:nvPr/>
          </p:nvSpPr>
          <p:spPr bwMode="auto">
            <a:xfrm>
              <a:off x="3456" y="3137"/>
              <a:ext cx="931" cy="38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34"/>
          <p:cNvGrpSpPr>
            <a:grpSpLocks/>
          </p:cNvGrpSpPr>
          <p:nvPr/>
        </p:nvGrpSpPr>
        <p:grpSpPr bwMode="auto">
          <a:xfrm>
            <a:off x="2393950" y="3673475"/>
            <a:ext cx="5822950" cy="2549525"/>
            <a:chOff x="1508" y="2302"/>
            <a:chExt cx="3668" cy="1606"/>
          </a:xfrm>
        </p:grpSpPr>
        <p:pic>
          <p:nvPicPr>
            <p:cNvPr id="160778" name="Picture 35" descr="ClassicalVector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2" y="2302"/>
              <a:ext cx="1834" cy="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9" name="AutoShape 36"/>
            <p:cNvSpPr>
              <a:spLocks/>
            </p:cNvSpPr>
            <p:nvPr/>
          </p:nvSpPr>
          <p:spPr bwMode="auto">
            <a:xfrm>
              <a:off x="1508" y="2710"/>
              <a:ext cx="1274" cy="850"/>
            </a:xfrm>
            <a:prstGeom prst="borderCallout2">
              <a:avLst>
                <a:gd name="adj1" fmla="val 8472"/>
                <a:gd name="adj2" fmla="val 103769"/>
                <a:gd name="adj3" fmla="val 8472"/>
                <a:gd name="adj4" fmla="val 152903"/>
                <a:gd name="adj5" fmla="val 1296"/>
                <a:gd name="adj6" fmla="val 203926"/>
              </a:avLst>
            </a:prstGeom>
            <a:solidFill>
              <a:srgbClr val="FF0000"/>
            </a:solidFill>
            <a:ln w="38100">
              <a:solidFill>
                <a:srgbClr val="FF0000"/>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t>Force this one to “point up”</a:t>
              </a:r>
            </a:p>
          </p:txBody>
        </p:sp>
      </p:grpSp>
      <p:grpSp>
        <p:nvGrpSpPr>
          <p:cNvPr id="4" name="Group 40"/>
          <p:cNvGrpSpPr>
            <a:grpSpLocks/>
          </p:cNvGrpSpPr>
          <p:nvPr/>
        </p:nvGrpSpPr>
        <p:grpSpPr bwMode="auto">
          <a:xfrm>
            <a:off x="739775" y="3368675"/>
            <a:ext cx="7480300" cy="2854325"/>
            <a:chOff x="478" y="2098"/>
            <a:chExt cx="4712" cy="1798"/>
          </a:xfrm>
        </p:grpSpPr>
        <p:pic>
          <p:nvPicPr>
            <p:cNvPr id="160776" name="Picture 41" descr="ClassicalVector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1" y="2286"/>
              <a:ext cx="1839" cy="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7" name="Text Box 42"/>
            <p:cNvSpPr txBox="1">
              <a:spLocks noChangeArrowheads="1"/>
            </p:cNvSpPr>
            <p:nvPr/>
          </p:nvSpPr>
          <p:spPr bwMode="auto">
            <a:xfrm>
              <a:off x="478" y="2098"/>
              <a:ext cx="263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SzPct val="175000"/>
                <a:buFontTx/>
                <a:buChar char="•"/>
              </a:pPr>
              <a:r>
                <a:rPr lang="en-US" altLang="en-US" sz="2800"/>
                <a:t>  Deterministic Picture:</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pPr>
              <a:defRPr/>
            </a:pPr>
            <a:r>
              <a:rPr lang="en-US"/>
              <a:t>The Zeilinger Experiment</a:t>
            </a:r>
          </a:p>
        </p:txBody>
      </p:sp>
      <p:sp>
        <p:nvSpPr>
          <p:cNvPr id="611331" name="Rectangle 3"/>
          <p:cNvSpPr>
            <a:spLocks noGrp="1" noChangeArrowheads="1"/>
          </p:cNvSpPr>
          <p:nvPr>
            <p:ph type="body" sz="half" idx="1"/>
          </p:nvPr>
        </p:nvSpPr>
        <p:spPr>
          <a:xfrm>
            <a:off x="749300" y="1614488"/>
            <a:ext cx="7891463" cy="1806575"/>
          </a:xfrm>
        </p:spPr>
        <p:txBody>
          <a:bodyPr/>
          <a:lstStyle/>
          <a:p>
            <a:pPr>
              <a:spcAft>
                <a:spcPct val="5000"/>
              </a:spcAft>
              <a:defRPr/>
            </a:pPr>
            <a:r>
              <a:rPr lang="en-US" sz="2800"/>
              <a:t>“Entangle” </a:t>
            </a:r>
            <a:r>
              <a:rPr lang="en-US" sz="2800" b="1" i="1"/>
              <a:t>three</a:t>
            </a:r>
            <a:r>
              <a:rPr lang="en-US" sz="2800"/>
              <a:t> photons “anti-symmetrically”</a:t>
            </a:r>
          </a:p>
          <a:p>
            <a:pPr>
              <a:spcAft>
                <a:spcPct val="5000"/>
              </a:spcAft>
              <a:defRPr/>
            </a:pPr>
            <a:r>
              <a:rPr lang="en-US" sz="2800"/>
              <a:t>Force one value of “polarization”</a:t>
            </a:r>
          </a:p>
          <a:p>
            <a:pPr>
              <a:spcAft>
                <a:spcPct val="5000"/>
              </a:spcAft>
              <a:defRPr/>
            </a:pPr>
            <a:r>
              <a:rPr lang="en-US" sz="2800"/>
              <a:t>Check the polarization of the other two</a:t>
            </a:r>
          </a:p>
        </p:txBody>
      </p:sp>
      <p:sp>
        <p:nvSpPr>
          <p:cNvPr id="611332" name="Rectangle 4"/>
          <p:cNvSpPr>
            <a:spLocks noChangeArrowheads="1"/>
          </p:cNvSpPr>
          <p:nvPr/>
        </p:nvSpPr>
        <p:spPr bwMode="auto">
          <a:xfrm>
            <a:off x="5175250" y="3521075"/>
            <a:ext cx="3171825" cy="2898775"/>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11342" name="Text Box 14"/>
          <p:cNvSpPr txBox="1">
            <a:spLocks noChangeArrowheads="1"/>
          </p:cNvSpPr>
          <p:nvPr/>
        </p:nvSpPr>
        <p:spPr bwMode="auto">
          <a:xfrm>
            <a:off x="739775" y="3349625"/>
            <a:ext cx="4183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SzPct val="175000"/>
              <a:buFontTx/>
              <a:buChar char="•"/>
            </a:pPr>
            <a:r>
              <a:rPr lang="en-US" altLang="en-US" sz="2800"/>
              <a:t>  Anti-symmetric QM:</a:t>
            </a:r>
          </a:p>
        </p:txBody>
      </p:sp>
      <p:grpSp>
        <p:nvGrpSpPr>
          <p:cNvPr id="2" name="Group 19"/>
          <p:cNvGrpSpPr>
            <a:grpSpLocks/>
          </p:cNvGrpSpPr>
          <p:nvPr/>
        </p:nvGrpSpPr>
        <p:grpSpPr bwMode="auto">
          <a:xfrm>
            <a:off x="2413000" y="3770313"/>
            <a:ext cx="5862638" cy="2513012"/>
            <a:chOff x="1520" y="2375"/>
            <a:chExt cx="3693" cy="1583"/>
          </a:xfrm>
        </p:grpSpPr>
        <p:pic>
          <p:nvPicPr>
            <p:cNvPr id="161803" name="Picture 15" descr="QuantumVecto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 y="2375"/>
              <a:ext cx="1808" cy="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4" name="AutoShape 17"/>
            <p:cNvSpPr>
              <a:spLocks/>
            </p:cNvSpPr>
            <p:nvPr/>
          </p:nvSpPr>
          <p:spPr bwMode="auto">
            <a:xfrm>
              <a:off x="1520" y="2722"/>
              <a:ext cx="1274" cy="850"/>
            </a:xfrm>
            <a:prstGeom prst="borderCallout2">
              <a:avLst>
                <a:gd name="adj1" fmla="val 8472"/>
                <a:gd name="adj2" fmla="val 103769"/>
                <a:gd name="adj3" fmla="val 8472"/>
                <a:gd name="adj4" fmla="val 152903"/>
                <a:gd name="adj5" fmla="val 1296"/>
                <a:gd name="adj6" fmla="val 203926"/>
              </a:avLst>
            </a:prstGeom>
            <a:solidFill>
              <a:srgbClr val="FF0000"/>
            </a:solidFill>
            <a:ln w="38100">
              <a:solidFill>
                <a:srgbClr val="FF0000"/>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t>Force this one to “point up”</a:t>
              </a:r>
            </a:p>
          </p:txBody>
        </p:sp>
      </p:grpSp>
      <p:pic>
        <p:nvPicPr>
          <p:cNvPr id="611348" name="Picture 20" descr="QuantumVectorsAnim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48288" y="3760788"/>
            <a:ext cx="297815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50" name="AutoShape 22"/>
          <p:cNvSpPr>
            <a:spLocks/>
          </p:cNvSpPr>
          <p:nvPr/>
        </p:nvSpPr>
        <p:spPr bwMode="auto">
          <a:xfrm>
            <a:off x="547688" y="4962525"/>
            <a:ext cx="3716337" cy="1368425"/>
          </a:xfrm>
          <a:prstGeom prst="borderCallout2">
            <a:avLst>
              <a:gd name="adj1" fmla="val 8352"/>
              <a:gd name="adj2" fmla="val 102051"/>
              <a:gd name="adj3" fmla="val 8352"/>
              <a:gd name="adj4" fmla="val 125546"/>
              <a:gd name="adj5" fmla="val 25639"/>
              <a:gd name="adj6" fmla="val 148611"/>
            </a:avLst>
          </a:prstGeom>
          <a:solidFill>
            <a:srgbClr val="008000"/>
          </a:solidFill>
          <a:ln w="38100">
            <a:solidFill>
              <a:srgbClr val="008000"/>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t>These two are forced into an anti-symmetric superposition state.</a:t>
            </a:r>
          </a:p>
        </p:txBody>
      </p:sp>
      <p:pic>
        <p:nvPicPr>
          <p:cNvPr id="611352" name="Picture 24" descr="QuantumVectors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3763963"/>
            <a:ext cx="293687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54" name="Text Box 26"/>
          <p:cNvSpPr txBox="1">
            <a:spLocks noChangeArrowheads="1"/>
          </p:cNvSpPr>
          <p:nvPr/>
        </p:nvSpPr>
        <p:spPr bwMode="auto">
          <a:xfrm>
            <a:off x="315913" y="4465638"/>
            <a:ext cx="4649787" cy="1187450"/>
          </a:xfrm>
          <a:prstGeom prst="rect">
            <a:avLst/>
          </a:prstGeom>
          <a:solidFill>
            <a:srgbClr val="9FBD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solidFill>
                  <a:schemeClr val="bg1"/>
                </a:solidFill>
              </a:rPr>
              <a:t>Observation “collapses” the superposition with one vector</a:t>
            </a:r>
            <a:r>
              <a:rPr lang="en-US" altLang="en-US" sz="2400" b="1"/>
              <a:t> </a:t>
            </a:r>
            <a:br>
              <a:rPr lang="en-US" altLang="en-US" sz="2400" b="1"/>
            </a:br>
            <a:r>
              <a:rPr lang="en-US" altLang="en-US" sz="2400" b="1">
                <a:solidFill>
                  <a:srgbClr val="FF0000"/>
                </a:solidFill>
              </a:rPr>
              <a:t>“up”</a:t>
            </a:r>
            <a:r>
              <a:rPr lang="en-US" altLang="en-US" sz="2400" b="1"/>
              <a:t> </a:t>
            </a:r>
            <a:r>
              <a:rPr lang="en-US" altLang="en-US" sz="2400" b="1">
                <a:solidFill>
                  <a:schemeClr val="bg1"/>
                </a:solidFill>
              </a:rPr>
              <a:t>and one</a:t>
            </a:r>
            <a:r>
              <a:rPr lang="en-US" altLang="en-US" sz="2400" b="1"/>
              <a:t> </a:t>
            </a:r>
            <a:r>
              <a:rPr lang="en-US" altLang="en-US" sz="2400" b="1">
                <a:solidFill>
                  <a:srgbClr val="005F00"/>
                </a:solidFill>
              </a:rPr>
              <a:t>“down”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13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134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113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135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61134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1135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113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1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2" grpId="0" animBg="1"/>
      <p:bldP spid="611342" grpId="0"/>
      <p:bldP spid="611350" grpId="0" animBg="1"/>
      <p:bldP spid="611350" grpId="1" animBg="1"/>
      <p:bldP spid="611354"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a:defRPr/>
            </a:pPr>
            <a:r>
              <a:rPr lang="en-US"/>
              <a:t>The Zeilinger Experiment</a:t>
            </a:r>
          </a:p>
        </p:txBody>
      </p:sp>
      <p:sp>
        <p:nvSpPr>
          <p:cNvPr id="607235" name="Rectangle 3"/>
          <p:cNvSpPr>
            <a:spLocks noGrp="1" noChangeArrowheads="1"/>
          </p:cNvSpPr>
          <p:nvPr>
            <p:ph type="body" sz="half" idx="1"/>
          </p:nvPr>
        </p:nvSpPr>
        <p:spPr>
          <a:xfrm>
            <a:off x="749300" y="1614488"/>
            <a:ext cx="7891463" cy="1806575"/>
          </a:xfrm>
        </p:spPr>
        <p:txBody>
          <a:bodyPr/>
          <a:lstStyle/>
          <a:p>
            <a:pPr>
              <a:spcAft>
                <a:spcPct val="5000"/>
              </a:spcAft>
              <a:defRPr/>
            </a:pPr>
            <a:r>
              <a:rPr lang="en-US" sz="2800"/>
              <a:t>The results are “0 up”, “1 up”, “2 up”, or “3 up”</a:t>
            </a:r>
          </a:p>
          <a:p>
            <a:pPr>
              <a:spcAft>
                <a:spcPct val="5000"/>
              </a:spcAft>
              <a:defRPr/>
            </a:pPr>
            <a:r>
              <a:rPr lang="en-US" sz="2800"/>
              <a:t>No fuzzy statistical uncertainties!</a:t>
            </a:r>
          </a:p>
          <a:p>
            <a:pPr>
              <a:spcAft>
                <a:spcPct val="5000"/>
              </a:spcAft>
              <a:defRPr/>
            </a:pPr>
            <a:r>
              <a:rPr lang="en-US" sz="2800"/>
              <a:t>The predictions are…</a:t>
            </a:r>
          </a:p>
        </p:txBody>
      </p:sp>
      <p:grpSp>
        <p:nvGrpSpPr>
          <p:cNvPr id="2" name="Group 4"/>
          <p:cNvGrpSpPr>
            <a:grpSpLocks/>
          </p:cNvGrpSpPr>
          <p:nvPr/>
        </p:nvGrpSpPr>
        <p:grpSpPr bwMode="auto">
          <a:xfrm>
            <a:off x="5357813" y="3357563"/>
            <a:ext cx="3494087" cy="2843212"/>
            <a:chOff x="3375" y="2115"/>
            <a:chExt cx="2201" cy="1791"/>
          </a:xfrm>
        </p:grpSpPr>
        <p:pic>
          <p:nvPicPr>
            <p:cNvPr id="162824" name="Picture 5" descr="Zeilinger-experiment-real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 y="2115"/>
              <a:ext cx="1613" cy="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38" name="Rectangle 6"/>
            <p:cNvSpPr>
              <a:spLocks noChangeArrowheads="1"/>
            </p:cNvSpPr>
            <p:nvPr/>
          </p:nvSpPr>
          <p:spPr bwMode="auto">
            <a:xfrm>
              <a:off x="3375" y="3565"/>
              <a:ext cx="2201" cy="341"/>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    Local determinism:</a:t>
              </a:r>
              <a:br>
                <a:rPr lang="en-US" sz="2000">
                  <a:effectLst>
                    <a:outerShdw blurRad="38100" dist="38100" dir="2700000" algn="tl">
                      <a:srgbClr val="010199"/>
                    </a:outerShdw>
                  </a:effectLst>
                  <a:latin typeface="Arial" charset="0"/>
                </a:rPr>
              </a:br>
              <a:r>
                <a:rPr lang="en-US" sz="2000">
                  <a:effectLst>
                    <a:outerShdw blurRad="38100" dist="38100" dir="2700000" algn="tl">
                      <a:srgbClr val="010199"/>
                    </a:outerShdw>
                  </a:effectLst>
                  <a:latin typeface="Arial" charset="0"/>
                </a:rPr>
                <a:t>None of the others agree</a:t>
              </a:r>
            </a:p>
          </p:txBody>
        </p:sp>
      </p:grpSp>
      <p:grpSp>
        <p:nvGrpSpPr>
          <p:cNvPr id="3" name="Group 7"/>
          <p:cNvGrpSpPr>
            <a:grpSpLocks/>
          </p:cNvGrpSpPr>
          <p:nvPr/>
        </p:nvGrpSpPr>
        <p:grpSpPr bwMode="auto">
          <a:xfrm>
            <a:off x="873125" y="3351213"/>
            <a:ext cx="4173538" cy="2852737"/>
            <a:chOff x="550" y="2111"/>
            <a:chExt cx="2629" cy="1797"/>
          </a:xfrm>
        </p:grpSpPr>
        <p:pic>
          <p:nvPicPr>
            <p:cNvPr id="162822" name="Picture 8" descr="Zeilinger-experi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 y="2111"/>
              <a:ext cx="1613" cy="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41" name="Rectangle 9"/>
            <p:cNvSpPr>
              <a:spLocks noChangeArrowheads="1"/>
            </p:cNvSpPr>
            <p:nvPr/>
          </p:nvSpPr>
          <p:spPr bwMode="auto">
            <a:xfrm>
              <a:off x="550" y="3567"/>
              <a:ext cx="2629" cy="341"/>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    Uncertain quantum physics:</a:t>
              </a:r>
              <a:br>
                <a:rPr lang="en-US" sz="2000">
                  <a:effectLst>
                    <a:outerShdw blurRad="38100" dist="38100" dir="2700000" algn="tl">
                      <a:srgbClr val="010199"/>
                    </a:outerShdw>
                  </a:effectLst>
                  <a:latin typeface="Arial" charset="0"/>
                </a:rPr>
              </a:br>
              <a:r>
                <a:rPr lang="en-US" sz="2000">
                  <a:effectLst>
                    <a:outerShdw blurRad="38100" dist="38100" dir="2700000" algn="tl">
                      <a:srgbClr val="010199"/>
                    </a:outerShdw>
                  </a:effectLst>
                  <a:latin typeface="Arial" charset="0"/>
                </a:rPr>
                <a:t>One photon agrees with the 1st</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7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7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7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pPr>
              <a:defRPr/>
            </a:pPr>
            <a:r>
              <a:rPr lang="en-US"/>
              <a:t>The Zeilinger Experiment</a:t>
            </a:r>
          </a:p>
        </p:txBody>
      </p:sp>
      <p:sp>
        <p:nvSpPr>
          <p:cNvPr id="541699" name="Rectangle 3"/>
          <p:cNvSpPr>
            <a:spLocks noGrp="1" noChangeArrowheads="1"/>
          </p:cNvSpPr>
          <p:nvPr>
            <p:ph type="body" sz="half" idx="1"/>
          </p:nvPr>
        </p:nvSpPr>
        <p:spPr>
          <a:xfrm>
            <a:off x="749300" y="1614488"/>
            <a:ext cx="7891463" cy="1806575"/>
          </a:xfrm>
        </p:spPr>
        <p:txBody>
          <a:bodyPr/>
          <a:lstStyle/>
          <a:p>
            <a:pPr>
              <a:spcAft>
                <a:spcPct val="5000"/>
              </a:spcAft>
              <a:buFont typeface="Wingdings" panose="05000000000000000000" pitchFamily="2" charset="2"/>
              <a:buNone/>
              <a:defRPr/>
            </a:pPr>
            <a:r>
              <a:rPr lang="en-US" sz="2800"/>
              <a:t>Zeilinger’s results:</a:t>
            </a:r>
          </a:p>
          <a:p>
            <a:pPr>
              <a:spcAft>
                <a:spcPct val="5000"/>
              </a:spcAft>
              <a:defRPr/>
            </a:pPr>
            <a:r>
              <a:rPr lang="en-US" sz="2800"/>
              <a:t>Quantum Mechanics wins out…</a:t>
            </a:r>
          </a:p>
          <a:p>
            <a:pPr>
              <a:spcAft>
                <a:spcPct val="5000"/>
              </a:spcAft>
              <a:buFont typeface="Wingdings" panose="05000000000000000000" pitchFamily="2" charset="2"/>
              <a:buNone/>
              <a:defRPr/>
            </a:pPr>
            <a:r>
              <a:rPr lang="en-US" sz="2800"/>
              <a:t>                                            …every time</a:t>
            </a:r>
          </a:p>
        </p:txBody>
      </p:sp>
      <p:grpSp>
        <p:nvGrpSpPr>
          <p:cNvPr id="2" name="Group 4"/>
          <p:cNvGrpSpPr>
            <a:grpSpLocks/>
          </p:cNvGrpSpPr>
          <p:nvPr/>
        </p:nvGrpSpPr>
        <p:grpSpPr bwMode="auto">
          <a:xfrm>
            <a:off x="5357813" y="3357563"/>
            <a:ext cx="3494087" cy="2843212"/>
            <a:chOff x="3375" y="2115"/>
            <a:chExt cx="2201" cy="1791"/>
          </a:xfrm>
        </p:grpSpPr>
        <p:pic>
          <p:nvPicPr>
            <p:cNvPr id="163850" name="Picture 5" descr="Zeilinger-experiment-real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 y="2115"/>
              <a:ext cx="1613" cy="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2" name="Rectangle 6"/>
            <p:cNvSpPr>
              <a:spLocks noChangeArrowheads="1"/>
            </p:cNvSpPr>
            <p:nvPr/>
          </p:nvSpPr>
          <p:spPr bwMode="auto">
            <a:xfrm>
              <a:off x="3375" y="3565"/>
              <a:ext cx="2201" cy="341"/>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    Local determinism:</a:t>
              </a:r>
              <a:br>
                <a:rPr lang="en-US" sz="2000">
                  <a:effectLst>
                    <a:outerShdw blurRad="38100" dist="38100" dir="2700000" algn="tl">
                      <a:srgbClr val="010199"/>
                    </a:outerShdw>
                  </a:effectLst>
                  <a:latin typeface="Arial" charset="0"/>
                </a:rPr>
              </a:br>
              <a:r>
                <a:rPr lang="en-US" sz="2000">
                  <a:effectLst>
                    <a:outerShdw blurRad="38100" dist="38100" dir="2700000" algn="tl">
                      <a:srgbClr val="010199"/>
                    </a:outerShdw>
                  </a:effectLst>
                  <a:latin typeface="Arial" charset="0"/>
                </a:rPr>
                <a:t>None of the others agree</a:t>
              </a:r>
            </a:p>
          </p:txBody>
        </p:sp>
      </p:grpSp>
      <p:grpSp>
        <p:nvGrpSpPr>
          <p:cNvPr id="163845" name="Group 7"/>
          <p:cNvGrpSpPr>
            <a:grpSpLocks/>
          </p:cNvGrpSpPr>
          <p:nvPr/>
        </p:nvGrpSpPr>
        <p:grpSpPr bwMode="auto">
          <a:xfrm>
            <a:off x="873125" y="3351213"/>
            <a:ext cx="4173538" cy="2852737"/>
            <a:chOff x="550" y="2111"/>
            <a:chExt cx="2629" cy="1797"/>
          </a:xfrm>
        </p:grpSpPr>
        <p:pic>
          <p:nvPicPr>
            <p:cNvPr id="163848" name="Picture 8" descr="Zeilinger-experi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 y="2111"/>
              <a:ext cx="1613" cy="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5" name="Rectangle 9"/>
            <p:cNvSpPr>
              <a:spLocks noChangeArrowheads="1"/>
            </p:cNvSpPr>
            <p:nvPr/>
          </p:nvSpPr>
          <p:spPr bwMode="auto">
            <a:xfrm>
              <a:off x="550" y="3567"/>
              <a:ext cx="2629" cy="341"/>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    Uncertain quantum physics:</a:t>
              </a:r>
              <a:br>
                <a:rPr lang="en-US" sz="2000">
                  <a:effectLst>
                    <a:outerShdw blurRad="38100" dist="38100" dir="2700000" algn="tl">
                      <a:srgbClr val="010199"/>
                    </a:outerShdw>
                  </a:effectLst>
                  <a:latin typeface="Arial" charset="0"/>
                </a:rPr>
              </a:br>
              <a:r>
                <a:rPr lang="en-US" sz="2000">
                  <a:effectLst>
                    <a:outerShdw blurRad="38100" dist="38100" dir="2700000" algn="tl">
                      <a:srgbClr val="010199"/>
                    </a:outerShdw>
                  </a:effectLst>
                  <a:latin typeface="Arial" charset="0"/>
                </a:rPr>
                <a:t>One photon agrees with the 1st</a:t>
              </a:r>
            </a:p>
          </p:txBody>
        </p:sp>
      </p:grpSp>
      <p:pic>
        <p:nvPicPr>
          <p:cNvPr id="541706" name="Picture 10" descr="zeilinger-d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4775" y="3702050"/>
            <a:ext cx="38195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7" name="Text Box 11"/>
          <p:cNvSpPr txBox="1">
            <a:spLocks noChangeArrowheads="1"/>
          </p:cNvSpPr>
          <p:nvPr/>
        </p:nvSpPr>
        <p:spPr bwMode="auto">
          <a:xfrm>
            <a:off x="5316538" y="5662613"/>
            <a:ext cx="35607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a:t>Other variations have all favored quantum uncertainty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541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169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17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1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defRPr/>
            </a:pPr>
            <a:r>
              <a:rPr lang="en-US" smtClean="0"/>
              <a:t>Pictures and conversations:</a:t>
            </a:r>
          </a:p>
        </p:txBody>
      </p:sp>
      <p:sp>
        <p:nvSpPr>
          <p:cNvPr id="20483" name="Text Box 6"/>
          <p:cNvSpPr txBox="1">
            <a:spLocks noChangeArrowheads="1"/>
          </p:cNvSpPr>
          <p:nvPr/>
        </p:nvSpPr>
        <p:spPr bwMode="auto">
          <a:xfrm>
            <a:off x="2819400" y="37338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grpSp>
        <p:nvGrpSpPr>
          <p:cNvPr id="20484" name="Group 33"/>
          <p:cNvGrpSpPr>
            <a:grpSpLocks/>
          </p:cNvGrpSpPr>
          <p:nvPr/>
        </p:nvGrpSpPr>
        <p:grpSpPr bwMode="auto">
          <a:xfrm>
            <a:off x="5364163" y="1870075"/>
            <a:ext cx="3322637" cy="4530725"/>
            <a:chOff x="513" y="1008"/>
            <a:chExt cx="2093" cy="2854"/>
          </a:xfrm>
        </p:grpSpPr>
        <p:pic>
          <p:nvPicPr>
            <p:cNvPr id="20487" name="Picture 28" descr="Book_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 y="1008"/>
              <a:ext cx="2093" cy="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0" descr="alice looks old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1440"/>
              <a:ext cx="1344"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32"/>
            <p:cNvSpPr txBox="1">
              <a:spLocks noChangeArrowheads="1"/>
            </p:cNvSpPr>
            <p:nvPr/>
          </p:nvSpPr>
          <p:spPr bwMode="auto">
            <a:xfrm>
              <a:off x="1056" y="2496"/>
              <a:ext cx="12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solidFill>
                    <a:srgbClr val="323232"/>
                  </a:solidFill>
                  <a:latin typeface="Book Antiqua" panose="02040602050305030304" pitchFamily="18" charset="0"/>
                </a:rPr>
                <a:t>SCIENCE</a:t>
              </a:r>
            </a:p>
          </p:txBody>
        </p:sp>
      </p:grpSp>
      <p:sp>
        <p:nvSpPr>
          <p:cNvPr id="214050" name="Rectangle 34"/>
          <p:cNvSpPr>
            <a:spLocks noChangeArrowheads="1"/>
          </p:cNvSpPr>
          <p:nvPr/>
        </p:nvSpPr>
        <p:spPr bwMode="auto">
          <a:xfrm>
            <a:off x="1066800" y="2238375"/>
            <a:ext cx="2743200" cy="1190625"/>
          </a:xfrm>
          <a:prstGeom prst="rect">
            <a:avLst/>
          </a:prstGeom>
          <a:noFill/>
          <a:ln w="9525">
            <a:noFill/>
            <a:miter lim="800000"/>
            <a:headEnd/>
            <a:tailEnd/>
          </a:ln>
          <a:effectLst/>
        </p:spPr>
        <p:txBody>
          <a:bodyPr>
            <a:spAutoFit/>
          </a:bodyPr>
          <a:lstStyle/>
          <a:p>
            <a:pPr>
              <a:defRPr/>
            </a:pPr>
            <a:r>
              <a:rPr lang="en-US" sz="3600">
                <a:solidFill>
                  <a:schemeClr val="tx2"/>
                </a:solidFill>
                <a:effectLst>
                  <a:outerShdw blurRad="38100" dist="38100" dir="2700000" algn="tl">
                    <a:srgbClr val="FFFFFF"/>
                  </a:outerShdw>
                </a:effectLst>
                <a:latin typeface="Arial" charset="0"/>
              </a:rPr>
              <a:t>The nature </a:t>
            </a:r>
            <a:br>
              <a:rPr lang="en-US" sz="3600">
                <a:solidFill>
                  <a:schemeClr val="tx2"/>
                </a:solidFill>
                <a:effectLst>
                  <a:outerShdw blurRad="38100" dist="38100" dir="2700000" algn="tl">
                    <a:srgbClr val="FFFFFF"/>
                  </a:outerShdw>
                </a:effectLst>
                <a:latin typeface="Arial" charset="0"/>
              </a:rPr>
            </a:br>
            <a:r>
              <a:rPr lang="en-US" sz="3600">
                <a:solidFill>
                  <a:schemeClr val="tx2"/>
                </a:solidFill>
                <a:effectLst>
                  <a:outerShdw blurRad="38100" dist="38100" dir="2700000" algn="tl">
                    <a:srgbClr val="FFFFFF"/>
                  </a:outerShdw>
                </a:effectLst>
                <a:latin typeface="Arial" charset="0"/>
              </a:rPr>
              <a:t>of science</a:t>
            </a:r>
          </a:p>
        </p:txBody>
      </p:sp>
      <p:sp>
        <p:nvSpPr>
          <p:cNvPr id="20486" name="Text Box 35"/>
          <p:cNvSpPr txBox="1">
            <a:spLocks noChangeArrowheads="1"/>
          </p:cNvSpPr>
          <p:nvPr/>
        </p:nvSpPr>
        <p:spPr bwMode="auto">
          <a:xfrm>
            <a:off x="1600200" y="3857625"/>
            <a:ext cx="3505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sz="2400" i="1"/>
              <a:t>"What is the use of a book," thought Alice, "without pictures or conversations?”</a:t>
            </a:r>
          </a:p>
        </p:txBody>
      </p:sp>
    </p:spTree>
    <p:custDataLst>
      <p:tags r:id="rId1"/>
    </p:custData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pPr>
              <a:defRPr/>
            </a:pPr>
            <a:r>
              <a:rPr lang="en-US"/>
              <a:t>Lessons from Zeilinger</a:t>
            </a:r>
          </a:p>
        </p:txBody>
      </p:sp>
      <p:sp>
        <p:nvSpPr>
          <p:cNvPr id="527363" name="Rectangle 3"/>
          <p:cNvSpPr>
            <a:spLocks noGrp="1" noChangeArrowheads="1"/>
          </p:cNvSpPr>
          <p:nvPr>
            <p:ph type="body" idx="1"/>
          </p:nvPr>
        </p:nvSpPr>
        <p:spPr>
          <a:xfrm>
            <a:off x="2144713" y="1871663"/>
            <a:ext cx="5972175" cy="4530725"/>
          </a:xfrm>
        </p:spPr>
        <p:txBody>
          <a:bodyPr/>
          <a:lstStyle/>
          <a:p>
            <a:pPr marL="609600" indent="-609600"/>
            <a:r>
              <a:rPr lang="en-US" altLang="en-US" b="1" smtClean="0">
                <a:effectLst/>
              </a:rPr>
              <a:t>Locality and Determinism </a:t>
            </a:r>
            <a:br>
              <a:rPr lang="en-US" altLang="en-US" b="1" smtClean="0">
                <a:effectLst/>
              </a:rPr>
            </a:br>
            <a:r>
              <a:rPr lang="en-US" altLang="en-US" b="1" smtClean="0">
                <a:effectLst/>
              </a:rPr>
              <a:t>can’t </a:t>
            </a:r>
            <a:r>
              <a:rPr lang="en-US" altLang="en-US" b="1" i="1" smtClean="0">
                <a:effectLst/>
              </a:rPr>
              <a:t>both</a:t>
            </a:r>
            <a:r>
              <a:rPr lang="en-US" altLang="en-US" b="1" smtClean="0">
                <a:effectLst/>
              </a:rPr>
              <a:t> be correct.</a:t>
            </a:r>
          </a:p>
          <a:p>
            <a:pPr marL="609600" indent="-609600"/>
            <a:endParaRPr lang="en-US" altLang="en-US" b="1" smtClean="0">
              <a:effectLst/>
            </a:endParaRPr>
          </a:p>
          <a:p>
            <a:pPr marL="609600" indent="-609600"/>
            <a:r>
              <a:rPr lang="en-US" altLang="en-US" b="1" smtClean="0">
                <a:effectLst/>
              </a:rPr>
              <a:t>It doesn’t look good for determinism.</a:t>
            </a:r>
          </a:p>
          <a:p>
            <a:pPr marL="609600" indent="-609600">
              <a:buFont typeface="Wingdings" panose="05000000000000000000" pitchFamily="2" charset="2"/>
              <a:buNone/>
            </a:pPr>
            <a:endParaRPr lang="en-US" altLang="en-US" b="1" smtClean="0">
              <a:effectLst/>
            </a:endParaRPr>
          </a:p>
          <a:p>
            <a:pPr marL="609600" indent="-609600"/>
            <a:r>
              <a:rPr lang="en-US" altLang="en-US" b="1" smtClean="0">
                <a:effectLst/>
              </a:rPr>
              <a:t>But the flip side of determinism is…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736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7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pPr eaLnBrk="1" hangingPunct="1">
              <a:defRPr/>
            </a:pPr>
            <a:r>
              <a:rPr lang="en-US" smtClean="0"/>
              <a:t>Free Will</a:t>
            </a:r>
          </a:p>
        </p:txBody>
      </p:sp>
      <p:sp>
        <p:nvSpPr>
          <p:cNvPr id="528405" name="Rectangle 21"/>
          <p:cNvSpPr>
            <a:spLocks noChangeArrowheads="1"/>
          </p:cNvSpPr>
          <p:nvPr/>
        </p:nvSpPr>
        <p:spPr bwMode="auto">
          <a:xfrm>
            <a:off x="1852613" y="1600200"/>
            <a:ext cx="7119937" cy="4530725"/>
          </a:xfrm>
          <a:prstGeom prst="rect">
            <a:avLst/>
          </a:prstGeom>
          <a:noFill/>
          <a:ln w="9525">
            <a:noFill/>
            <a:miter lim="800000"/>
            <a:headEnd/>
            <a:tailEnd/>
          </a:ln>
          <a:effectLst/>
        </p:spPr>
        <p:txBody>
          <a:bodyPr/>
          <a:lstStyle/>
          <a:p>
            <a:pPr marL="342900" indent="-342900" eaLnBrk="1" hangingPunct="1">
              <a:spcBef>
                <a:spcPct val="20000"/>
              </a:spcBef>
              <a:spcAft>
                <a:spcPct val="50000"/>
              </a:spcAft>
              <a:buClr>
                <a:schemeClr val="hlink"/>
              </a:buClr>
              <a:buSzPct val="75000"/>
              <a:buFont typeface="Wingdings" pitchFamily="2" charset="2"/>
              <a:buNone/>
              <a:defRPr/>
            </a:pPr>
            <a:r>
              <a:rPr lang="en-US" sz="3600">
                <a:effectLst>
                  <a:outerShdw blurRad="38100" dist="38100" dir="2700000" algn="tl">
                    <a:srgbClr val="010199"/>
                  </a:outerShdw>
                </a:effectLst>
                <a:latin typeface="Arial" charset="0"/>
              </a:rPr>
              <a:t>What is free will?</a:t>
            </a:r>
          </a:p>
          <a:p>
            <a:pPr marL="342900" indent="-342900" eaLnBrk="1" hangingPunct="1">
              <a:spcBef>
                <a:spcPct val="20000"/>
              </a:spcBef>
              <a:spcAft>
                <a:spcPct val="50000"/>
              </a:spcAft>
              <a:buClr>
                <a:schemeClr val="hlink"/>
              </a:buClr>
              <a:buSzPct val="75000"/>
              <a:buFont typeface="Wingdings" pitchFamily="2" charset="2"/>
              <a:buChar char="l"/>
              <a:defRPr/>
            </a:pPr>
            <a:r>
              <a:rPr lang="en-US" sz="3200">
                <a:effectLst>
                  <a:outerShdw blurRad="38100" dist="38100" dir="2700000" algn="tl">
                    <a:srgbClr val="010199"/>
                  </a:outerShdw>
                </a:effectLst>
                <a:latin typeface="Arial" charset="0"/>
              </a:rPr>
              <a:t>Presence of conscious intent</a:t>
            </a:r>
            <a:br>
              <a:rPr lang="en-US" sz="3200">
                <a:effectLst>
                  <a:outerShdw blurRad="38100" dist="38100" dir="2700000" algn="tl">
                    <a:srgbClr val="010199"/>
                  </a:outerShdw>
                </a:effectLst>
                <a:latin typeface="Arial" charset="0"/>
              </a:rPr>
            </a:br>
            <a:r>
              <a:rPr lang="en-US" sz="3200" i="1">
                <a:effectLst>
                  <a:outerShdw blurRad="38100" dist="38100" dir="2700000" algn="tl">
                    <a:srgbClr val="010199"/>
                  </a:outerShdw>
                </a:effectLst>
                <a:latin typeface="Arial" charset="0"/>
              </a:rPr>
              <a:t>“I want to do something.”</a:t>
            </a:r>
            <a:endParaRPr lang="en-US" sz="3200">
              <a:effectLst>
                <a:outerShdw blurRad="38100" dist="38100" dir="2700000" algn="tl">
                  <a:srgbClr val="010199"/>
                </a:outerShdw>
              </a:effectLst>
              <a:latin typeface="Arial" charset="0"/>
            </a:endParaRPr>
          </a:p>
          <a:p>
            <a:pPr marL="342900" indent="-342900" eaLnBrk="1" hangingPunct="1">
              <a:spcBef>
                <a:spcPct val="20000"/>
              </a:spcBef>
              <a:buClr>
                <a:schemeClr val="hlink"/>
              </a:buClr>
              <a:buSzPct val="75000"/>
              <a:buFont typeface="Wingdings" pitchFamily="2" charset="2"/>
              <a:buChar char="l"/>
              <a:defRPr/>
            </a:pPr>
            <a:r>
              <a:rPr lang="en-US" sz="3200">
                <a:effectLst>
                  <a:outerShdw blurRad="38100" dist="38100" dir="2700000" algn="tl">
                    <a:srgbClr val="010199"/>
                  </a:outerShdw>
                </a:effectLst>
                <a:latin typeface="Arial" charset="0"/>
              </a:rPr>
              <a:t>Absence of predetermination</a:t>
            </a:r>
            <a:br>
              <a:rPr lang="en-US" sz="3200">
                <a:effectLst>
                  <a:outerShdw blurRad="38100" dist="38100" dir="2700000" algn="tl">
                    <a:srgbClr val="010199"/>
                  </a:outerShdw>
                </a:effectLst>
                <a:latin typeface="Arial" charset="0"/>
              </a:rPr>
            </a:br>
            <a:r>
              <a:rPr lang="en-US" sz="3200" i="1">
                <a:effectLst>
                  <a:outerShdw blurRad="38100" dist="38100" dir="2700000" algn="tl">
                    <a:srgbClr val="010199"/>
                  </a:outerShdw>
                </a:effectLst>
                <a:latin typeface="Arial" charset="0"/>
              </a:rPr>
              <a:t>“My future includes choices.”</a:t>
            </a:r>
            <a:endParaRPr lang="en-US" sz="3200">
              <a:effectLst>
                <a:outerShdw blurRad="38100" dist="38100" dir="2700000" algn="tl">
                  <a:srgbClr val="010199"/>
                </a:outerShdw>
              </a:effectLst>
              <a:latin typeface="Arial" charset="0"/>
            </a:endParaRPr>
          </a:p>
        </p:txBody>
      </p:sp>
      <p:sp>
        <p:nvSpPr>
          <p:cNvPr id="528407" name="Rectangle 23"/>
          <p:cNvSpPr>
            <a:spLocks noChangeArrowheads="1"/>
          </p:cNvSpPr>
          <p:nvPr/>
        </p:nvSpPr>
        <p:spPr bwMode="auto">
          <a:xfrm>
            <a:off x="1855788" y="1603375"/>
            <a:ext cx="7119937" cy="4530725"/>
          </a:xfrm>
          <a:prstGeom prst="rect">
            <a:avLst/>
          </a:prstGeom>
          <a:noFill/>
          <a:ln w="9525">
            <a:noFill/>
            <a:miter lim="800000"/>
            <a:headEnd/>
            <a:tailEnd/>
          </a:ln>
          <a:effectLst/>
        </p:spPr>
        <p:txBody>
          <a:bodyPr/>
          <a:lstStyle/>
          <a:p>
            <a:pPr marL="342900" indent="-342900" eaLnBrk="1" hangingPunct="1">
              <a:spcBef>
                <a:spcPct val="20000"/>
              </a:spcBef>
              <a:spcAft>
                <a:spcPct val="50000"/>
              </a:spcAft>
              <a:buClr>
                <a:schemeClr val="hlink"/>
              </a:buClr>
              <a:buSzPct val="75000"/>
              <a:buFont typeface="Wingdings" pitchFamily="2" charset="2"/>
              <a:buNone/>
              <a:defRPr/>
            </a:pPr>
            <a:r>
              <a:rPr lang="en-US" sz="3600">
                <a:effectLst>
                  <a:outerShdw blurRad="38100" dist="38100" dir="2700000" algn="tl">
                    <a:srgbClr val="010199"/>
                  </a:outerShdw>
                </a:effectLst>
                <a:latin typeface="Arial" charset="0"/>
              </a:rPr>
              <a:t>Free Will made simple:</a:t>
            </a:r>
          </a:p>
        </p:txBody>
      </p:sp>
      <p:sp>
        <p:nvSpPr>
          <p:cNvPr id="528408" name="Line 24"/>
          <p:cNvSpPr>
            <a:spLocks noChangeShapeType="1"/>
          </p:cNvSpPr>
          <p:nvPr/>
        </p:nvSpPr>
        <p:spPr bwMode="auto">
          <a:xfrm flipH="1">
            <a:off x="2989263" y="2547938"/>
            <a:ext cx="3463925" cy="1109662"/>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409" name="Line 25"/>
          <p:cNvSpPr>
            <a:spLocks noChangeShapeType="1"/>
          </p:cNvSpPr>
          <p:nvPr/>
        </p:nvSpPr>
        <p:spPr bwMode="auto">
          <a:xfrm flipH="1" flipV="1">
            <a:off x="2790825" y="2660650"/>
            <a:ext cx="3697288" cy="95250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28405">
                                            <p:txEl>
                                              <p:pRg st="0" end="0"/>
                                            </p:txEl>
                                          </p:spTgt>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2840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284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8408"/>
                                        </p:tgtEl>
                                        <p:attrNameLst>
                                          <p:attrName>style.visibility</p:attrName>
                                        </p:attrNameLst>
                                      </p:cBhvr>
                                      <p:to>
                                        <p:strVal val="visible"/>
                                      </p:to>
                                    </p:set>
                                  </p:childTnLst>
                                </p:cTn>
                              </p:par>
                            </p:childTnLst>
                          </p:cTn>
                        </p:par>
                        <p:par>
                          <p:cTn id="15" fill="hold" nodeType="afterGroup">
                            <p:stCondLst>
                              <p:cond delay="0"/>
                            </p:stCondLst>
                            <p:childTnLst>
                              <p:par>
                                <p:cTn id="16" presetID="1" presetClass="exit" presetSubtype="0" fill="hold" nodeType="afterEffect">
                                  <p:stCondLst>
                                    <p:cond delay="3000"/>
                                  </p:stCondLst>
                                  <p:childTnLst>
                                    <p:set>
                                      <p:cBhvr>
                                        <p:cTn id="17" dur="1" fill="hold">
                                          <p:stCondLst>
                                            <p:cond delay="0"/>
                                          </p:stCondLst>
                                        </p:cTn>
                                        <p:tgtEl>
                                          <p:spTgt spid="528408"/>
                                        </p:tgtEl>
                                        <p:attrNameLst>
                                          <p:attrName>style.visibility</p:attrName>
                                        </p:attrNameLst>
                                      </p:cBhvr>
                                      <p:to>
                                        <p:strVal val="hidden"/>
                                      </p:to>
                                    </p:set>
                                  </p:childTnLst>
                                </p:cTn>
                              </p:par>
                            </p:childTnLst>
                          </p:cTn>
                        </p:par>
                        <p:par>
                          <p:cTn id="18" fill="hold" nodeType="afterGroup">
                            <p:stCondLst>
                              <p:cond delay="3000"/>
                            </p:stCondLst>
                            <p:childTnLst>
                              <p:par>
                                <p:cTn id="19" presetID="1" presetClass="exit" presetSubtype="0" fill="hold" nodeType="afterEffect">
                                  <p:stCondLst>
                                    <p:cond delay="0"/>
                                  </p:stCondLst>
                                  <p:childTnLst>
                                    <p:set>
                                      <p:cBhvr>
                                        <p:cTn id="20" dur="1" fill="hold">
                                          <p:stCondLst>
                                            <p:cond delay="0"/>
                                          </p:stCondLst>
                                        </p:cTn>
                                        <p:tgtEl>
                                          <p:spTgt spid="528409"/>
                                        </p:tgtEl>
                                        <p:attrNameLst>
                                          <p:attrName>style.visibility</p:attrName>
                                        </p:attrNameLst>
                                      </p:cBhvr>
                                      <p:to>
                                        <p:strVal val="hidden"/>
                                      </p:to>
                                    </p:set>
                                  </p:childTnLst>
                                </p:cTn>
                              </p:par>
                            </p:childTnLst>
                          </p:cTn>
                        </p:par>
                        <p:par>
                          <p:cTn id="21" fill="hold" nodeType="afterGroup">
                            <p:stCondLst>
                              <p:cond delay="3000"/>
                            </p:stCondLst>
                            <p:childTnLst>
                              <p:par>
                                <p:cTn id="22" presetID="1" presetClass="exit" presetSubtype="0" fill="hold" nodeType="afterEffect">
                                  <p:stCondLst>
                                    <p:cond delay="0"/>
                                  </p:stCondLst>
                                  <p:childTnLst>
                                    <p:set>
                                      <p:cBhvr>
                                        <p:cTn id="23" dur="1" fill="hold">
                                          <p:stCondLst>
                                            <p:cond delay="0"/>
                                          </p:stCondLst>
                                        </p:cTn>
                                        <p:tgtEl>
                                          <p:spTgt spid="528405">
                                            <p:txEl>
                                              <p:pRg st="1" end="1"/>
                                            </p:txEl>
                                          </p:spTgt>
                                        </p:tgtEl>
                                        <p:attrNameLst>
                                          <p:attrName>style.visibility</p:attrName>
                                        </p:attrNameLst>
                                      </p:cBhvr>
                                      <p:to>
                                        <p:strVal val="hidden"/>
                                      </p:to>
                                    </p:set>
                                  </p:childTnLst>
                                </p:cTn>
                              </p:par>
                            </p:childTnLst>
                          </p:cTn>
                        </p:par>
                        <p:par>
                          <p:cTn id="24" fill="hold" nodeType="afterGroup">
                            <p:stCondLst>
                              <p:cond delay="3000"/>
                            </p:stCondLst>
                            <p:childTnLst>
                              <p:par>
                                <p:cTn id="25" presetID="0" presetClass="path" presetSubtype="0" accel="50000" decel="50000" fill="hold" nodeType="afterEffect">
                                  <p:stCondLst>
                                    <p:cond delay="0"/>
                                  </p:stCondLst>
                                  <p:childTnLst>
                                    <p:animMotion origin="layout" path="M 0.0 0.0 L 0.0 -0.17845 " pathEditMode="relative" ptsTypes="AA">
                                      <p:cBhvr>
                                        <p:cTn id="26" dur="2000" fill="hold"/>
                                        <p:tgtEl>
                                          <p:spTgt spid="528405">
                                            <p:txEl>
                                              <p:pRg st="2" end="2"/>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07" grpId="0" build="allAtOnce"/>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pPr eaLnBrk="1" hangingPunct="1">
              <a:defRPr/>
            </a:pPr>
            <a:r>
              <a:rPr lang="en-US" smtClean="0"/>
              <a:t>Free Will</a:t>
            </a:r>
          </a:p>
        </p:txBody>
      </p:sp>
      <p:sp>
        <p:nvSpPr>
          <p:cNvPr id="542723" name="Rectangle 3"/>
          <p:cNvSpPr>
            <a:spLocks noChangeArrowheads="1"/>
          </p:cNvSpPr>
          <p:nvPr/>
        </p:nvSpPr>
        <p:spPr bwMode="auto">
          <a:xfrm>
            <a:off x="6084888" y="6029325"/>
            <a:ext cx="2638425" cy="54133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000">
                <a:effectLst>
                  <a:outerShdw blurRad="38100" dist="38100" dir="2700000" algn="tl">
                    <a:srgbClr val="010199"/>
                  </a:outerShdw>
                </a:effectLst>
                <a:latin typeface="Arial" charset="0"/>
              </a:rPr>
              <a:t>John Conway (2006)</a:t>
            </a:r>
          </a:p>
        </p:txBody>
      </p:sp>
      <p:sp>
        <p:nvSpPr>
          <p:cNvPr id="542724" name="AutoShape 4"/>
          <p:cNvSpPr>
            <a:spLocks noChangeArrowheads="1"/>
          </p:cNvSpPr>
          <p:nvPr/>
        </p:nvSpPr>
        <p:spPr bwMode="auto">
          <a:xfrm>
            <a:off x="912813" y="2139950"/>
            <a:ext cx="4592637" cy="1381125"/>
          </a:xfrm>
          <a:prstGeom prst="wedgeRoundRectCallout">
            <a:avLst>
              <a:gd name="adj1" fmla="val 52454"/>
              <a:gd name="adj2" fmla="val 79426"/>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If quantum states are uncertain, then humans </a:t>
            </a:r>
            <a:r>
              <a:rPr lang="en-US" altLang="en-US" sz="2400" b="1" i="1">
                <a:solidFill>
                  <a:schemeClr val="bg1"/>
                </a:solidFill>
              </a:rPr>
              <a:t>and particles</a:t>
            </a:r>
            <a:r>
              <a:rPr lang="en-US" altLang="en-US" sz="2400" b="1">
                <a:solidFill>
                  <a:schemeClr val="bg1"/>
                </a:solidFill>
              </a:rPr>
              <a:t> have free will.</a:t>
            </a:r>
          </a:p>
        </p:txBody>
      </p:sp>
      <p:sp>
        <p:nvSpPr>
          <p:cNvPr id="542725" name="AutoShape 5"/>
          <p:cNvSpPr>
            <a:spLocks noChangeArrowheads="1"/>
          </p:cNvSpPr>
          <p:nvPr/>
        </p:nvSpPr>
        <p:spPr bwMode="auto">
          <a:xfrm>
            <a:off x="1239838" y="4527550"/>
            <a:ext cx="4125912" cy="1381125"/>
          </a:xfrm>
          <a:prstGeom prst="wedgeRoundRectCallout">
            <a:avLst>
              <a:gd name="adj1" fmla="val 56463"/>
              <a:gd name="adj2" fmla="val -71380"/>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If not, particle behavior </a:t>
            </a:r>
            <a:br>
              <a:rPr lang="en-US" altLang="en-US" sz="2400" b="1">
                <a:solidFill>
                  <a:schemeClr val="bg1"/>
                </a:solidFill>
              </a:rPr>
            </a:br>
            <a:r>
              <a:rPr lang="en-US" altLang="en-US" sz="2400" b="1">
                <a:solidFill>
                  <a:schemeClr val="bg1"/>
                </a:solidFill>
              </a:rPr>
              <a:t>is predetermined, </a:t>
            </a:r>
            <a:br>
              <a:rPr lang="en-US" altLang="en-US" sz="2400" b="1">
                <a:solidFill>
                  <a:schemeClr val="bg1"/>
                </a:solidFill>
              </a:rPr>
            </a:br>
            <a:r>
              <a:rPr lang="en-US" altLang="en-US" sz="2400" b="1" i="1">
                <a:solidFill>
                  <a:schemeClr val="bg1"/>
                </a:solidFill>
              </a:rPr>
              <a:t>and so is ours</a:t>
            </a:r>
            <a:r>
              <a:rPr lang="en-US" altLang="en-US" sz="2400" b="1">
                <a:solidFill>
                  <a:schemeClr val="bg1"/>
                </a:solidFill>
              </a:rPr>
              <a:t>.</a:t>
            </a:r>
          </a:p>
        </p:txBody>
      </p:sp>
      <p:pic>
        <p:nvPicPr>
          <p:cNvPr id="166918" name="Picture 6" descr="john_conway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34063" y="2220913"/>
            <a:ext cx="3000375" cy="3675062"/>
          </a:xfrm>
          <a:noFill/>
          <a:extLst>
            <a:ext uri="{909E8E84-426E-40DD-AFC4-6F175D3DCCD1}">
              <a14:hiddenFill xmlns:a14="http://schemas.microsoft.com/office/drawing/2010/main">
                <a:solidFill>
                  <a:srgbClr val="FFFFFF"/>
                </a:solidFill>
              </a14:hiddenFill>
            </a:ext>
          </a:extLst>
        </p:spPr>
      </p:pic>
      <p:sp>
        <p:nvSpPr>
          <p:cNvPr id="542727" name="Rectangle 7"/>
          <p:cNvSpPr>
            <a:spLocks noChangeArrowheads="1"/>
          </p:cNvSpPr>
          <p:nvPr/>
        </p:nvSpPr>
        <p:spPr bwMode="auto">
          <a:xfrm>
            <a:off x="692150" y="2794000"/>
            <a:ext cx="5183188" cy="2797175"/>
          </a:xfrm>
          <a:prstGeom prst="rect">
            <a:avLst/>
          </a:prstGeom>
          <a:noFill/>
          <a:ln w="9525">
            <a:noFill/>
            <a:miter lim="800000"/>
            <a:headEnd/>
            <a:tailEnd/>
          </a:ln>
          <a:effectLst/>
        </p:spPr>
        <p:txBody>
          <a:bodyPr/>
          <a:lstStyle/>
          <a:p>
            <a:pPr marL="342900" indent="-342900" eaLnBrk="1" hangingPunct="1">
              <a:spcBef>
                <a:spcPct val="20000"/>
              </a:spcBef>
              <a:spcAft>
                <a:spcPct val="30000"/>
              </a:spcAft>
              <a:buClr>
                <a:schemeClr val="hlink"/>
              </a:buClr>
              <a:buSzPct val="75000"/>
              <a:buFont typeface="Wingdings" pitchFamily="2" charset="2"/>
              <a:buNone/>
              <a:defRPr/>
            </a:pPr>
            <a:r>
              <a:rPr lang="en-US" sz="2800" dirty="0">
                <a:effectLst>
                  <a:outerShdw blurRad="38100" dist="38100" dir="2700000" algn="tl">
                    <a:srgbClr val="010199"/>
                  </a:outerShdw>
                </a:effectLst>
                <a:latin typeface="Arial" charset="0"/>
              </a:rPr>
              <a:t>But…</a:t>
            </a:r>
          </a:p>
          <a:p>
            <a:pPr marL="342900" indent="-342900" eaLnBrk="1" hangingPunct="1">
              <a:spcBef>
                <a:spcPct val="20000"/>
              </a:spcBef>
              <a:spcAft>
                <a:spcPct val="30000"/>
              </a:spcAft>
              <a:buClr>
                <a:schemeClr val="hlink"/>
              </a:buClr>
              <a:buSzPct val="75000"/>
              <a:buFont typeface="Wingdings" pitchFamily="2" charset="2"/>
              <a:buChar char="l"/>
              <a:defRPr/>
            </a:pPr>
            <a:r>
              <a:rPr lang="en-US" sz="2800" dirty="0">
                <a:effectLst>
                  <a:outerShdw blurRad="38100" dist="38100" dir="2700000" algn="tl">
                    <a:srgbClr val="010199"/>
                  </a:outerShdw>
                </a:effectLst>
                <a:latin typeface="Arial" charset="0"/>
              </a:rPr>
              <a:t>Conway’s argument depends on our ability to work at long distance at infinite speed.</a:t>
            </a:r>
          </a:p>
          <a:p>
            <a:pPr marL="342900" indent="-342900" eaLnBrk="1" hangingPunct="1">
              <a:spcBef>
                <a:spcPct val="20000"/>
              </a:spcBef>
              <a:spcAft>
                <a:spcPct val="30000"/>
              </a:spcAft>
              <a:buClr>
                <a:schemeClr val="hlink"/>
              </a:buClr>
              <a:buSzPct val="75000"/>
              <a:buFont typeface="Wingdings" pitchFamily="2" charset="2"/>
              <a:buChar char="l"/>
              <a:defRPr/>
            </a:pPr>
            <a:r>
              <a:rPr lang="en-US" sz="2800" dirty="0">
                <a:effectLst>
                  <a:outerShdw blurRad="38100" dist="38100" dir="2700000" algn="tl">
                    <a:srgbClr val="010199"/>
                  </a:outerShdw>
                </a:effectLst>
                <a:latin typeface="Arial" charset="0"/>
              </a:rPr>
              <a:t>He </a:t>
            </a:r>
            <a:r>
              <a:rPr lang="en-US" sz="2800" i="1" dirty="0">
                <a:effectLst>
                  <a:outerShdw blurRad="38100" dist="38100" dir="2700000" algn="tl">
                    <a:srgbClr val="010199"/>
                  </a:outerShdw>
                </a:effectLst>
                <a:latin typeface="Arial" charset="0"/>
              </a:rPr>
              <a:t>assumes</a:t>
            </a:r>
            <a:r>
              <a:rPr lang="en-US" sz="2800" dirty="0">
                <a:effectLst>
                  <a:outerShdw blurRad="38100" dist="38100" dir="2700000" algn="tl">
                    <a:srgbClr val="010199"/>
                  </a:outerShdw>
                </a:effectLst>
                <a:latin typeface="Arial" charset="0"/>
              </a:rPr>
              <a:t> non-locality. </a:t>
            </a:r>
          </a:p>
        </p:txBody>
      </p:sp>
      <p:sp>
        <p:nvSpPr>
          <p:cNvPr id="542728" name="Rectangle 8"/>
          <p:cNvSpPr>
            <a:spLocks noChangeArrowheads="1"/>
          </p:cNvSpPr>
          <p:nvPr/>
        </p:nvSpPr>
        <p:spPr bwMode="auto">
          <a:xfrm>
            <a:off x="1625600" y="1546225"/>
            <a:ext cx="6100763" cy="54133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600" b="1">
                <a:effectLst>
                  <a:outerShdw blurRad="38100" dist="38100" dir="2700000" algn="tl">
                    <a:srgbClr val="010199"/>
                  </a:outerShdw>
                </a:effectLst>
                <a:latin typeface="Arial" charset="0"/>
              </a:rPr>
              <a:t>John Conway’s “Free Will Theorem”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4272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427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42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4" grpId="0" animBg="1"/>
      <p:bldP spid="542724" grpId="1" animBg="1"/>
      <p:bldP spid="542725" grpId="0" animBg="1"/>
      <p:bldP spid="542725" grpId="1" animBg="1"/>
      <p:bldP spid="542727" grpId="0"/>
      <p:bldP spid="54272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pPr eaLnBrk="1" hangingPunct="1">
              <a:defRPr/>
            </a:pPr>
            <a:r>
              <a:rPr lang="en-US" smtClean="0"/>
              <a:t>The Reality Roster:</a:t>
            </a:r>
          </a:p>
        </p:txBody>
      </p:sp>
      <p:sp>
        <p:nvSpPr>
          <p:cNvPr id="544771" name="Rectangle 3"/>
          <p:cNvSpPr>
            <a:spLocks noGrp="1" noChangeArrowheads="1"/>
          </p:cNvSpPr>
          <p:nvPr>
            <p:ph type="body" sz="half" idx="1"/>
          </p:nvPr>
        </p:nvSpPr>
        <p:spPr>
          <a:xfrm>
            <a:off x="3276600" y="1671638"/>
            <a:ext cx="5748338" cy="5186362"/>
          </a:xfrm>
        </p:spPr>
        <p:txBody>
          <a:bodyPr/>
          <a:lstStyle/>
          <a:p>
            <a:pPr marL="533400" indent="-533400" eaLnBrk="1" hangingPunct="1">
              <a:spcBef>
                <a:spcPct val="0"/>
              </a:spcBef>
              <a:buFont typeface="Wingdings" panose="05000000000000000000" pitchFamily="2" charset="2"/>
              <a:buAutoNum type="arabicPeriod"/>
              <a:defRPr/>
            </a:pPr>
            <a:r>
              <a:rPr lang="en-US" sz="2600" b="1" i="1" smtClean="0"/>
              <a:t>Object permanence</a:t>
            </a:r>
            <a:r>
              <a:rPr lang="en-US" sz="2400" smtClean="0"/>
              <a:t>   </a:t>
            </a:r>
            <a:r>
              <a:rPr lang="en-US" sz="2200" smtClean="0"/>
              <a:t>(Peek-A-Boo)</a:t>
            </a:r>
            <a:r>
              <a:rPr lang="en-US" sz="2400" smtClean="0"/>
              <a:t> </a:t>
            </a:r>
            <a:endParaRPr lang="en-US" sz="2400" b="1" smtClean="0">
              <a:effectLst/>
            </a:endParaRPr>
          </a:p>
          <a:p>
            <a:pPr marL="1295400" lvl="2" indent="-381000" eaLnBrk="1" hangingPunct="1">
              <a:spcBef>
                <a:spcPct val="0"/>
              </a:spcBef>
              <a:spcAft>
                <a:spcPct val="50000"/>
              </a:spcAft>
              <a:buFont typeface="Wingdings" panose="05000000000000000000" pitchFamily="2" charset="2"/>
              <a:buNone/>
              <a:defRPr/>
            </a:pPr>
            <a:r>
              <a:rPr lang="en-US" b="1" smtClean="0">
                <a:solidFill>
                  <a:srgbClr val="FF0000"/>
                </a:solidFill>
                <a:effectLst/>
              </a:rPr>
              <a:t>On the injured list</a:t>
            </a:r>
          </a:p>
          <a:p>
            <a:pPr marL="533400" indent="-533400" eaLnBrk="1" hangingPunct="1">
              <a:spcBef>
                <a:spcPct val="0"/>
              </a:spcBef>
              <a:buFont typeface="Wingdings" panose="05000000000000000000" pitchFamily="2" charset="2"/>
              <a:buAutoNum type="arabicPeriod"/>
              <a:defRPr/>
            </a:pPr>
            <a:r>
              <a:rPr lang="en-US" sz="2600" b="1" i="1" smtClean="0"/>
              <a:t>Distinguishability </a:t>
            </a:r>
            <a:r>
              <a:rPr lang="en-US" sz="2400" b="1" i="1" smtClean="0"/>
              <a:t>  </a:t>
            </a:r>
            <a:r>
              <a:rPr lang="en-US" sz="2200" smtClean="0"/>
              <a:t>(Fingerprints) </a:t>
            </a:r>
            <a:endParaRPr lang="en-US" sz="2400" b="1" i="1" smtClean="0"/>
          </a:p>
          <a:p>
            <a:pPr marL="1295400" lvl="2" indent="-381000" eaLnBrk="1" hangingPunct="1">
              <a:spcBef>
                <a:spcPct val="0"/>
              </a:spcBef>
              <a:spcAft>
                <a:spcPct val="50000"/>
              </a:spcAft>
              <a:buFont typeface="Wingdings" panose="05000000000000000000" pitchFamily="2" charset="2"/>
              <a:buNone/>
              <a:defRPr/>
            </a:pPr>
            <a:r>
              <a:rPr lang="en-US" b="1" smtClean="0">
                <a:solidFill>
                  <a:srgbClr val="FF0000"/>
                </a:solidFill>
                <a:effectLst/>
              </a:rPr>
              <a:t>Dead</a:t>
            </a:r>
          </a:p>
          <a:p>
            <a:pPr marL="533400" indent="-533400" eaLnBrk="1" hangingPunct="1">
              <a:buFont typeface="Wingdings" panose="05000000000000000000" pitchFamily="2" charset="2"/>
              <a:buAutoNum type="arabicPeriod"/>
              <a:defRPr/>
            </a:pPr>
            <a:r>
              <a:rPr lang="en-US" sz="2600" b="1" i="1" smtClean="0"/>
              <a:t>Locality</a:t>
            </a:r>
            <a:r>
              <a:rPr lang="en-US" sz="2400" b="1" i="1" smtClean="0"/>
              <a:t> </a:t>
            </a:r>
            <a:r>
              <a:rPr lang="en-US" sz="2400" i="1" smtClean="0"/>
              <a:t>  </a:t>
            </a:r>
            <a:r>
              <a:rPr lang="en-US" sz="2200" smtClean="0"/>
              <a:t>(Travel) </a:t>
            </a:r>
            <a:r>
              <a:rPr lang="en-US" sz="2400" i="1" smtClean="0"/>
              <a:t>	</a:t>
            </a:r>
            <a:r>
              <a:rPr lang="en-US" sz="2400" smtClean="0"/>
              <a:t>	</a:t>
            </a:r>
          </a:p>
          <a:p>
            <a:pPr marL="1295400" lvl="2" indent="-381000" eaLnBrk="1" hangingPunct="1">
              <a:spcBef>
                <a:spcPct val="0"/>
              </a:spcBef>
              <a:spcAft>
                <a:spcPct val="50000"/>
              </a:spcAft>
              <a:buFont typeface="Wingdings" panose="05000000000000000000" pitchFamily="2" charset="2"/>
              <a:buNone/>
              <a:defRPr/>
            </a:pPr>
            <a:r>
              <a:rPr lang="en-US" b="1" smtClean="0">
                <a:solidFill>
                  <a:srgbClr val="FF0000"/>
                </a:solidFill>
                <a:effectLst/>
              </a:rPr>
              <a:t>Critical condition</a:t>
            </a:r>
          </a:p>
          <a:p>
            <a:pPr marL="533400" indent="-533400" eaLnBrk="1" hangingPunct="1">
              <a:buFont typeface="Wingdings" panose="05000000000000000000" pitchFamily="2" charset="2"/>
              <a:buAutoNum type="arabicPeriod"/>
              <a:defRPr/>
            </a:pPr>
            <a:r>
              <a:rPr lang="en-US" sz="2600" b="1" i="1" smtClean="0"/>
              <a:t>Determinism </a:t>
            </a:r>
            <a:r>
              <a:rPr lang="en-US" sz="2400" b="1" i="1" smtClean="0"/>
              <a:t>  </a:t>
            </a:r>
            <a:r>
              <a:rPr lang="en-US" sz="2200" smtClean="0"/>
              <a:t>(Restaurants) </a:t>
            </a:r>
            <a:endParaRPr lang="en-US" sz="2400" b="1" smtClean="0">
              <a:effectLst/>
            </a:endParaRPr>
          </a:p>
          <a:p>
            <a:pPr marL="1295400" lvl="2" indent="-381000" eaLnBrk="1" hangingPunct="1">
              <a:spcBef>
                <a:spcPct val="0"/>
              </a:spcBef>
              <a:buFont typeface="Wingdings" panose="05000000000000000000" pitchFamily="2" charset="2"/>
              <a:buNone/>
              <a:defRPr/>
            </a:pPr>
            <a:r>
              <a:rPr lang="en-US" b="1" smtClean="0">
                <a:solidFill>
                  <a:srgbClr val="FF0000"/>
                </a:solidFill>
                <a:effectLst/>
              </a:rPr>
              <a:t>Breathing on life support</a:t>
            </a:r>
          </a:p>
          <a:p>
            <a:pPr marL="1295400" lvl="2" indent="-381000" eaLnBrk="1" hangingPunct="1">
              <a:spcBef>
                <a:spcPct val="0"/>
              </a:spcBef>
              <a:buFont typeface="Wingdings" panose="05000000000000000000" pitchFamily="2" charset="2"/>
              <a:buNone/>
              <a:defRPr/>
            </a:pPr>
            <a:endParaRPr lang="en-US" b="1" smtClean="0">
              <a:solidFill>
                <a:srgbClr val="FF0000"/>
              </a:solidFill>
              <a:effectLst/>
            </a:endParaRPr>
          </a:p>
          <a:p>
            <a:pPr marL="533400" indent="-533400" algn="ctr" eaLnBrk="1" hangingPunct="1">
              <a:spcBef>
                <a:spcPct val="0"/>
              </a:spcBef>
              <a:buFont typeface="Wingdings" panose="05000000000000000000" pitchFamily="2" charset="2"/>
              <a:buNone/>
              <a:defRPr/>
            </a:pPr>
            <a:r>
              <a:rPr lang="en-US" sz="2400" smtClean="0"/>
              <a:t>(Note: </a:t>
            </a:r>
            <a:r>
              <a:rPr lang="en-US" sz="2400" i="1" smtClean="0"/>
              <a:t>Locality</a:t>
            </a:r>
            <a:r>
              <a:rPr lang="en-US" sz="2400" smtClean="0"/>
              <a:t> and </a:t>
            </a:r>
            <a:r>
              <a:rPr lang="en-US" sz="2400" i="1" smtClean="0"/>
              <a:t>Determinism</a:t>
            </a:r>
            <a:r>
              <a:rPr lang="en-US" sz="2400" smtClean="0"/>
              <a:t> </a:t>
            </a:r>
            <a:br>
              <a:rPr lang="en-US" sz="2400" smtClean="0"/>
            </a:br>
            <a:r>
              <a:rPr lang="en-US" sz="2400" smtClean="0"/>
              <a:t>share one kidney between them.)</a:t>
            </a:r>
          </a:p>
        </p:txBody>
      </p:sp>
      <p:pic>
        <p:nvPicPr>
          <p:cNvPr id="167940" name="Picture 6" descr="alice_through_the_looking_glass"/>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87338" y="1677988"/>
            <a:ext cx="2779712" cy="4179887"/>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4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4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47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47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447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447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4477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4477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447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smtClean="0"/>
              <a:t>Science and Religion</a:t>
            </a:r>
          </a:p>
        </p:txBody>
      </p:sp>
      <p:sp>
        <p:nvSpPr>
          <p:cNvPr id="72707" name="Rectangle 3"/>
          <p:cNvSpPr>
            <a:spLocks noGrp="1" noChangeArrowheads="1"/>
          </p:cNvSpPr>
          <p:nvPr>
            <p:ph type="body" sz="half" idx="1"/>
          </p:nvPr>
        </p:nvSpPr>
        <p:spPr>
          <a:xfrm>
            <a:off x="3962400" y="1600200"/>
            <a:ext cx="4953000" cy="4530725"/>
          </a:xfrm>
        </p:spPr>
        <p:txBody>
          <a:bodyPr/>
          <a:lstStyle/>
          <a:p>
            <a:pPr algn="r" eaLnBrk="1" hangingPunct="1">
              <a:buFont typeface="Wingdings" panose="05000000000000000000" pitchFamily="2" charset="2"/>
              <a:buNone/>
              <a:defRPr/>
            </a:pPr>
            <a:r>
              <a:rPr lang="en-US" sz="2800" i="1" smtClean="0"/>
              <a:t>“I do believe,” said Alice at last… “I’ll just call and say ‘How do you do?’ and </a:t>
            </a:r>
            <a:br>
              <a:rPr lang="en-US" sz="2800" i="1" smtClean="0"/>
            </a:br>
            <a:r>
              <a:rPr lang="en-US" sz="2800" i="1" smtClean="0"/>
              <a:t>ask them the way </a:t>
            </a:r>
            <a:br>
              <a:rPr lang="en-US" sz="2800" i="1" smtClean="0"/>
            </a:br>
            <a:r>
              <a:rPr lang="en-US" sz="2800" i="1" smtClean="0"/>
              <a:t>out of the wood.”</a:t>
            </a:r>
          </a:p>
        </p:txBody>
      </p:sp>
      <p:pic>
        <p:nvPicPr>
          <p:cNvPr id="168964" name="Picture 7" descr="tweedle"/>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4800" y="2819400"/>
            <a:ext cx="4953000" cy="3852863"/>
          </a:xfrm>
          <a:noFill/>
          <a:extLst>
            <a:ext uri="{909E8E84-426E-40DD-AFC4-6F175D3DCCD1}">
              <a14:hiddenFill xmlns:a14="http://schemas.microsoft.com/office/drawing/2010/main">
                <a:solidFill>
                  <a:srgbClr val="FFFFFF"/>
                </a:solidFill>
              </a14:hiddenFill>
            </a:ext>
          </a:extLst>
        </p:spPr>
      </p:pic>
      <p:sp>
        <p:nvSpPr>
          <p:cNvPr id="72713" name="Text Box 9"/>
          <p:cNvSpPr txBox="1">
            <a:spLocks noChangeArrowheads="1"/>
          </p:cNvSpPr>
          <p:nvPr/>
        </p:nvSpPr>
        <p:spPr bwMode="auto">
          <a:xfrm>
            <a:off x="5600700" y="6057900"/>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t>Artwork by John Tenniel</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2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smtClean="0"/>
              <a:t>The Red King’s Dream</a:t>
            </a:r>
          </a:p>
        </p:txBody>
      </p:sp>
      <p:sp>
        <p:nvSpPr>
          <p:cNvPr id="73731" name="Rectangle 3"/>
          <p:cNvSpPr>
            <a:spLocks noGrp="1" noChangeArrowheads="1"/>
          </p:cNvSpPr>
          <p:nvPr>
            <p:ph type="body" sz="half" idx="1"/>
          </p:nvPr>
        </p:nvSpPr>
        <p:spPr>
          <a:xfrm>
            <a:off x="457200" y="4013200"/>
            <a:ext cx="8337550" cy="2117725"/>
          </a:xfrm>
        </p:spPr>
        <p:txBody>
          <a:bodyPr/>
          <a:lstStyle/>
          <a:p>
            <a:pPr eaLnBrk="1" hangingPunct="1">
              <a:buFont typeface="Wingdings" panose="05000000000000000000" pitchFamily="2" charset="2"/>
              <a:buNone/>
              <a:defRPr/>
            </a:pPr>
            <a:r>
              <a:rPr lang="en-US" sz="2800" smtClean="0"/>
              <a:t>The Red King is sleeping. </a:t>
            </a:r>
          </a:p>
          <a:p>
            <a:pPr eaLnBrk="1" hangingPunct="1">
              <a:buFont typeface="Wingdings" panose="05000000000000000000" pitchFamily="2" charset="2"/>
              <a:buNone/>
              <a:defRPr/>
            </a:pPr>
            <a:r>
              <a:rPr lang="en-US" sz="2800" smtClean="0"/>
              <a:t>Tweedledee: “You’re only a thing in his dream.”</a:t>
            </a:r>
          </a:p>
          <a:p>
            <a:pPr eaLnBrk="1" hangingPunct="1">
              <a:buFont typeface="Wingdings" panose="05000000000000000000" pitchFamily="2" charset="2"/>
              <a:buNone/>
              <a:defRPr/>
            </a:pPr>
            <a:r>
              <a:rPr lang="en-US" sz="2800" smtClean="0"/>
              <a:t>Tweedledum: “If that there King was to wake, you'd go out -- bang! -- just like a candle!”</a:t>
            </a:r>
          </a:p>
        </p:txBody>
      </p:sp>
      <p:pic>
        <p:nvPicPr>
          <p:cNvPr id="169988" name="Picture 9" descr="cardkingofdiamonds4gif"/>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697663" y="1662113"/>
            <a:ext cx="1841500" cy="1835150"/>
          </a:xfrm>
          <a:noFill/>
          <a:extLst>
            <a:ext uri="{909E8E84-426E-40DD-AFC4-6F175D3DCCD1}">
              <a14:hiddenFill xmlns:a14="http://schemas.microsoft.com/office/drawing/2010/main">
                <a:solidFill>
                  <a:srgbClr val="FFFFFF"/>
                </a:solidFill>
              </a14:hiddenFill>
            </a:ext>
          </a:extLst>
        </p:spPr>
      </p:pic>
      <p:pic>
        <p:nvPicPr>
          <p:cNvPr id="169989" name="Picture 10" descr="tweedle"/>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906588" y="1550988"/>
            <a:ext cx="2814637" cy="2189162"/>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defRPr/>
            </a:pPr>
            <a:r>
              <a:rPr lang="en-US" smtClean="0"/>
              <a:t>The Red King’s Dream</a:t>
            </a:r>
          </a:p>
        </p:txBody>
      </p:sp>
      <p:sp>
        <p:nvSpPr>
          <p:cNvPr id="226307" name="Rectangle 3"/>
          <p:cNvSpPr>
            <a:spLocks noGrp="1" noChangeArrowheads="1"/>
          </p:cNvSpPr>
          <p:nvPr>
            <p:ph type="body" idx="1"/>
          </p:nvPr>
        </p:nvSpPr>
        <p:spPr>
          <a:xfrm>
            <a:off x="242888" y="1600200"/>
            <a:ext cx="8901112" cy="4530725"/>
          </a:xfrm>
        </p:spPr>
        <p:txBody>
          <a:bodyPr/>
          <a:lstStyle/>
          <a:p>
            <a:pPr eaLnBrk="1" hangingPunct="1">
              <a:spcAft>
                <a:spcPct val="50000"/>
              </a:spcAft>
              <a:buFont typeface="Wingdings" panose="05000000000000000000" pitchFamily="2" charset="2"/>
              <a:buNone/>
              <a:defRPr/>
            </a:pPr>
            <a:r>
              <a:rPr lang="en-US" smtClean="0"/>
              <a:t>Alice wakes to find that </a:t>
            </a:r>
            <a:r>
              <a:rPr lang="en-US" b="1" i="1" smtClean="0"/>
              <a:t>she</a:t>
            </a:r>
            <a:r>
              <a:rPr lang="en-US" smtClean="0"/>
              <a:t> had been dreaming.  </a:t>
            </a:r>
          </a:p>
          <a:p>
            <a:pPr eaLnBrk="1" hangingPunct="1">
              <a:buFont typeface="Wingdings" panose="05000000000000000000" pitchFamily="2" charset="2"/>
              <a:buNone/>
              <a:defRPr/>
            </a:pPr>
            <a:r>
              <a:rPr lang="en-US" smtClean="0"/>
              <a:t>Lewis Carroll asks: “Which dreamed it?”</a:t>
            </a:r>
          </a:p>
          <a:p>
            <a:pPr lvl="1" eaLnBrk="1" hangingPunct="1">
              <a:defRPr/>
            </a:pPr>
            <a:r>
              <a:rPr lang="en-US" smtClean="0"/>
              <a:t>Was Wonderland </a:t>
            </a:r>
            <a:r>
              <a:rPr lang="en-US" b="1" i="1" smtClean="0"/>
              <a:t>really</a:t>
            </a:r>
            <a:r>
              <a:rPr lang="en-US" smtClean="0"/>
              <a:t> created by Alice’s dream?</a:t>
            </a:r>
          </a:p>
          <a:p>
            <a:pPr lvl="1" eaLnBrk="1" hangingPunct="1">
              <a:defRPr/>
            </a:pPr>
            <a:r>
              <a:rPr lang="en-US" smtClean="0"/>
              <a:t>Was Alice’s world created by the King’s dream?</a:t>
            </a:r>
          </a:p>
          <a:p>
            <a:pPr lvl="1" eaLnBrk="1" hangingPunct="1">
              <a:defRPr/>
            </a:pPr>
            <a:r>
              <a:rPr lang="en-US" smtClean="0"/>
              <a:t>Or was none of it real at all?</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30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0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630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63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hangingPunct="1">
              <a:defRPr/>
            </a:pPr>
            <a:r>
              <a:rPr lang="en-US" smtClean="0"/>
              <a:t>Wonderland created by Alice:</a:t>
            </a:r>
          </a:p>
        </p:txBody>
      </p:sp>
      <p:sp>
        <p:nvSpPr>
          <p:cNvPr id="553987" name="Rectangle 3"/>
          <p:cNvSpPr>
            <a:spLocks noGrp="1" noChangeArrowheads="1"/>
          </p:cNvSpPr>
          <p:nvPr>
            <p:ph type="body" sz="half" idx="1"/>
          </p:nvPr>
        </p:nvSpPr>
        <p:spPr>
          <a:xfrm>
            <a:off x="457200" y="1828800"/>
            <a:ext cx="4724400" cy="4710113"/>
          </a:xfrm>
        </p:spPr>
        <p:txBody>
          <a:bodyPr/>
          <a:lstStyle/>
          <a:p>
            <a:pPr eaLnBrk="1" hangingPunct="1">
              <a:defRPr/>
            </a:pPr>
            <a:r>
              <a:rPr lang="en-US" smtClean="0"/>
              <a:t>We are all observers.</a:t>
            </a:r>
          </a:p>
          <a:p>
            <a:pPr eaLnBrk="1" hangingPunct="1">
              <a:buFont typeface="Wingdings" panose="05000000000000000000" pitchFamily="2" charset="2"/>
              <a:buNone/>
              <a:defRPr/>
            </a:pPr>
            <a:endParaRPr lang="en-US" smtClean="0"/>
          </a:p>
          <a:p>
            <a:pPr eaLnBrk="1" hangingPunct="1">
              <a:defRPr/>
            </a:pPr>
            <a:r>
              <a:rPr lang="en-US" smtClean="0"/>
              <a:t>The universe snaps into existence as we observe it.</a:t>
            </a:r>
          </a:p>
          <a:p>
            <a:pPr eaLnBrk="1" hangingPunct="1">
              <a:defRPr/>
            </a:pPr>
            <a:endParaRPr lang="en-US" smtClean="0"/>
          </a:p>
          <a:p>
            <a:pPr eaLnBrk="1" hangingPunct="1">
              <a:spcBef>
                <a:spcPct val="50000"/>
              </a:spcBef>
              <a:defRPr/>
            </a:pPr>
            <a:r>
              <a:rPr lang="en-US" smtClean="0"/>
              <a:t>Everyone and everything is God.</a:t>
            </a:r>
          </a:p>
        </p:txBody>
      </p:sp>
      <p:grpSp>
        <p:nvGrpSpPr>
          <p:cNvPr id="2" name="Group 4"/>
          <p:cNvGrpSpPr>
            <a:grpSpLocks/>
          </p:cNvGrpSpPr>
          <p:nvPr/>
        </p:nvGrpSpPr>
        <p:grpSpPr bwMode="auto">
          <a:xfrm>
            <a:off x="5715000" y="1524000"/>
            <a:ext cx="3141663" cy="4938713"/>
            <a:chOff x="3600" y="960"/>
            <a:chExt cx="1979" cy="3111"/>
          </a:xfrm>
        </p:grpSpPr>
        <p:sp>
          <p:nvSpPr>
            <p:cNvPr id="172038" name="Text Box 5"/>
            <p:cNvSpPr txBox="1">
              <a:spLocks noChangeArrowheads="1"/>
            </p:cNvSpPr>
            <p:nvPr/>
          </p:nvSpPr>
          <p:spPr bwMode="auto">
            <a:xfrm>
              <a:off x="4086" y="3840"/>
              <a:ext cx="10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t>2004</a:t>
              </a:r>
            </a:p>
          </p:txBody>
        </p:sp>
        <p:pic>
          <p:nvPicPr>
            <p:cNvPr id="172039" name="Picture 6" descr="bleep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960"/>
              <a:ext cx="1979" cy="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992" name="Text Box 8"/>
          <p:cNvSpPr txBox="1">
            <a:spLocks noChangeArrowheads="1"/>
          </p:cNvSpPr>
          <p:nvPr/>
        </p:nvSpPr>
        <p:spPr bwMode="auto">
          <a:xfrm>
            <a:off x="800100" y="4464050"/>
            <a:ext cx="43354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t>(And we influence the outcomes.)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9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39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39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3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7" grpId="0" build="p"/>
      <p:bldP spid="55399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pPr eaLnBrk="1" hangingPunct="1">
              <a:defRPr/>
            </a:pPr>
            <a:r>
              <a:rPr lang="en-US" smtClean="0"/>
              <a:t>Reality created by the Red King:</a:t>
            </a:r>
          </a:p>
        </p:txBody>
      </p:sp>
      <p:sp>
        <p:nvSpPr>
          <p:cNvPr id="556035" name="Rectangle 3"/>
          <p:cNvSpPr>
            <a:spLocks noGrp="1" noChangeArrowheads="1"/>
          </p:cNvSpPr>
          <p:nvPr>
            <p:ph type="body" sz="half" idx="1"/>
          </p:nvPr>
        </p:nvSpPr>
        <p:spPr>
          <a:xfrm>
            <a:off x="685800" y="1447800"/>
            <a:ext cx="5105400" cy="5029200"/>
          </a:xfrm>
        </p:spPr>
        <p:txBody>
          <a:bodyPr/>
          <a:lstStyle/>
          <a:p>
            <a:pPr eaLnBrk="1" hangingPunct="1">
              <a:defRPr/>
            </a:pPr>
            <a:r>
              <a:rPr lang="en-US" smtClean="0"/>
              <a:t>Quantum mechanics requires an observer.</a:t>
            </a:r>
          </a:p>
          <a:p>
            <a:pPr eaLnBrk="1" hangingPunct="1">
              <a:buFont typeface="Wingdings" panose="05000000000000000000" pitchFamily="2" charset="2"/>
              <a:buNone/>
              <a:defRPr/>
            </a:pPr>
            <a:endParaRPr lang="en-US" smtClean="0"/>
          </a:p>
          <a:p>
            <a:pPr eaLnBrk="1" hangingPunct="1">
              <a:defRPr/>
            </a:pPr>
            <a:r>
              <a:rPr lang="en-US" smtClean="0"/>
              <a:t>There must have been an observer before there were humans.</a:t>
            </a:r>
          </a:p>
          <a:p>
            <a:pPr eaLnBrk="1" hangingPunct="1">
              <a:buFont typeface="Wingdings" panose="05000000000000000000" pitchFamily="2" charset="2"/>
              <a:buNone/>
              <a:defRPr/>
            </a:pPr>
            <a:endParaRPr lang="en-US" smtClean="0"/>
          </a:p>
          <a:p>
            <a:pPr eaLnBrk="1" hangingPunct="1">
              <a:defRPr/>
            </a:pPr>
            <a:r>
              <a:rPr lang="en-US" smtClean="0"/>
              <a:t>Therefore God exists.</a:t>
            </a:r>
          </a:p>
        </p:txBody>
      </p:sp>
      <p:grpSp>
        <p:nvGrpSpPr>
          <p:cNvPr id="173060" name="Group 4"/>
          <p:cNvGrpSpPr>
            <a:grpSpLocks/>
          </p:cNvGrpSpPr>
          <p:nvPr/>
        </p:nvGrpSpPr>
        <p:grpSpPr bwMode="auto">
          <a:xfrm>
            <a:off x="5715000" y="1524000"/>
            <a:ext cx="3000375" cy="4938713"/>
            <a:chOff x="3312" y="960"/>
            <a:chExt cx="1890" cy="3111"/>
          </a:xfrm>
        </p:grpSpPr>
        <p:pic>
          <p:nvPicPr>
            <p:cNvPr id="173061" name="Picture 5" descr="02680347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960"/>
              <a:ext cx="1890"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Text Box 6"/>
            <p:cNvSpPr txBox="1">
              <a:spLocks noChangeArrowheads="1"/>
            </p:cNvSpPr>
            <p:nvPr/>
          </p:nvSpPr>
          <p:spPr bwMode="auto">
            <a:xfrm>
              <a:off x="3936" y="3840"/>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t>2003</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6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60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60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pPr eaLnBrk="1" hangingPunct="1">
              <a:defRPr/>
            </a:pPr>
            <a:r>
              <a:rPr lang="en-US" smtClean="0"/>
              <a:t>Or none of it is real:</a:t>
            </a:r>
          </a:p>
        </p:txBody>
      </p:sp>
      <p:sp>
        <p:nvSpPr>
          <p:cNvPr id="555011" name="Rectangle 3"/>
          <p:cNvSpPr>
            <a:spLocks noGrp="1" noChangeArrowheads="1"/>
          </p:cNvSpPr>
          <p:nvPr>
            <p:ph type="body" sz="half" idx="1"/>
          </p:nvPr>
        </p:nvSpPr>
        <p:spPr>
          <a:xfrm>
            <a:off x="457200" y="1479550"/>
            <a:ext cx="4997450" cy="5021263"/>
          </a:xfrm>
        </p:spPr>
        <p:txBody>
          <a:bodyPr/>
          <a:lstStyle/>
          <a:p>
            <a:pPr eaLnBrk="1" hangingPunct="1">
              <a:spcAft>
                <a:spcPct val="50000"/>
              </a:spcAft>
              <a:defRPr/>
            </a:pPr>
            <a:r>
              <a:rPr lang="en-US" smtClean="0"/>
              <a:t>Wonderland and the Red King are imaginary.</a:t>
            </a:r>
          </a:p>
          <a:p>
            <a:pPr eaLnBrk="1" hangingPunct="1">
              <a:spcAft>
                <a:spcPct val="50000"/>
              </a:spcAft>
              <a:defRPr/>
            </a:pPr>
            <a:r>
              <a:rPr lang="en-US" smtClean="0"/>
              <a:t>Our physical universe is governed by chance.</a:t>
            </a:r>
          </a:p>
          <a:p>
            <a:pPr eaLnBrk="1" hangingPunct="1">
              <a:spcAft>
                <a:spcPct val="50000"/>
              </a:spcAft>
              <a:defRPr/>
            </a:pPr>
            <a:r>
              <a:rPr lang="en-US" smtClean="0"/>
              <a:t>Quantum physics is absurd.</a:t>
            </a:r>
          </a:p>
          <a:p>
            <a:pPr eaLnBrk="1" hangingPunct="1">
              <a:spcAft>
                <a:spcPct val="50000"/>
              </a:spcAft>
              <a:defRPr/>
            </a:pPr>
            <a:r>
              <a:rPr lang="en-US" smtClean="0"/>
              <a:t>Only a lunatic would create this universe.</a:t>
            </a:r>
          </a:p>
        </p:txBody>
      </p:sp>
      <p:grpSp>
        <p:nvGrpSpPr>
          <p:cNvPr id="174084" name="Group 4"/>
          <p:cNvGrpSpPr>
            <a:grpSpLocks/>
          </p:cNvGrpSpPr>
          <p:nvPr/>
        </p:nvGrpSpPr>
        <p:grpSpPr bwMode="auto">
          <a:xfrm>
            <a:off x="5715000" y="1524000"/>
            <a:ext cx="3008313" cy="4938713"/>
            <a:chOff x="3600" y="960"/>
            <a:chExt cx="1895" cy="3111"/>
          </a:xfrm>
        </p:grpSpPr>
        <p:pic>
          <p:nvPicPr>
            <p:cNvPr id="174085" name="Picture 5" descr="goddel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960"/>
              <a:ext cx="1895" cy="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4176" y="3840"/>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t>2007</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5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5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50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5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defRPr/>
            </a:pPr>
            <a:r>
              <a:rPr lang="en-US" smtClean="0"/>
              <a:t>The nature of science</a:t>
            </a:r>
          </a:p>
        </p:txBody>
      </p:sp>
      <p:grpSp>
        <p:nvGrpSpPr>
          <p:cNvPr id="2" name="Group 23"/>
          <p:cNvGrpSpPr>
            <a:grpSpLocks/>
          </p:cNvGrpSpPr>
          <p:nvPr/>
        </p:nvGrpSpPr>
        <p:grpSpPr bwMode="auto">
          <a:xfrm>
            <a:off x="5715000" y="3297238"/>
            <a:ext cx="3048000" cy="3560762"/>
            <a:chOff x="3696" y="1440"/>
            <a:chExt cx="1829" cy="2093"/>
          </a:xfrm>
        </p:grpSpPr>
        <p:pic>
          <p:nvPicPr>
            <p:cNvPr id="21519" name="Picture 20" descr="mag_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1440"/>
              <a:ext cx="1829"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Text Box 22"/>
            <p:cNvSpPr txBox="1">
              <a:spLocks noChangeArrowheads="1"/>
            </p:cNvSpPr>
            <p:nvPr/>
          </p:nvSpPr>
          <p:spPr bwMode="auto">
            <a:xfrm>
              <a:off x="3795" y="3264"/>
              <a:ext cx="16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a:t>Observation</a:t>
              </a:r>
            </a:p>
          </p:txBody>
        </p:sp>
      </p:grpSp>
      <p:sp>
        <p:nvSpPr>
          <p:cNvPr id="21508" name="Text Box 28"/>
          <p:cNvSpPr txBox="1">
            <a:spLocks noChangeArrowheads="1"/>
          </p:cNvSpPr>
          <p:nvPr/>
        </p:nvSpPr>
        <p:spPr bwMode="auto">
          <a:xfrm>
            <a:off x="2819400" y="37338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grpSp>
        <p:nvGrpSpPr>
          <p:cNvPr id="3" name="Group 31"/>
          <p:cNvGrpSpPr>
            <a:grpSpLocks/>
          </p:cNvGrpSpPr>
          <p:nvPr/>
        </p:nvGrpSpPr>
        <p:grpSpPr bwMode="auto">
          <a:xfrm>
            <a:off x="762000" y="3505200"/>
            <a:ext cx="2667000" cy="2133600"/>
            <a:chOff x="480" y="2256"/>
            <a:chExt cx="1680" cy="1344"/>
          </a:xfrm>
        </p:grpSpPr>
        <p:sp>
          <p:nvSpPr>
            <p:cNvPr id="21517" name="Oval 27"/>
            <p:cNvSpPr>
              <a:spLocks noChangeArrowheads="1"/>
            </p:cNvSpPr>
            <p:nvPr/>
          </p:nvSpPr>
          <p:spPr bwMode="auto">
            <a:xfrm>
              <a:off x="480" y="2256"/>
              <a:ext cx="1680" cy="1344"/>
            </a:xfrm>
            <a:prstGeom prst="ellipse">
              <a:avLst/>
            </a:prstGeom>
            <a:solidFill>
              <a:srgbClr val="FF6699"/>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18" name="Text Box 30"/>
            <p:cNvSpPr txBox="1">
              <a:spLocks noChangeArrowheads="1"/>
            </p:cNvSpPr>
            <p:nvPr/>
          </p:nvSpPr>
          <p:spPr bwMode="auto">
            <a:xfrm>
              <a:off x="720" y="2669"/>
              <a:ext cx="1200" cy="596"/>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solidFill>
                    <a:schemeClr val="bg1"/>
                  </a:solidFill>
                </a:rPr>
                <a:t>Mental Model</a:t>
              </a:r>
            </a:p>
          </p:txBody>
        </p:sp>
      </p:grpSp>
      <p:grpSp>
        <p:nvGrpSpPr>
          <p:cNvPr id="4" name="Group 36"/>
          <p:cNvGrpSpPr>
            <a:grpSpLocks/>
          </p:cNvGrpSpPr>
          <p:nvPr/>
        </p:nvGrpSpPr>
        <p:grpSpPr bwMode="auto">
          <a:xfrm>
            <a:off x="3886200" y="4191000"/>
            <a:ext cx="1752600" cy="990600"/>
            <a:chOff x="2448" y="2640"/>
            <a:chExt cx="1104" cy="624"/>
          </a:xfrm>
        </p:grpSpPr>
        <p:sp>
          <p:nvSpPr>
            <p:cNvPr id="21515" name="AutoShape 32"/>
            <p:cNvSpPr>
              <a:spLocks noChangeArrowheads="1"/>
            </p:cNvSpPr>
            <p:nvPr/>
          </p:nvSpPr>
          <p:spPr bwMode="auto">
            <a:xfrm>
              <a:off x="2448" y="2640"/>
              <a:ext cx="1104" cy="624"/>
            </a:xfrm>
            <a:prstGeom prst="leftArrow">
              <a:avLst>
                <a:gd name="adj1" fmla="val 50000"/>
                <a:gd name="adj2" fmla="val 44231"/>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16" name="Text Box 33"/>
            <p:cNvSpPr txBox="1">
              <a:spLocks noChangeArrowheads="1"/>
            </p:cNvSpPr>
            <p:nvPr/>
          </p:nvSpPr>
          <p:spPr bwMode="auto">
            <a:xfrm>
              <a:off x="2784" y="2784"/>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solidFill>
                    <a:schemeClr val="bg1"/>
                  </a:solidFill>
                </a:rPr>
                <a:t>Idea</a:t>
              </a:r>
            </a:p>
          </p:txBody>
        </p:sp>
      </p:grpSp>
      <p:grpSp>
        <p:nvGrpSpPr>
          <p:cNvPr id="5" name="Group 47"/>
          <p:cNvGrpSpPr>
            <a:grpSpLocks/>
          </p:cNvGrpSpPr>
          <p:nvPr/>
        </p:nvGrpSpPr>
        <p:grpSpPr bwMode="auto">
          <a:xfrm>
            <a:off x="1143000" y="1828800"/>
            <a:ext cx="8001000" cy="1371600"/>
            <a:chOff x="816" y="1296"/>
            <a:chExt cx="4848" cy="672"/>
          </a:xfrm>
        </p:grpSpPr>
        <p:sp>
          <p:nvSpPr>
            <p:cNvPr id="21512" name="AutoShape 48"/>
            <p:cNvSpPr>
              <a:spLocks noChangeArrowheads="1"/>
            </p:cNvSpPr>
            <p:nvPr/>
          </p:nvSpPr>
          <p:spPr bwMode="auto">
            <a:xfrm>
              <a:off x="816" y="1296"/>
              <a:ext cx="4848" cy="672"/>
            </a:xfrm>
            <a:prstGeom prst="curvedDownArrow">
              <a:avLst>
                <a:gd name="adj1" fmla="val 144286"/>
                <a:gd name="adj2" fmla="val 288571"/>
                <a:gd name="adj3" fmla="val 33333"/>
              </a:avLst>
            </a:prstGeom>
            <a:solidFill>
              <a:schemeClr val="fo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13" name="Text Box 49"/>
            <p:cNvSpPr txBox="1">
              <a:spLocks noChangeArrowheads="1"/>
            </p:cNvSpPr>
            <p:nvPr/>
          </p:nvSpPr>
          <p:spPr bwMode="auto">
            <a:xfrm>
              <a:off x="3984" y="1632"/>
              <a:ext cx="1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b="1">
                  <a:solidFill>
                    <a:schemeClr val="bg1"/>
                  </a:solidFill>
                </a:rPr>
                <a:t>Experiment</a:t>
              </a:r>
            </a:p>
          </p:txBody>
        </p:sp>
        <p:sp>
          <p:nvSpPr>
            <p:cNvPr id="21514" name="Text Box 50"/>
            <p:cNvSpPr txBox="1">
              <a:spLocks noChangeArrowheads="1"/>
            </p:cNvSpPr>
            <p:nvPr/>
          </p:nvSpPr>
          <p:spPr bwMode="auto">
            <a:xfrm>
              <a:off x="816" y="1632"/>
              <a:ext cx="1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b="1">
                  <a:solidFill>
                    <a:schemeClr val="bg1"/>
                  </a:solidFill>
                </a:rPr>
                <a:t>Prediction</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lstStyle/>
          <a:p>
            <a:pPr eaLnBrk="1" hangingPunct="1">
              <a:defRPr/>
            </a:pPr>
            <a:r>
              <a:rPr lang="en-US" smtClean="0"/>
              <a:t>The Great </a:t>
            </a:r>
            <a:r>
              <a:rPr lang="en-US" i="1" smtClean="0"/>
              <a:t>Misinterpretation</a:t>
            </a:r>
            <a:r>
              <a:rPr lang="en-US" smtClean="0"/>
              <a:t>:</a:t>
            </a:r>
          </a:p>
        </p:txBody>
      </p:sp>
      <p:sp>
        <p:nvSpPr>
          <p:cNvPr id="546819" name="Rectangle 3"/>
          <p:cNvSpPr>
            <a:spLocks noGrp="1" noChangeArrowheads="1"/>
          </p:cNvSpPr>
          <p:nvPr>
            <p:ph type="body" idx="1"/>
          </p:nvPr>
        </p:nvSpPr>
        <p:spPr>
          <a:xfrm>
            <a:off x="1028700" y="1600200"/>
            <a:ext cx="7800975" cy="4530725"/>
          </a:xfrm>
        </p:spPr>
        <p:txBody>
          <a:bodyPr/>
          <a:lstStyle/>
          <a:p>
            <a:pPr eaLnBrk="1" hangingPunct="1">
              <a:defRPr/>
            </a:pPr>
            <a:r>
              <a:rPr lang="en-US" smtClean="0"/>
              <a:t>Many interpret the Copenhagen model of quantum mechanics to mean:</a:t>
            </a:r>
          </a:p>
          <a:p>
            <a:pPr algn="ctr" eaLnBrk="1" hangingPunct="1">
              <a:spcAft>
                <a:spcPct val="70000"/>
              </a:spcAft>
              <a:buFont typeface="Wingdings" panose="05000000000000000000" pitchFamily="2" charset="2"/>
              <a:buNone/>
              <a:defRPr/>
            </a:pPr>
            <a:r>
              <a:rPr lang="en-US" i="1" smtClean="0"/>
              <a:t>Quantum mechanics requires</a:t>
            </a:r>
            <a:br>
              <a:rPr lang="en-US" i="1" smtClean="0"/>
            </a:br>
            <a:r>
              <a:rPr lang="en-US" i="1" smtClean="0"/>
              <a:t> </a:t>
            </a:r>
            <a:r>
              <a:rPr lang="en-US" b="1" i="1" smtClean="0"/>
              <a:t>conscious observation</a:t>
            </a:r>
            <a:r>
              <a:rPr lang="en-US" i="1" smtClean="0"/>
              <a:t> in order</a:t>
            </a:r>
            <a:br>
              <a:rPr lang="en-US" i="1" smtClean="0"/>
            </a:br>
            <a:r>
              <a:rPr lang="en-US" i="1" smtClean="0"/>
              <a:t>for reality to take definite shape.</a:t>
            </a:r>
          </a:p>
          <a:p>
            <a:pPr eaLnBrk="1" hangingPunct="1">
              <a:defRPr/>
            </a:pPr>
            <a:r>
              <a:rPr lang="en-US" smtClean="0"/>
              <a:t>Mandel, Aspect, and Zeilinger have all shown this is not necessarily true.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681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p:txBody>
          <a:bodyPr/>
          <a:lstStyle/>
          <a:p>
            <a:pPr eaLnBrk="1" hangingPunct="1">
              <a:defRPr/>
            </a:pPr>
            <a:r>
              <a:rPr lang="en-US" smtClean="0"/>
              <a:t>Room for </a:t>
            </a:r>
            <a:r>
              <a:rPr lang="en-US" i="1" smtClean="0"/>
              <a:t>Interpretation</a:t>
            </a:r>
            <a:r>
              <a:rPr lang="en-US" smtClean="0"/>
              <a:t>:</a:t>
            </a:r>
          </a:p>
        </p:txBody>
      </p:sp>
      <p:sp>
        <p:nvSpPr>
          <p:cNvPr id="557059" name="Rectangle 3"/>
          <p:cNvSpPr>
            <a:spLocks noGrp="1" noChangeArrowheads="1"/>
          </p:cNvSpPr>
          <p:nvPr>
            <p:ph type="body" idx="1"/>
          </p:nvPr>
        </p:nvSpPr>
        <p:spPr>
          <a:xfrm>
            <a:off x="1028700" y="2066925"/>
            <a:ext cx="7800975" cy="4064000"/>
          </a:xfrm>
        </p:spPr>
        <p:txBody>
          <a:bodyPr/>
          <a:lstStyle/>
          <a:p>
            <a:pPr eaLnBrk="1" hangingPunct="1">
              <a:defRPr/>
            </a:pPr>
            <a:r>
              <a:rPr lang="en-US" smtClean="0"/>
              <a:t>The misinterpretation is that:</a:t>
            </a:r>
          </a:p>
          <a:p>
            <a:pPr algn="ctr" eaLnBrk="1" hangingPunct="1">
              <a:spcAft>
                <a:spcPct val="70000"/>
              </a:spcAft>
              <a:buFont typeface="Wingdings" panose="05000000000000000000" pitchFamily="2" charset="2"/>
              <a:buNone/>
              <a:defRPr/>
            </a:pPr>
            <a:r>
              <a:rPr lang="en-US" i="1" smtClean="0"/>
              <a:t>Quantum mechanics </a:t>
            </a:r>
            <a:r>
              <a:rPr lang="en-US" b="1" i="1" smtClean="0">
                <a:solidFill>
                  <a:srgbClr val="FF0000"/>
                </a:solidFill>
                <a:effectLst/>
              </a:rPr>
              <a:t>requires</a:t>
            </a:r>
            <a:r>
              <a:rPr lang="en-US" i="1" smtClean="0"/>
              <a:t/>
            </a:r>
            <a:br>
              <a:rPr lang="en-US" i="1" smtClean="0"/>
            </a:br>
            <a:r>
              <a:rPr lang="en-US" b="1" i="1" smtClean="0"/>
              <a:t>conscious observation</a:t>
            </a:r>
            <a:r>
              <a:rPr lang="en-US" i="1" smtClean="0"/>
              <a:t> in order</a:t>
            </a:r>
            <a:br>
              <a:rPr lang="en-US" i="1" smtClean="0"/>
            </a:br>
            <a:r>
              <a:rPr lang="en-US" i="1" smtClean="0"/>
              <a:t>for reality to take definite shape.</a:t>
            </a:r>
          </a:p>
          <a:p>
            <a:pPr eaLnBrk="1" hangingPunct="1">
              <a:defRPr/>
            </a:pPr>
            <a:r>
              <a:rPr lang="en-US" smtClean="0"/>
              <a:t>The correct reading should be...</a:t>
            </a:r>
          </a:p>
        </p:txBody>
      </p:sp>
      <p:sp>
        <p:nvSpPr>
          <p:cNvPr id="557060" name="Line 4"/>
          <p:cNvSpPr>
            <a:spLocks noChangeShapeType="1"/>
          </p:cNvSpPr>
          <p:nvPr/>
        </p:nvSpPr>
        <p:spPr bwMode="auto">
          <a:xfrm flipH="1">
            <a:off x="6011863" y="2801938"/>
            <a:ext cx="1673225" cy="34925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7061" name="Line 5"/>
          <p:cNvSpPr>
            <a:spLocks noChangeShapeType="1"/>
          </p:cNvSpPr>
          <p:nvPr/>
        </p:nvSpPr>
        <p:spPr bwMode="auto">
          <a:xfrm>
            <a:off x="6089650" y="2840038"/>
            <a:ext cx="1654175" cy="31115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7062" name="Text Box 6"/>
          <p:cNvSpPr txBox="1">
            <a:spLocks noChangeArrowheads="1"/>
          </p:cNvSpPr>
          <p:nvPr/>
        </p:nvSpPr>
        <p:spPr bwMode="auto">
          <a:xfrm>
            <a:off x="6151563" y="2330450"/>
            <a:ext cx="14239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i="1"/>
              <a:t>allows</a:t>
            </a:r>
          </a:p>
        </p:txBody>
      </p:sp>
      <p:sp>
        <p:nvSpPr>
          <p:cNvPr id="557063" name="Rectangle 7"/>
          <p:cNvSpPr>
            <a:spLocks noChangeArrowheads="1"/>
          </p:cNvSpPr>
          <p:nvPr/>
        </p:nvSpPr>
        <p:spPr bwMode="auto">
          <a:xfrm>
            <a:off x="460375" y="261938"/>
            <a:ext cx="8229600" cy="1139825"/>
          </a:xfrm>
          <a:prstGeom prst="rect">
            <a:avLst/>
          </a:prstGeom>
          <a:noFill/>
          <a:ln w="9525">
            <a:noFill/>
            <a:miter lim="800000"/>
            <a:headEnd/>
            <a:tailEnd/>
          </a:ln>
          <a:effectLst/>
        </p:spPr>
        <p:txBody>
          <a:bodyPr anchor="ctr" anchorCtr="1"/>
          <a:lstStyle/>
          <a:p>
            <a:pPr algn="ctr" eaLnBrk="1" hangingPunct="1">
              <a:defRPr/>
            </a:pPr>
            <a:r>
              <a:rPr lang="en-US" sz="4400">
                <a:solidFill>
                  <a:schemeClr val="tx2"/>
                </a:solidFill>
                <a:effectLst>
                  <a:outerShdw blurRad="38100" dist="38100" dir="2700000" algn="tl">
                    <a:srgbClr val="FFFFFF"/>
                  </a:outerShdw>
                </a:effectLst>
                <a:latin typeface="Arial" charset="0"/>
              </a:rPr>
              <a:t>The Great </a:t>
            </a:r>
            <a:r>
              <a:rPr lang="en-US" sz="4400" i="1">
                <a:solidFill>
                  <a:schemeClr val="tx2"/>
                </a:solidFill>
                <a:effectLst>
                  <a:outerShdw blurRad="38100" dist="38100" dir="2700000" algn="tl">
                    <a:srgbClr val="FFFFFF"/>
                  </a:outerShdw>
                </a:effectLst>
                <a:latin typeface="Arial" charset="0"/>
              </a:rPr>
              <a:t>Misinterpretation</a:t>
            </a:r>
            <a:r>
              <a:rPr lang="en-US" sz="4400">
                <a:solidFill>
                  <a:schemeClr val="tx2"/>
                </a:solidFill>
                <a:effectLst>
                  <a:outerShdw blurRad="38100" dist="38100" dir="2700000" algn="tl">
                    <a:srgbClr val="FFFFFF"/>
                  </a:outerShdw>
                </a:effectLst>
                <a:latin typeface="Arial"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705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70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706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57059">
                                            <p:txEl>
                                              <p:pRg st="2" end="2"/>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57059">
                                            <p:txEl>
                                              <p:pRg st="0" end="0"/>
                                            </p:txEl>
                                          </p:spTgt>
                                        </p:tgtEl>
                                        <p:attrNameLst>
                                          <p:attrName>style.visibility</p:attrName>
                                        </p:attrNameLst>
                                      </p:cBhvr>
                                      <p:to>
                                        <p:strVal val="hidden"/>
                                      </p:to>
                                    </p:set>
                                  </p:childTnLst>
                                </p:cTn>
                              </p:par>
                            </p:childTnLst>
                          </p:cTn>
                        </p:par>
                        <p:par>
                          <p:cTn id="17" fill="hold" nodeType="afterGroup">
                            <p:stCondLst>
                              <p:cond delay="0"/>
                            </p:stCondLst>
                            <p:childTnLst>
                              <p:par>
                                <p:cTn id="18" presetID="9" presetClass="entr" presetSubtype="0" fill="hold" grpId="0" nodeType="afterEffect">
                                  <p:stCondLst>
                                    <p:cond delay="0"/>
                                  </p:stCondLst>
                                  <p:childTnLst>
                                    <p:set>
                                      <p:cBhvr>
                                        <p:cTn id="19" dur="1" fill="hold">
                                          <p:stCondLst>
                                            <p:cond delay="0"/>
                                          </p:stCondLst>
                                        </p:cTn>
                                        <p:tgtEl>
                                          <p:spTgt spid="557062"/>
                                        </p:tgtEl>
                                        <p:attrNameLst>
                                          <p:attrName>style.visibility</p:attrName>
                                        </p:attrNameLst>
                                      </p:cBhvr>
                                      <p:to>
                                        <p:strVal val="visible"/>
                                      </p:to>
                                    </p:set>
                                    <p:animEffect transition="in" filter="dissolve">
                                      <p:cBhvr>
                                        <p:cTn id="20" dur="500"/>
                                        <p:tgtEl>
                                          <p:spTgt spid="55706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57058"/>
                                        </p:tgtEl>
                                        <p:attrNameLst>
                                          <p:attrName>style.visibility</p:attrName>
                                        </p:attrNameLst>
                                      </p:cBhvr>
                                      <p:to>
                                        <p:strVal val="visible"/>
                                      </p:to>
                                    </p:set>
                                    <p:animEffect transition="in" filter="dissolve">
                                      <p:cBhvr>
                                        <p:cTn id="23" dur="500"/>
                                        <p:tgtEl>
                                          <p:spTgt spid="557058"/>
                                        </p:tgtEl>
                                      </p:cBhvr>
                                    </p:animEffect>
                                  </p:childTnLst>
                                </p:cTn>
                              </p:par>
                              <p:par>
                                <p:cTn id="24" presetID="9" presetClass="exit" presetSubtype="0" fill="hold" grpId="0" nodeType="withEffect">
                                  <p:stCondLst>
                                    <p:cond delay="0"/>
                                  </p:stCondLst>
                                  <p:childTnLst>
                                    <p:animEffect transition="out" filter="dissolve">
                                      <p:cBhvr>
                                        <p:cTn id="25" dur="500"/>
                                        <p:tgtEl>
                                          <p:spTgt spid="557063"/>
                                        </p:tgtEl>
                                      </p:cBhvr>
                                    </p:animEffect>
                                    <p:set>
                                      <p:cBhvr>
                                        <p:cTn id="26" dur="1" fill="hold">
                                          <p:stCondLst>
                                            <p:cond delay="499"/>
                                          </p:stCondLst>
                                        </p:cTn>
                                        <p:tgtEl>
                                          <p:spTgt spid="5570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8" grpId="0"/>
      <p:bldP spid="557062" grpId="0"/>
      <p:bldP spid="55706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pPr eaLnBrk="1" hangingPunct="1">
              <a:defRPr/>
            </a:pPr>
            <a:r>
              <a:rPr lang="en-US" smtClean="0"/>
              <a:t>Science and Religion</a:t>
            </a:r>
          </a:p>
        </p:txBody>
      </p:sp>
      <p:pic>
        <p:nvPicPr>
          <p:cNvPr id="177155" name="Picture 4" descr="bleep copy"/>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9425" y="1474788"/>
            <a:ext cx="2709863" cy="3908425"/>
          </a:xfrm>
          <a:noFill/>
          <a:extLst>
            <a:ext uri="{909E8E84-426E-40DD-AFC4-6F175D3DCCD1}">
              <a14:hiddenFill xmlns:a14="http://schemas.microsoft.com/office/drawing/2010/main">
                <a:solidFill>
                  <a:srgbClr val="FFFFFF"/>
                </a:solidFill>
              </a14:hiddenFill>
            </a:ext>
          </a:extLst>
        </p:spPr>
      </p:pic>
      <p:pic>
        <p:nvPicPr>
          <p:cNvPr id="177156" name="Picture 6" descr="theism"/>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435350" y="1506538"/>
            <a:ext cx="2560638" cy="3862387"/>
          </a:xfrm>
          <a:noFill/>
          <a:extLst>
            <a:ext uri="{909E8E84-426E-40DD-AFC4-6F175D3DCCD1}">
              <a14:hiddenFill xmlns:a14="http://schemas.microsoft.com/office/drawing/2010/main">
                <a:solidFill>
                  <a:srgbClr val="FFFFFF"/>
                </a:solidFill>
              </a14:hiddenFill>
            </a:ext>
          </a:extLst>
        </p:spPr>
      </p:pic>
      <p:pic>
        <p:nvPicPr>
          <p:cNvPr id="177157" name="Picture 8" descr="goddelu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1495425"/>
            <a:ext cx="2576513"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Text Box 10"/>
          <p:cNvSpPr txBox="1">
            <a:spLocks noChangeArrowheads="1"/>
          </p:cNvSpPr>
          <p:nvPr/>
        </p:nvSpPr>
        <p:spPr bwMode="auto">
          <a:xfrm>
            <a:off x="468313" y="5467350"/>
            <a:ext cx="8326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t>All 3 are possible interpretations of modern physics.</a:t>
            </a:r>
            <a:br>
              <a:rPr lang="en-US" altLang="en-US" sz="2400" b="1"/>
            </a:br>
            <a:r>
              <a:rPr lang="en-US" altLang="en-US" sz="2400" b="1"/>
              <a:t>All 3 lie outside of the realm of science.</a:t>
            </a:r>
          </a:p>
        </p:txBody>
      </p:sp>
    </p:spTree>
    <p:custDataLst>
      <p:tags r:id="rId1"/>
    </p:custData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defRPr/>
            </a:pPr>
            <a:r>
              <a:rPr lang="en-US" smtClean="0"/>
              <a:t>Why worry about the confusion?</a:t>
            </a:r>
          </a:p>
        </p:txBody>
      </p:sp>
      <p:sp>
        <p:nvSpPr>
          <p:cNvPr id="227331" name="Rectangle 3"/>
          <p:cNvSpPr>
            <a:spLocks noGrp="1" noChangeArrowheads="1"/>
          </p:cNvSpPr>
          <p:nvPr>
            <p:ph type="body" sz="half" idx="1"/>
          </p:nvPr>
        </p:nvSpPr>
        <p:spPr>
          <a:xfrm>
            <a:off x="669925" y="3060700"/>
            <a:ext cx="3473450" cy="1320800"/>
          </a:xfrm>
        </p:spPr>
        <p:txBody>
          <a:bodyPr/>
          <a:lstStyle/>
          <a:p>
            <a:pPr algn="r" eaLnBrk="1" hangingPunct="1">
              <a:lnSpc>
                <a:spcPct val="90000"/>
              </a:lnSpc>
              <a:buFont typeface="Wingdings" panose="05000000000000000000" pitchFamily="2" charset="2"/>
              <a:buNone/>
              <a:defRPr/>
            </a:pPr>
            <a:r>
              <a:rPr lang="en-US" sz="2800" smtClean="0"/>
              <a:t>What’s wrong with </a:t>
            </a:r>
            <a:br>
              <a:rPr lang="en-US" sz="2800" smtClean="0"/>
            </a:br>
            <a:r>
              <a:rPr lang="en-US" sz="2800" smtClean="0"/>
              <a:t>injecting religion </a:t>
            </a:r>
            <a:br>
              <a:rPr lang="en-US" sz="2800" smtClean="0"/>
            </a:br>
            <a:r>
              <a:rPr lang="en-US" sz="2800" smtClean="0"/>
              <a:t>into science?</a:t>
            </a:r>
          </a:p>
          <a:p>
            <a:pPr eaLnBrk="1" hangingPunct="1">
              <a:lnSpc>
                <a:spcPct val="90000"/>
              </a:lnSpc>
              <a:buFont typeface="Wingdings" panose="05000000000000000000" pitchFamily="2" charset="2"/>
              <a:buNone/>
              <a:defRPr/>
            </a:pPr>
            <a:endParaRPr lang="en-US" sz="2800" smtClean="0"/>
          </a:p>
        </p:txBody>
      </p:sp>
      <p:pic>
        <p:nvPicPr>
          <p:cNvPr id="227336" name="Picture 8" descr="aa SidneyHarris_MiracleWeb"/>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927225"/>
            <a:ext cx="3717925" cy="3786188"/>
          </a:xfrm>
          <a:noFill/>
          <a:extLst>
            <a:ext uri="{909E8E84-426E-40DD-AFC4-6F175D3DCCD1}">
              <a14:hiddenFill xmlns:a14="http://schemas.microsoft.com/office/drawing/2010/main">
                <a:solidFill>
                  <a:srgbClr val="FFFFFF"/>
                </a:solidFill>
              </a14:hiddenFill>
            </a:ext>
          </a:extLst>
        </p:spPr>
      </p:pic>
      <p:sp>
        <p:nvSpPr>
          <p:cNvPr id="227338" name="Text Box 10"/>
          <p:cNvSpPr txBox="1">
            <a:spLocks noChangeArrowheads="1"/>
          </p:cNvSpPr>
          <p:nvPr/>
        </p:nvSpPr>
        <p:spPr bwMode="auto">
          <a:xfrm>
            <a:off x="4471988" y="5856288"/>
            <a:ext cx="4184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200" b="1"/>
              <a:t>“I think you should be more explicit here in step two.”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73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7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8"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a:lstStyle/>
          <a:p>
            <a:pPr eaLnBrk="1" hangingPunct="1">
              <a:defRPr/>
            </a:pPr>
            <a:r>
              <a:rPr lang="en-US" smtClean="0"/>
              <a:t>The fine line</a:t>
            </a:r>
          </a:p>
        </p:txBody>
      </p:sp>
      <p:sp>
        <p:nvSpPr>
          <p:cNvPr id="567299" name="Rectangle 3"/>
          <p:cNvSpPr>
            <a:spLocks noGrp="1" noChangeArrowheads="1"/>
          </p:cNvSpPr>
          <p:nvPr>
            <p:ph type="body" sz="half" idx="1"/>
          </p:nvPr>
        </p:nvSpPr>
        <p:spPr>
          <a:xfrm>
            <a:off x="701675" y="1873250"/>
            <a:ext cx="8083550" cy="2603500"/>
          </a:xfrm>
        </p:spPr>
        <p:txBody>
          <a:bodyPr/>
          <a:lstStyle/>
          <a:p>
            <a:pPr eaLnBrk="1" hangingPunct="1">
              <a:buFont typeface="Wingdings" panose="05000000000000000000" pitchFamily="2" charset="2"/>
              <a:buNone/>
              <a:defRPr/>
            </a:pPr>
            <a:r>
              <a:rPr lang="en-US" sz="2800" smtClean="0"/>
              <a:t>Where does</a:t>
            </a:r>
          </a:p>
          <a:p>
            <a:pPr eaLnBrk="1" hangingPunct="1">
              <a:buFont typeface="Wingdings" panose="05000000000000000000" pitchFamily="2" charset="2"/>
              <a:buNone/>
              <a:defRPr/>
            </a:pPr>
            <a:r>
              <a:rPr lang="en-US" sz="2800" smtClean="0"/>
              <a:t>             injecting religion into science end</a:t>
            </a:r>
            <a:endParaRPr lang="en-US" sz="2800" b="1" i="1" smtClean="0"/>
          </a:p>
          <a:p>
            <a:pPr eaLnBrk="1" hangingPunct="1">
              <a:buFont typeface="Wingdings" panose="05000000000000000000" pitchFamily="2" charset="2"/>
              <a:buNone/>
              <a:defRPr/>
            </a:pPr>
            <a:r>
              <a:rPr lang="en-US" sz="2800" smtClean="0"/>
              <a:t>                               and rejecting science begin?</a:t>
            </a:r>
          </a:p>
        </p:txBody>
      </p:sp>
      <p:pic>
        <p:nvPicPr>
          <p:cNvPr id="567308" name="Picture 12" descr="alice-redux-gun-smal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94338" y="1874838"/>
            <a:ext cx="2774950" cy="4027487"/>
          </a:xfrm>
          <a:noFill/>
          <a:extLst>
            <a:ext uri="{909E8E84-426E-40DD-AFC4-6F175D3DCCD1}">
              <a14:hiddenFill xmlns:a14="http://schemas.microsoft.com/office/drawing/2010/main">
                <a:solidFill>
                  <a:srgbClr val="FFFFFF"/>
                </a:solidFill>
              </a14:hiddenFill>
            </a:ext>
          </a:extLst>
        </p:spPr>
      </p:pic>
      <p:sp>
        <p:nvSpPr>
          <p:cNvPr id="567310" name="Text Box 14"/>
          <p:cNvSpPr txBox="1">
            <a:spLocks noChangeArrowheads="1"/>
          </p:cNvSpPr>
          <p:nvPr/>
        </p:nvSpPr>
        <p:spPr bwMode="auto">
          <a:xfrm>
            <a:off x="5407025" y="6015038"/>
            <a:ext cx="2951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Artwork by Julie Inman</a:t>
            </a:r>
          </a:p>
        </p:txBody>
      </p:sp>
      <p:sp>
        <p:nvSpPr>
          <p:cNvPr id="567311" name="Rectangle 15"/>
          <p:cNvSpPr>
            <a:spLocks noChangeArrowheads="1"/>
          </p:cNvSpPr>
          <p:nvPr/>
        </p:nvSpPr>
        <p:spPr bwMode="auto">
          <a:xfrm>
            <a:off x="677863" y="2447925"/>
            <a:ext cx="4232275" cy="2409825"/>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If our religion doesn’t fit in the rabbit hole…</a:t>
            </a:r>
          </a:p>
          <a:p>
            <a:pPr marL="342900" indent="-342900" algn="r" eaLnBrk="1" hangingPunct="1">
              <a:spcBef>
                <a:spcPct val="20000"/>
              </a:spcBef>
              <a:buClr>
                <a:schemeClr val="hlink"/>
              </a:buClr>
              <a:buSzPct val="75000"/>
              <a:buFont typeface="Wingdings" pitchFamily="2" charset="2"/>
              <a:buNone/>
              <a:defRPr/>
            </a:pPr>
            <a:endParaRPr lang="en-US" sz="2800">
              <a:effectLst>
                <a:outerShdw blurRad="38100" dist="38100" dir="2700000" algn="tl">
                  <a:srgbClr val="010199"/>
                </a:outerShdw>
              </a:effectLst>
              <a:latin typeface="Arial" charset="0"/>
            </a:endParaRPr>
          </a:p>
          <a:p>
            <a:pPr marL="342900" indent="-342900" algn="r"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Do we simply kill </a:t>
            </a:r>
            <a:br>
              <a:rPr lang="en-US" sz="2800">
                <a:effectLst>
                  <a:outerShdw blurRad="38100" dist="38100" dir="2700000" algn="tl">
                    <a:srgbClr val="010199"/>
                  </a:outerShdw>
                </a:effectLst>
                <a:latin typeface="Arial" charset="0"/>
              </a:rPr>
            </a:br>
            <a:r>
              <a:rPr lang="en-US" sz="2800">
                <a:effectLst>
                  <a:outerShdw blurRad="38100" dist="38100" dir="2700000" algn="tl">
                    <a:srgbClr val="010199"/>
                  </a:outerShdw>
                </a:effectLst>
                <a:latin typeface="Arial" charset="0"/>
              </a:rPr>
              <a:t>the rabbit?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729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72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67299">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7299">
                                            <p:txEl>
                                              <p:pRg st="1" end="1"/>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67299">
                                            <p:txEl>
                                              <p:pRg st="2" end="2"/>
                                            </p:txEl>
                                          </p:spTgt>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67311">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67311">
                                            <p:txEl>
                                              <p:pRg st="2" end="2"/>
                                            </p:txEl>
                                          </p:spTgt>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500"/>
                                  </p:stCondLst>
                                  <p:childTnLst>
                                    <p:set>
                                      <p:cBhvr>
                                        <p:cTn id="27" dur="1" fill="hold">
                                          <p:stCondLst>
                                            <p:cond delay="0"/>
                                          </p:stCondLst>
                                        </p:cTn>
                                        <p:tgtEl>
                                          <p:spTgt spid="567308"/>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567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310"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p:txBody>
          <a:bodyPr/>
          <a:lstStyle/>
          <a:p>
            <a:pPr eaLnBrk="1" hangingPunct="1">
              <a:defRPr/>
            </a:pPr>
            <a:r>
              <a:rPr lang="en-US" smtClean="0"/>
              <a:t>The fine line</a:t>
            </a:r>
          </a:p>
        </p:txBody>
      </p:sp>
      <p:sp>
        <p:nvSpPr>
          <p:cNvPr id="585731" name="Rectangle 3"/>
          <p:cNvSpPr>
            <a:spLocks noGrp="1" noChangeArrowheads="1"/>
          </p:cNvSpPr>
          <p:nvPr>
            <p:ph type="body" sz="half" idx="1"/>
          </p:nvPr>
        </p:nvSpPr>
        <p:spPr>
          <a:xfrm>
            <a:off x="457200" y="2300288"/>
            <a:ext cx="4040188" cy="3830637"/>
          </a:xfrm>
        </p:spPr>
        <p:txBody>
          <a:bodyPr/>
          <a:lstStyle/>
          <a:p>
            <a:pPr eaLnBrk="1" hangingPunct="1">
              <a:defRPr/>
            </a:pPr>
            <a:r>
              <a:rPr lang="en-US" sz="2800" smtClean="0"/>
              <a:t>How do we combine </a:t>
            </a:r>
            <a:br>
              <a:rPr lang="en-US" sz="2800" smtClean="0"/>
            </a:br>
            <a:r>
              <a:rPr lang="en-US" sz="2800" smtClean="0"/>
              <a:t>science </a:t>
            </a:r>
            <a:r>
              <a:rPr lang="en-US" sz="2800" i="1" smtClean="0"/>
              <a:t>and</a:t>
            </a:r>
            <a:r>
              <a:rPr lang="en-US" sz="2800" smtClean="0"/>
              <a:t> religion?</a:t>
            </a:r>
          </a:p>
          <a:p>
            <a:pPr eaLnBrk="1" hangingPunct="1">
              <a:defRPr/>
            </a:pPr>
            <a:endParaRPr lang="en-US" sz="2800" smtClean="0"/>
          </a:p>
          <a:p>
            <a:pPr eaLnBrk="1" hangingPunct="1">
              <a:defRPr/>
            </a:pPr>
            <a:r>
              <a:rPr lang="en-US" sz="2800" smtClean="0"/>
              <a:t>Do we have to </a:t>
            </a:r>
            <a:br>
              <a:rPr lang="en-US" sz="2800" smtClean="0"/>
            </a:br>
            <a:r>
              <a:rPr lang="en-US" sz="2800" smtClean="0"/>
              <a:t>make a choice?</a:t>
            </a:r>
          </a:p>
        </p:txBody>
      </p:sp>
      <p:pic>
        <p:nvPicPr>
          <p:cNvPr id="585732" name="Picture 4" descr="aliceMatrix"/>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776413"/>
            <a:ext cx="4038600" cy="4176712"/>
          </a:xfrm>
          <a:noFill/>
          <a:extLst>
            <a:ext uri="{909E8E84-426E-40DD-AFC4-6F175D3DCCD1}">
              <a14:hiddenFill xmlns:a14="http://schemas.microsoft.com/office/drawing/2010/main">
                <a:solidFill>
                  <a:srgbClr val="FFFFFF"/>
                </a:solidFill>
              </a14:hiddenFill>
            </a:ext>
          </a:extLst>
        </p:spPr>
      </p:pic>
      <p:sp>
        <p:nvSpPr>
          <p:cNvPr id="585733" name="Text Box 5"/>
          <p:cNvSpPr txBox="1">
            <a:spLocks noChangeArrowheads="1"/>
          </p:cNvSpPr>
          <p:nvPr/>
        </p:nvSpPr>
        <p:spPr bwMode="auto">
          <a:xfrm>
            <a:off x="4803775" y="6096000"/>
            <a:ext cx="3729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Artwork by Ken Wong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5731">
                                            <p:txEl>
                                              <p:pRg st="2" end="2"/>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585732"/>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85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gould contr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22675"/>
            <a:ext cx="407352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 Box 3"/>
          <p:cNvSpPr txBox="1">
            <a:spLocks noChangeArrowheads="1"/>
          </p:cNvSpPr>
          <p:nvPr/>
        </p:nvSpPr>
        <p:spPr bwMode="auto">
          <a:xfrm>
            <a:off x="1963738" y="896938"/>
            <a:ext cx="69278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i="1"/>
              <a:t>“The net of science covers the empirical realm…The net of religion extends over questions of moral meaning and value. These two magisteria do not overlap, nor do they encompass all inquiry.”</a:t>
            </a:r>
            <a:r>
              <a:rPr lang="en-US" altLang="en-US"/>
              <a:t> </a:t>
            </a:r>
          </a:p>
        </p:txBody>
      </p:sp>
      <p:sp>
        <p:nvSpPr>
          <p:cNvPr id="181252" name="Text Box 4"/>
          <p:cNvSpPr txBox="1">
            <a:spLocks noChangeArrowheads="1"/>
          </p:cNvSpPr>
          <p:nvPr/>
        </p:nvSpPr>
        <p:spPr bwMode="auto">
          <a:xfrm>
            <a:off x="4473575" y="3109913"/>
            <a:ext cx="43386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a:t>Stephen Jay Gould</a:t>
            </a:r>
            <a:endParaRPr lang="en-US" altLang="en-US" sz="2600"/>
          </a:p>
        </p:txBody>
      </p:sp>
    </p:spTree>
    <p:custDataLst>
      <p:tags r:id="rId1"/>
    </p:custData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einstein 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713" y="928688"/>
            <a:ext cx="3951287"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 Box 7"/>
          <p:cNvSpPr txBox="1">
            <a:spLocks noChangeArrowheads="1"/>
          </p:cNvSpPr>
          <p:nvPr/>
        </p:nvSpPr>
        <p:spPr bwMode="auto">
          <a:xfrm>
            <a:off x="5848350" y="4819650"/>
            <a:ext cx="2787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t>Albert Einstein</a:t>
            </a:r>
            <a:r>
              <a:rPr lang="en-US" altLang="en-US" sz="2400" b="1"/>
              <a:t> </a:t>
            </a:r>
          </a:p>
        </p:txBody>
      </p:sp>
      <p:sp>
        <p:nvSpPr>
          <p:cNvPr id="584712" name="Text Box 8"/>
          <p:cNvSpPr txBox="1">
            <a:spLocks noChangeArrowheads="1"/>
          </p:cNvSpPr>
          <p:nvPr/>
        </p:nvSpPr>
        <p:spPr bwMode="auto">
          <a:xfrm>
            <a:off x="569913" y="4570413"/>
            <a:ext cx="51625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i="1"/>
              <a:t>“Imagination is more</a:t>
            </a:r>
            <a:br>
              <a:rPr lang="en-US" altLang="en-US" sz="2600" b="1" i="1"/>
            </a:br>
            <a:r>
              <a:rPr lang="en-US" altLang="en-US" sz="2600" b="1" i="1"/>
              <a:t>important than knowledge, </a:t>
            </a:r>
            <a:br>
              <a:rPr lang="en-US" altLang="en-US" sz="2600" b="1" i="1"/>
            </a:br>
            <a:r>
              <a:rPr lang="en-US" altLang="en-US" sz="2600" b="1" i="1"/>
              <a:t>for … imagination embraces … all there ever will be to know</a:t>
            </a:r>
            <a:r>
              <a:rPr lang="en-US" altLang="en-US" sz="2600" b="1"/>
              <a:t>.”</a:t>
            </a:r>
          </a:p>
        </p:txBody>
      </p:sp>
      <p:sp>
        <p:nvSpPr>
          <p:cNvPr id="584713" name="Text Box 9"/>
          <p:cNvSpPr txBox="1">
            <a:spLocks noChangeArrowheads="1"/>
          </p:cNvSpPr>
          <p:nvPr/>
        </p:nvSpPr>
        <p:spPr bwMode="auto">
          <a:xfrm>
            <a:off x="577850" y="1827213"/>
            <a:ext cx="4852988"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i="1"/>
              <a:t>“If something is in me which can be called religious then it is an unbounded admiration for the structure of the world so far as our science can reveal it</a:t>
            </a:r>
            <a:r>
              <a:rPr lang="en-US" altLang="en-US" sz="2600" b="1"/>
              <a:t>.”</a:t>
            </a:r>
          </a:p>
        </p:txBody>
      </p:sp>
      <p:sp>
        <p:nvSpPr>
          <p:cNvPr id="584714" name="Text Box 10"/>
          <p:cNvSpPr txBox="1">
            <a:spLocks noChangeArrowheads="1"/>
          </p:cNvSpPr>
          <p:nvPr/>
        </p:nvSpPr>
        <p:spPr bwMode="auto">
          <a:xfrm>
            <a:off x="592138" y="660400"/>
            <a:ext cx="50514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i="1"/>
              <a:t>“Religion, Art, and Science are branches of the same tree.”</a:t>
            </a:r>
            <a:r>
              <a:rPr lang="en-US" altLang="en-US" sz="2400" b="1"/>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4714"/>
                                        </p:tgtEl>
                                        <p:attrNameLst>
                                          <p:attrName>style.visibility</p:attrName>
                                        </p:attrNameLst>
                                      </p:cBhvr>
                                      <p:to>
                                        <p:strVal val="visible"/>
                                      </p:to>
                                    </p:set>
                                    <p:animEffect transition="in" filter="fade">
                                      <p:cBhvr>
                                        <p:cTn id="7" dur="2000"/>
                                        <p:tgtEl>
                                          <p:spTgt spid="5847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2000"/>
                                        <p:tgtEl>
                                          <p:spTgt spid="584714"/>
                                        </p:tgtEl>
                                      </p:cBhvr>
                                    </p:animEffect>
                                    <p:set>
                                      <p:cBhvr>
                                        <p:cTn id="12" dur="1" fill="hold">
                                          <p:stCondLst>
                                            <p:cond delay="1999"/>
                                          </p:stCondLst>
                                        </p:cTn>
                                        <p:tgtEl>
                                          <p:spTgt spid="58471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84713"/>
                                        </p:tgtEl>
                                        <p:attrNameLst>
                                          <p:attrName>style.visibility</p:attrName>
                                        </p:attrNameLst>
                                      </p:cBhvr>
                                      <p:to>
                                        <p:strVal val="visible"/>
                                      </p:to>
                                    </p:set>
                                    <p:animEffect transition="in" filter="fade">
                                      <p:cBhvr>
                                        <p:cTn id="15" dur="2000"/>
                                        <p:tgtEl>
                                          <p:spTgt spid="5847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584713"/>
                                        </p:tgtEl>
                                      </p:cBhvr>
                                    </p:animEffect>
                                    <p:set>
                                      <p:cBhvr>
                                        <p:cTn id="20" dur="1" fill="hold">
                                          <p:stCondLst>
                                            <p:cond delay="1999"/>
                                          </p:stCondLst>
                                        </p:cTn>
                                        <p:tgtEl>
                                          <p:spTgt spid="58471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84712"/>
                                        </p:tgtEl>
                                        <p:attrNameLst>
                                          <p:attrName>style.visibility</p:attrName>
                                        </p:attrNameLst>
                                      </p:cBhvr>
                                      <p:to>
                                        <p:strVal val="visible"/>
                                      </p:to>
                                    </p:set>
                                    <p:animEffect transition="in" filter="fade">
                                      <p:cBhvr>
                                        <p:cTn id="23" dur="500"/>
                                        <p:tgtEl>
                                          <p:spTgt spid="584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2" grpId="0"/>
      <p:bldP spid="584713" grpId="0"/>
      <p:bldP spid="584713" grpId="1"/>
      <p:bldP spid="584714" grpId="0"/>
      <p:bldP spid="584714" grpId="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5" name="Picture 3"/>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513513" y="895350"/>
            <a:ext cx="1952625" cy="5238750"/>
          </a:xfrm>
          <a:noFill/>
          <a:extLst>
            <a:ext uri="{909E8E84-426E-40DD-AFC4-6F175D3DCCD1}">
              <a14:hiddenFill xmlns:a14="http://schemas.microsoft.com/office/drawing/2010/main">
                <a:solidFill>
                  <a:srgbClr val="FFFFFF"/>
                </a:solidFill>
              </a14:hiddenFill>
            </a:ext>
          </a:extLst>
        </p:spPr>
      </p:pic>
      <p:sp>
        <p:nvSpPr>
          <p:cNvPr id="576516" name="Text Box 4"/>
          <p:cNvSpPr txBox="1">
            <a:spLocks noChangeArrowheads="1"/>
          </p:cNvSpPr>
          <p:nvPr/>
        </p:nvSpPr>
        <p:spPr bwMode="auto">
          <a:xfrm>
            <a:off x="2508250" y="5824538"/>
            <a:ext cx="37290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a:t>Artwork by Julian Voss-Andrae</a:t>
            </a:r>
          </a:p>
        </p:txBody>
      </p:sp>
      <p:sp>
        <p:nvSpPr>
          <p:cNvPr id="576517" name="Text Box 5"/>
          <p:cNvSpPr txBox="1">
            <a:spLocks noChangeArrowheads="1"/>
          </p:cNvSpPr>
          <p:nvPr/>
        </p:nvSpPr>
        <p:spPr bwMode="auto">
          <a:xfrm>
            <a:off x="679450" y="1049338"/>
            <a:ext cx="539115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i="1"/>
              <a:t>“There are more things in heaven and earth, Horatio, than are dreamt of in your philosophy.</a:t>
            </a:r>
            <a:r>
              <a:rPr lang="en-US" altLang="en-US" sz="2800" b="1"/>
              <a:t>”</a:t>
            </a:r>
          </a:p>
          <a:p>
            <a:pPr>
              <a:spcBef>
                <a:spcPct val="50000"/>
              </a:spcBef>
            </a:pPr>
            <a:r>
              <a:rPr lang="en-US" altLang="en-US" sz="2800" b="1"/>
              <a:t>           Hamlet, Act I, Scene V</a:t>
            </a:r>
          </a:p>
        </p:txBody>
      </p:sp>
      <p:pic>
        <p:nvPicPr>
          <p:cNvPr id="576518" name="Picture 6" descr="quantum ma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889000"/>
            <a:ext cx="22288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521" name="Picture 9" descr="quantum man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563" y="887413"/>
            <a:ext cx="26765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24" name="Text Box 12"/>
          <p:cNvSpPr txBox="1">
            <a:spLocks noChangeArrowheads="1"/>
          </p:cNvSpPr>
          <p:nvPr/>
        </p:nvSpPr>
        <p:spPr bwMode="auto">
          <a:xfrm>
            <a:off x="636588" y="1047750"/>
            <a:ext cx="5545137"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i="1"/>
              <a:t>“What we need is imagination, but imagination in a terrible strait-jacket. We have to find a view of the world but that view has to agree with nature.” </a:t>
            </a:r>
          </a:p>
          <a:p>
            <a:pPr>
              <a:spcBef>
                <a:spcPct val="50000"/>
              </a:spcBef>
            </a:pPr>
            <a:r>
              <a:rPr lang="en-US" altLang="en-US" sz="2800" b="1"/>
              <a:t>                     Richard Feynman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765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576518"/>
                                        </p:tgtEl>
                                        <p:attrNameLst>
                                          <p:attrName>style.visibility</p:attrName>
                                        </p:attrNameLst>
                                      </p:cBhvr>
                                      <p:to>
                                        <p:strVal val="visible"/>
                                      </p:to>
                                    </p:set>
                                    <p:animEffect transition="in" filter="dissolve">
                                      <p:cBhvr>
                                        <p:cTn id="11" dur="500"/>
                                        <p:tgtEl>
                                          <p:spTgt spid="576518"/>
                                        </p:tgtEl>
                                      </p:cBhvr>
                                    </p:animEffect>
                                  </p:childTnLst>
                                </p:cTn>
                              </p:par>
                              <p:par>
                                <p:cTn id="12" presetID="9" presetClass="exit" presetSubtype="0" fill="hold" nodeType="withEffect">
                                  <p:stCondLst>
                                    <p:cond delay="0"/>
                                  </p:stCondLst>
                                  <p:childTnLst>
                                    <p:animEffect transition="out" filter="dissolve">
                                      <p:cBhvr>
                                        <p:cTn id="13" dur="500"/>
                                        <p:tgtEl>
                                          <p:spTgt spid="576515"/>
                                        </p:tgtEl>
                                      </p:cBhvr>
                                    </p:animEffect>
                                    <p:set>
                                      <p:cBhvr>
                                        <p:cTn id="14" dur="1" fill="hold">
                                          <p:stCondLst>
                                            <p:cond delay="499"/>
                                          </p:stCondLst>
                                        </p:cTn>
                                        <p:tgtEl>
                                          <p:spTgt spid="57651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576518"/>
                                        </p:tgtEl>
                                      </p:cBhvr>
                                    </p:animEffect>
                                    <p:set>
                                      <p:cBhvr>
                                        <p:cTn id="19" dur="1" fill="hold">
                                          <p:stCondLst>
                                            <p:cond delay="499"/>
                                          </p:stCondLst>
                                        </p:cTn>
                                        <p:tgtEl>
                                          <p:spTgt spid="576518"/>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576524"/>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576521"/>
                                        </p:tgtEl>
                                        <p:attrNameLst>
                                          <p:attrName>style.visibility</p:attrName>
                                        </p:attrNameLst>
                                      </p:cBhvr>
                                      <p:to>
                                        <p:strVal val="visible"/>
                                      </p:to>
                                    </p:set>
                                    <p:animEffect transition="in" filter="dissolve">
                                      <p:cBhvr>
                                        <p:cTn id="24" dur="500"/>
                                        <p:tgtEl>
                                          <p:spTgt spid="5765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76517"/>
                                        </p:tgtEl>
                                        <p:attrNameLst>
                                          <p:attrName>style.visibility</p:attrName>
                                        </p:attrNameLst>
                                      </p:cBhvr>
                                      <p:to>
                                        <p:strVal val="visible"/>
                                      </p:to>
                                    </p:set>
                                    <p:animEffect transition="in" filter="dissolve">
                                      <p:cBhvr>
                                        <p:cTn id="29" dur="500"/>
                                        <p:tgtEl>
                                          <p:spTgt spid="576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6" grpId="0"/>
      <p:bldP spid="576517" grpId="0"/>
      <p:bldP spid="57652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6" name="Text Box 8"/>
          <p:cNvSpPr txBox="1">
            <a:spLocks noChangeArrowheads="1"/>
          </p:cNvSpPr>
          <p:nvPr/>
        </p:nvSpPr>
        <p:spPr bwMode="auto">
          <a:xfrm>
            <a:off x="1244600" y="1082675"/>
            <a:ext cx="6888163"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ct val="30000"/>
              </a:spcAft>
            </a:pPr>
            <a:r>
              <a:rPr lang="en-US" altLang="en-US" sz="2800" b="1" i="1"/>
              <a:t>“Nothing is too wonderful to be consistent with the laws of nature.”</a:t>
            </a:r>
          </a:p>
          <a:p>
            <a:pPr algn="r"/>
            <a:r>
              <a:rPr lang="en-US" altLang="en-US" sz="2800" b="1"/>
              <a:t>Michael  Faraday</a:t>
            </a:r>
          </a:p>
        </p:txBody>
      </p:sp>
      <p:grpSp>
        <p:nvGrpSpPr>
          <p:cNvPr id="2" name="Group 17"/>
          <p:cNvGrpSpPr>
            <a:grpSpLocks/>
          </p:cNvGrpSpPr>
          <p:nvPr/>
        </p:nvGrpSpPr>
        <p:grpSpPr bwMode="auto">
          <a:xfrm>
            <a:off x="4687888" y="3155950"/>
            <a:ext cx="4210050" cy="3530600"/>
            <a:chOff x="2953" y="1988"/>
            <a:chExt cx="2652" cy="2224"/>
          </a:xfrm>
        </p:grpSpPr>
        <p:sp>
          <p:nvSpPr>
            <p:cNvPr id="184327" name="Text Box 3"/>
            <p:cNvSpPr txBox="1">
              <a:spLocks noChangeArrowheads="1"/>
            </p:cNvSpPr>
            <p:nvPr/>
          </p:nvSpPr>
          <p:spPr bwMode="auto">
            <a:xfrm>
              <a:off x="3157" y="3981"/>
              <a:ext cx="22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Artwork by Julian Voss-Andrae</a:t>
              </a:r>
            </a:p>
          </p:txBody>
        </p:sp>
        <p:pic>
          <p:nvPicPr>
            <p:cNvPr id="184328" name="Picture 9" descr="quantum man w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 y="1988"/>
              <a:ext cx="2652" cy="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6"/>
          <p:cNvGrpSpPr>
            <a:grpSpLocks/>
          </p:cNvGrpSpPr>
          <p:nvPr/>
        </p:nvGrpSpPr>
        <p:grpSpPr bwMode="auto">
          <a:xfrm>
            <a:off x="127000" y="3165475"/>
            <a:ext cx="4310063" cy="3517900"/>
            <a:chOff x="80" y="1994"/>
            <a:chExt cx="2715" cy="2216"/>
          </a:xfrm>
        </p:grpSpPr>
        <p:pic>
          <p:nvPicPr>
            <p:cNvPr id="184325" name="Picture 12" descr="atominterfe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 y="1994"/>
              <a:ext cx="2550" cy="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Text Box 15"/>
            <p:cNvSpPr txBox="1">
              <a:spLocks noChangeArrowheads="1"/>
            </p:cNvSpPr>
            <p:nvPr/>
          </p:nvSpPr>
          <p:spPr bwMode="auto">
            <a:xfrm>
              <a:off x="80" y="3979"/>
              <a:ext cx="27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Experiment by Jennifer Sebby-Strabley</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80616"/>
                                        </p:tgtEl>
                                        <p:attrNameLst>
                                          <p:attrName>style.visibility</p:attrName>
                                        </p:attrNameLst>
                                      </p:cBhvr>
                                      <p:to>
                                        <p:strVal val="visible"/>
                                      </p:to>
                                    </p:set>
                                    <p:animEffect transition="in" filter="dissolve">
                                      <p:cBhvr>
                                        <p:cTn id="7" dur="500"/>
                                        <p:tgtEl>
                                          <p:spTgt spid="5806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defRPr/>
            </a:pPr>
            <a:r>
              <a:rPr lang="en-US" smtClean="0"/>
              <a:t>The nature of science</a:t>
            </a:r>
          </a:p>
        </p:txBody>
      </p:sp>
      <p:sp>
        <p:nvSpPr>
          <p:cNvPr id="22531" name="Text Box 6"/>
          <p:cNvSpPr txBox="1">
            <a:spLocks noChangeArrowheads="1"/>
          </p:cNvSpPr>
          <p:nvPr/>
        </p:nvSpPr>
        <p:spPr bwMode="auto">
          <a:xfrm>
            <a:off x="2819400" y="37338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224273" name="Rectangle 17"/>
          <p:cNvSpPr>
            <a:spLocks noChangeArrowheads="1"/>
          </p:cNvSpPr>
          <p:nvPr/>
        </p:nvSpPr>
        <p:spPr bwMode="auto">
          <a:xfrm>
            <a:off x="1752600" y="2133600"/>
            <a:ext cx="6324600" cy="331152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Char char="l"/>
              <a:defRPr/>
            </a:pPr>
            <a:r>
              <a:rPr lang="en-US" sz="3200">
                <a:effectLst>
                  <a:outerShdw blurRad="38100" dist="38100" dir="2700000" algn="tl">
                    <a:srgbClr val="010199"/>
                  </a:outerShdw>
                </a:effectLst>
                <a:latin typeface="Arial" charset="0"/>
              </a:rPr>
              <a:t>Scientists make mental models:</a:t>
            </a:r>
            <a:br>
              <a:rPr lang="en-US" sz="3200">
                <a:effectLst>
                  <a:outerShdw blurRad="38100" dist="38100" dir="2700000" algn="tl">
                    <a:srgbClr val="010199"/>
                  </a:outerShdw>
                </a:effectLst>
                <a:latin typeface="Arial" charset="0"/>
              </a:rPr>
            </a:br>
            <a:r>
              <a:rPr lang="en-US" sz="3200">
                <a:effectLst>
                  <a:outerShdw blurRad="38100" dist="38100" dir="2700000" algn="tl">
                    <a:srgbClr val="010199"/>
                  </a:outerShdw>
                </a:effectLst>
                <a:latin typeface="Arial" charset="0"/>
              </a:rPr>
              <a:t>“Pictures” of the real world.</a:t>
            </a:r>
          </a:p>
          <a:p>
            <a:pPr marL="342900" indent="-342900" eaLnBrk="1" hangingPunct="1">
              <a:spcBef>
                <a:spcPct val="20000"/>
              </a:spcBef>
              <a:buClr>
                <a:schemeClr val="hlink"/>
              </a:buClr>
              <a:buSzPct val="75000"/>
              <a:buFont typeface="Wingdings" pitchFamily="2" charset="2"/>
              <a:buChar char="l"/>
              <a:defRPr/>
            </a:pPr>
            <a:endParaRPr lang="en-US" sz="3200">
              <a:effectLst>
                <a:outerShdw blurRad="38100" dist="38100" dir="2700000" algn="tl">
                  <a:srgbClr val="010199"/>
                </a:outerShdw>
              </a:effectLst>
              <a:latin typeface="Arial" charset="0"/>
            </a:endParaRPr>
          </a:p>
          <a:p>
            <a:pPr marL="342900" indent="-342900" eaLnBrk="1" hangingPunct="1">
              <a:spcBef>
                <a:spcPct val="20000"/>
              </a:spcBef>
              <a:buClr>
                <a:schemeClr val="hlink"/>
              </a:buClr>
              <a:buSzPct val="75000"/>
              <a:buFont typeface="Wingdings" pitchFamily="2" charset="2"/>
              <a:buChar char="l"/>
              <a:defRPr/>
            </a:pPr>
            <a:r>
              <a:rPr lang="en-US" sz="3200">
                <a:effectLst>
                  <a:outerShdw blurRad="38100" dist="38100" dir="2700000" algn="tl">
                    <a:srgbClr val="010199"/>
                  </a:outerShdw>
                </a:effectLst>
                <a:latin typeface="Arial" charset="0"/>
              </a:rPr>
              <a:t>Then they test the models:</a:t>
            </a:r>
            <a:br>
              <a:rPr lang="en-US" sz="3200">
                <a:effectLst>
                  <a:outerShdw blurRad="38100" dist="38100" dir="2700000" algn="tl">
                    <a:srgbClr val="010199"/>
                  </a:outerShdw>
                </a:effectLst>
                <a:latin typeface="Arial" charset="0"/>
              </a:rPr>
            </a:br>
            <a:r>
              <a:rPr lang="en-US" sz="3200">
                <a:effectLst>
                  <a:outerShdw blurRad="38100" dist="38100" dir="2700000" algn="tl">
                    <a:srgbClr val="010199"/>
                  </a:outerShdw>
                </a:effectLst>
                <a:latin typeface="Arial" charset="0"/>
              </a:rPr>
              <a:t>“Conversations” with nature.</a:t>
            </a:r>
          </a:p>
        </p:txBody>
      </p:sp>
    </p:spTree>
    <p:custDataLst>
      <p:tags r:id="rId1"/>
    </p:custData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6089650" y="4791075"/>
            <a:ext cx="3054350" cy="1139825"/>
          </a:xfrm>
        </p:spPr>
        <p:txBody>
          <a:bodyPr/>
          <a:lstStyle/>
          <a:p>
            <a:pPr eaLnBrk="1" hangingPunct="1">
              <a:defRPr/>
            </a:pPr>
            <a:r>
              <a:rPr lang="en-US" smtClean="0"/>
              <a:t>The End</a:t>
            </a:r>
          </a:p>
        </p:txBody>
      </p:sp>
      <p:pic>
        <p:nvPicPr>
          <p:cNvPr id="551940" name="Picture 4" descr="alice-rabbithol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54150" y="3551238"/>
            <a:ext cx="4249738" cy="2944812"/>
          </a:xfrm>
          <a:noFill/>
          <a:extLst>
            <a:ext uri="{909E8E84-426E-40DD-AFC4-6F175D3DCCD1}">
              <a14:hiddenFill xmlns:a14="http://schemas.microsoft.com/office/drawing/2010/main">
                <a:solidFill>
                  <a:srgbClr val="FFFFFF"/>
                </a:solidFill>
              </a14:hiddenFill>
            </a:ext>
          </a:extLst>
        </p:spPr>
      </p:pic>
      <p:sp>
        <p:nvSpPr>
          <p:cNvPr id="551942" name="Text Box 6"/>
          <p:cNvSpPr txBox="1">
            <a:spLocks noChangeArrowheads="1"/>
          </p:cNvSpPr>
          <p:nvPr/>
        </p:nvSpPr>
        <p:spPr bwMode="auto">
          <a:xfrm>
            <a:off x="3363913" y="2020888"/>
            <a:ext cx="57800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i="1"/>
              <a:t>Lingering in the golden gleam,</a:t>
            </a:r>
          </a:p>
          <a:p>
            <a:pPr>
              <a:spcBef>
                <a:spcPct val="50000"/>
              </a:spcBef>
            </a:pPr>
            <a:r>
              <a:rPr lang="en-US" altLang="en-US" sz="2400" b="1" i="1"/>
              <a:t>Life, what is it but a dream?</a:t>
            </a:r>
            <a:r>
              <a:rPr lang="en-US" altLang="en-US" sz="2400" b="1"/>
              <a:t>”  </a:t>
            </a:r>
          </a:p>
          <a:p>
            <a:pPr>
              <a:spcBef>
                <a:spcPct val="50000"/>
              </a:spcBef>
              <a:spcAft>
                <a:spcPct val="50000"/>
              </a:spcAft>
            </a:pPr>
            <a:r>
              <a:rPr lang="en-US" altLang="en-US" sz="2400" b="1"/>
              <a:t>                                    Lewis Carroll</a:t>
            </a:r>
            <a:r>
              <a:rPr lang="en-US" altLang="en-US" b="1"/>
              <a:t> </a:t>
            </a:r>
          </a:p>
        </p:txBody>
      </p:sp>
      <p:sp>
        <p:nvSpPr>
          <p:cNvPr id="551944" name="Text Box 8"/>
          <p:cNvSpPr txBox="1">
            <a:spLocks noChangeArrowheads="1"/>
          </p:cNvSpPr>
          <p:nvPr/>
        </p:nvSpPr>
        <p:spPr bwMode="auto">
          <a:xfrm>
            <a:off x="546100" y="787400"/>
            <a:ext cx="59515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i="1"/>
              <a:t>“Still she haunts me, phantomwise, </a:t>
            </a:r>
          </a:p>
          <a:p>
            <a:pPr>
              <a:spcBef>
                <a:spcPct val="50000"/>
              </a:spcBef>
            </a:pPr>
            <a:r>
              <a:rPr lang="en-US" altLang="en-US" sz="2400" b="1" i="1"/>
              <a:t>  Alice moving under skies…</a:t>
            </a:r>
            <a:endParaRPr lang="en-US" altLang="en-US" sz="2400" i="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1944"/>
                                        </p:tgtEl>
                                        <p:attrNameLst>
                                          <p:attrName>style.visibility</p:attrName>
                                        </p:attrNameLst>
                                      </p:cBhvr>
                                      <p:to>
                                        <p:strVal val="visible"/>
                                      </p:to>
                                    </p:set>
                                    <p:animEffect transition="in" filter="dissolve">
                                      <p:cBhvr>
                                        <p:cTn id="7" dur="500"/>
                                        <p:tgtEl>
                                          <p:spTgt spid="5519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1942"/>
                                        </p:tgtEl>
                                        <p:attrNameLst>
                                          <p:attrName>style.visibility</p:attrName>
                                        </p:attrNameLst>
                                      </p:cBhvr>
                                      <p:to>
                                        <p:strVal val="visible"/>
                                      </p:to>
                                    </p:set>
                                    <p:animEffect transition="in" filter="dissolve">
                                      <p:cBhvr>
                                        <p:cTn id="10" dur="500"/>
                                        <p:tgtEl>
                                          <p:spTgt spid="5519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51940"/>
                                        </p:tgtEl>
                                        <p:attrNameLst>
                                          <p:attrName>style.visibility</p:attrName>
                                        </p:attrNameLst>
                                      </p:cBhvr>
                                      <p:to>
                                        <p:strVal val="visible"/>
                                      </p:to>
                                    </p:set>
                                    <p:animEffect transition="in" filter="dissolve">
                                      <p:cBhvr>
                                        <p:cTn id="15" dur="500"/>
                                        <p:tgtEl>
                                          <p:spTgt spid="55194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51938"/>
                                        </p:tgtEl>
                                        <p:attrNameLst>
                                          <p:attrName>style.visibility</p:attrName>
                                        </p:attrNameLst>
                                      </p:cBhvr>
                                      <p:to>
                                        <p:strVal val="visible"/>
                                      </p:to>
                                    </p:set>
                                    <p:animEffect transition="in" filter="dissolve">
                                      <p:cBhvr>
                                        <p:cTn id="18" dur="500"/>
                                        <p:tgtEl>
                                          <p:spTgt spid="551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42" grpId="0"/>
      <p:bldP spid="5519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defRPr/>
            </a:pPr>
            <a:r>
              <a:rPr lang="en-US" smtClean="0"/>
              <a:t>What isn’t science?</a:t>
            </a:r>
          </a:p>
        </p:txBody>
      </p:sp>
      <p:sp>
        <p:nvSpPr>
          <p:cNvPr id="207875" name="Rectangle 3"/>
          <p:cNvSpPr>
            <a:spLocks noGrp="1" noChangeArrowheads="1"/>
          </p:cNvSpPr>
          <p:nvPr>
            <p:ph type="body" idx="1"/>
          </p:nvPr>
        </p:nvSpPr>
        <p:spPr>
          <a:xfrm>
            <a:off x="2438400" y="1600200"/>
            <a:ext cx="6248400" cy="3581400"/>
          </a:xfrm>
        </p:spPr>
        <p:txBody>
          <a:bodyPr/>
          <a:lstStyle/>
          <a:p>
            <a:pPr eaLnBrk="1" hangingPunct="1">
              <a:spcAft>
                <a:spcPct val="20000"/>
              </a:spcAft>
              <a:buFont typeface="Wingdings" panose="05000000000000000000" pitchFamily="2" charset="2"/>
              <a:buNone/>
              <a:defRPr/>
            </a:pPr>
            <a:r>
              <a:rPr lang="en-US" sz="3400" smtClean="0"/>
              <a:t>If it isn’t accessible to</a:t>
            </a:r>
          </a:p>
          <a:p>
            <a:pPr lvl="1" eaLnBrk="1" hangingPunct="1">
              <a:spcAft>
                <a:spcPct val="20000"/>
              </a:spcAft>
              <a:defRPr/>
            </a:pPr>
            <a:r>
              <a:rPr lang="en-US" sz="3000" smtClean="0"/>
              <a:t>Observation</a:t>
            </a:r>
          </a:p>
          <a:p>
            <a:pPr lvl="1" eaLnBrk="1" hangingPunct="1">
              <a:spcAft>
                <a:spcPct val="20000"/>
              </a:spcAft>
              <a:defRPr/>
            </a:pPr>
            <a:r>
              <a:rPr lang="en-US" sz="3000" smtClean="0"/>
              <a:t>Prediction</a:t>
            </a:r>
          </a:p>
          <a:p>
            <a:pPr lvl="1" eaLnBrk="1" hangingPunct="1">
              <a:spcAft>
                <a:spcPct val="20000"/>
              </a:spcAft>
              <a:defRPr/>
            </a:pPr>
            <a:r>
              <a:rPr lang="en-US" sz="3000" smtClean="0"/>
              <a:t>Experiment</a:t>
            </a:r>
          </a:p>
          <a:p>
            <a:pPr eaLnBrk="1" hangingPunct="1">
              <a:spcAft>
                <a:spcPct val="50000"/>
              </a:spcAft>
              <a:buFont typeface="Wingdings" panose="05000000000000000000" pitchFamily="2" charset="2"/>
              <a:buNone/>
              <a:defRPr/>
            </a:pPr>
            <a:r>
              <a:rPr lang="en-US" sz="3400" smtClean="0"/>
              <a:t>It isn’t science.</a:t>
            </a:r>
          </a:p>
        </p:txBody>
      </p:sp>
      <p:sp>
        <p:nvSpPr>
          <p:cNvPr id="207876" name="Text Box 4"/>
          <p:cNvSpPr txBox="1">
            <a:spLocks noChangeArrowheads="1"/>
          </p:cNvSpPr>
          <p:nvPr/>
        </p:nvSpPr>
        <p:spPr bwMode="auto">
          <a:xfrm>
            <a:off x="2552700" y="5135563"/>
            <a:ext cx="6186488" cy="609600"/>
          </a:xfrm>
          <a:prstGeom prst="rect">
            <a:avLst/>
          </a:prstGeom>
          <a:noFill/>
          <a:ln w="9525">
            <a:noFill/>
            <a:miter lim="800000"/>
            <a:headEnd/>
            <a:tailEnd/>
          </a:ln>
          <a:effectLst/>
        </p:spPr>
        <p:txBody>
          <a:bodyPr>
            <a:spAutoFit/>
          </a:bodyPr>
          <a:lstStyle/>
          <a:p>
            <a:pPr>
              <a:spcBef>
                <a:spcPct val="50000"/>
              </a:spcBef>
              <a:defRPr/>
            </a:pPr>
            <a:r>
              <a:rPr lang="en-US" sz="3400">
                <a:effectLst>
                  <a:outerShdw blurRad="38100" dist="38100" dir="2700000" algn="tl">
                    <a:srgbClr val="010199"/>
                  </a:outerShdw>
                </a:effectLst>
                <a:latin typeface="Arial" charset="0"/>
              </a:rPr>
              <a:t>(That doesn’t mean it’s wrong.)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114800" y="838200"/>
            <a:ext cx="4876800" cy="3505200"/>
          </a:xfrm>
        </p:spPr>
        <p:txBody>
          <a:bodyPr/>
          <a:lstStyle/>
          <a:p>
            <a:pPr eaLnBrk="1" hangingPunct="1">
              <a:defRPr/>
            </a:pPr>
            <a:r>
              <a:rPr lang="en-US" smtClean="0"/>
              <a:t>Peek-A-Boo, Quantum Slits and Rabbit Holes</a:t>
            </a:r>
          </a:p>
        </p:txBody>
      </p:sp>
      <p:sp>
        <p:nvSpPr>
          <p:cNvPr id="2051" name="Rectangle 3"/>
          <p:cNvSpPr>
            <a:spLocks noGrp="1" noChangeArrowheads="1"/>
          </p:cNvSpPr>
          <p:nvPr>
            <p:ph type="subTitle" idx="1"/>
          </p:nvPr>
        </p:nvSpPr>
        <p:spPr>
          <a:xfrm>
            <a:off x="4191000" y="4114800"/>
            <a:ext cx="4724400" cy="1752600"/>
          </a:xfrm>
        </p:spPr>
        <p:txBody>
          <a:bodyPr/>
          <a:lstStyle/>
          <a:p>
            <a:pPr eaLnBrk="1" hangingPunct="1">
              <a:defRPr/>
            </a:pPr>
            <a:r>
              <a:rPr lang="en-US" smtClean="0"/>
              <a:t>What modern physics </a:t>
            </a:r>
            <a:br>
              <a:rPr lang="en-US" smtClean="0"/>
            </a:br>
            <a:r>
              <a:rPr lang="en-US" smtClean="0"/>
              <a:t>does (and does not) </a:t>
            </a:r>
            <a:br>
              <a:rPr lang="en-US" smtClean="0"/>
            </a:br>
            <a:r>
              <a:rPr lang="en-US" smtClean="0"/>
              <a:t>say about reality.</a:t>
            </a:r>
          </a:p>
        </p:txBody>
      </p:sp>
      <p:pic>
        <p:nvPicPr>
          <p:cNvPr id="6148" name="Picture 4" descr="allice rab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357187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smtClean="0"/>
              <a:t>Is this science?</a:t>
            </a:r>
          </a:p>
        </p:txBody>
      </p:sp>
      <p:sp>
        <p:nvSpPr>
          <p:cNvPr id="177155" name="Rectangle 3"/>
          <p:cNvSpPr>
            <a:spLocks noGrp="1" noChangeArrowheads="1"/>
          </p:cNvSpPr>
          <p:nvPr>
            <p:ph type="body" idx="1"/>
          </p:nvPr>
        </p:nvSpPr>
        <p:spPr>
          <a:xfrm>
            <a:off x="457200" y="1600200"/>
            <a:ext cx="8229600" cy="4876800"/>
          </a:xfrm>
        </p:spPr>
        <p:txBody>
          <a:bodyPr/>
          <a:lstStyle/>
          <a:p>
            <a:pPr eaLnBrk="1" hangingPunct="1">
              <a:spcBef>
                <a:spcPct val="50000"/>
              </a:spcBef>
              <a:defRPr/>
            </a:pPr>
            <a:r>
              <a:rPr lang="en-US" smtClean="0"/>
              <a:t>I drop a ball.</a:t>
            </a:r>
          </a:p>
          <a:p>
            <a:pPr eaLnBrk="1" hangingPunct="1">
              <a:spcBef>
                <a:spcPct val="50000"/>
              </a:spcBef>
              <a:defRPr/>
            </a:pPr>
            <a:r>
              <a:rPr lang="en-US" smtClean="0"/>
              <a:t>I notice that it falls.</a:t>
            </a:r>
          </a:p>
          <a:p>
            <a:pPr eaLnBrk="1" hangingPunct="1">
              <a:spcBef>
                <a:spcPct val="50000"/>
              </a:spcBef>
              <a:defRPr/>
            </a:pPr>
            <a:r>
              <a:rPr lang="en-US" smtClean="0"/>
              <a:t>I hypothesize that it fell because I’m standing on a large massive object (the Earth) which pulled on the ball. </a:t>
            </a:r>
          </a:p>
          <a:p>
            <a:pPr algn="ctr" eaLnBrk="1" hangingPunct="1">
              <a:spcBef>
                <a:spcPct val="100000"/>
              </a:spcBef>
              <a:buFont typeface="Wingdings" panose="05000000000000000000" pitchFamily="2" charset="2"/>
              <a:buNone/>
              <a:defRPr/>
            </a:pPr>
            <a:r>
              <a:rPr lang="en-US" smtClean="0"/>
              <a:t>HINT: Could we devise an experiment</a:t>
            </a:r>
            <a:br>
              <a:rPr lang="en-US" smtClean="0"/>
            </a:br>
            <a:r>
              <a:rPr lang="en-US" smtClean="0"/>
              <a:t>to test the hypothesis?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7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defRPr/>
            </a:pPr>
            <a:r>
              <a:rPr lang="en-US" smtClean="0"/>
              <a:t>Is this science?</a:t>
            </a:r>
          </a:p>
        </p:txBody>
      </p:sp>
      <p:sp>
        <p:nvSpPr>
          <p:cNvPr id="178179" name="Rectangle 3"/>
          <p:cNvSpPr>
            <a:spLocks noGrp="1" noChangeArrowheads="1"/>
          </p:cNvSpPr>
          <p:nvPr>
            <p:ph type="body" idx="1"/>
          </p:nvPr>
        </p:nvSpPr>
        <p:spPr/>
        <p:txBody>
          <a:bodyPr/>
          <a:lstStyle/>
          <a:p>
            <a:pPr eaLnBrk="1" hangingPunct="1">
              <a:spcBef>
                <a:spcPct val="50000"/>
              </a:spcBef>
              <a:defRPr/>
            </a:pPr>
            <a:r>
              <a:rPr lang="en-US" smtClean="0"/>
              <a:t>I drop a ball.</a:t>
            </a:r>
          </a:p>
          <a:p>
            <a:pPr eaLnBrk="1" hangingPunct="1">
              <a:spcBef>
                <a:spcPct val="50000"/>
              </a:spcBef>
              <a:defRPr/>
            </a:pPr>
            <a:r>
              <a:rPr lang="en-US" smtClean="0"/>
              <a:t>I notice that it falls.</a:t>
            </a:r>
          </a:p>
          <a:p>
            <a:pPr eaLnBrk="1" hangingPunct="1">
              <a:spcBef>
                <a:spcPct val="50000"/>
              </a:spcBef>
              <a:defRPr/>
            </a:pPr>
            <a:r>
              <a:rPr lang="en-US" smtClean="0"/>
              <a:t>I hypothesize that it fell because a divine being wanted it to fall. </a:t>
            </a:r>
          </a:p>
          <a:p>
            <a:pPr algn="ctr" eaLnBrk="1" hangingPunct="1">
              <a:spcBef>
                <a:spcPct val="100000"/>
              </a:spcBef>
              <a:buFont typeface="Wingdings" panose="05000000000000000000" pitchFamily="2" charset="2"/>
              <a:buNone/>
              <a:defRPr/>
            </a:pPr>
            <a:r>
              <a:rPr lang="en-US" smtClean="0"/>
              <a:t>No experiment could test this hypothesis</a:t>
            </a:r>
            <a:br>
              <a:rPr lang="en-US" smtClean="0"/>
            </a:br>
            <a:r>
              <a:rPr lang="en-US" smtClean="0"/>
              <a:t>so it isn’t science.  </a:t>
            </a:r>
            <a:r>
              <a:rPr lang="en-US" i="1" smtClean="0"/>
              <a:t>Science can’t say</a:t>
            </a:r>
            <a:br>
              <a:rPr lang="en-US" i="1" smtClean="0"/>
            </a:br>
            <a:r>
              <a:rPr lang="en-US" b="1" i="1" smtClean="0"/>
              <a:t>anything</a:t>
            </a:r>
            <a:r>
              <a:rPr lang="en-US" i="1" smtClean="0"/>
              <a:t> about this hypothesis.</a:t>
            </a:r>
            <a:endParaRPr lang="en-US"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81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defRPr/>
            </a:pPr>
            <a:r>
              <a:rPr lang="en-US" smtClean="0"/>
              <a:t>Quantum Physics:</a:t>
            </a:r>
          </a:p>
        </p:txBody>
      </p:sp>
      <p:sp>
        <p:nvSpPr>
          <p:cNvPr id="219139" name="Rectangle 3"/>
          <p:cNvSpPr>
            <a:spLocks noGrp="1" noChangeArrowheads="1"/>
          </p:cNvSpPr>
          <p:nvPr>
            <p:ph type="body" sz="half" idx="1"/>
          </p:nvPr>
        </p:nvSpPr>
        <p:spPr>
          <a:xfrm>
            <a:off x="304800" y="2667000"/>
            <a:ext cx="3657600" cy="3311525"/>
          </a:xfrm>
        </p:spPr>
        <p:txBody>
          <a:bodyPr/>
          <a:lstStyle/>
          <a:p>
            <a:pPr algn="ctr" eaLnBrk="1" hangingPunct="1">
              <a:buFont typeface="Wingdings" panose="05000000000000000000" pitchFamily="2" charset="2"/>
              <a:buNone/>
              <a:defRPr/>
            </a:pPr>
            <a:r>
              <a:rPr lang="en-US" sz="3600" smtClean="0"/>
              <a:t>Inside the  </a:t>
            </a:r>
          </a:p>
          <a:p>
            <a:pPr algn="ctr" eaLnBrk="1" hangingPunct="1">
              <a:buFont typeface="Wingdings" panose="05000000000000000000" pitchFamily="2" charset="2"/>
              <a:buNone/>
              <a:defRPr/>
            </a:pPr>
            <a:r>
              <a:rPr lang="en-US" sz="3600" smtClean="0"/>
              <a:t>Rabbit Hole</a:t>
            </a:r>
          </a:p>
        </p:txBody>
      </p:sp>
      <p:pic>
        <p:nvPicPr>
          <p:cNvPr id="26628" name="Picture 10" descr="alice_lg"/>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038600" y="1524000"/>
            <a:ext cx="4643438" cy="4876800"/>
          </a:xfrm>
          <a:noFill/>
          <a:extLst>
            <a:ext uri="{909E8E84-426E-40DD-AFC4-6F175D3DCCD1}">
              <a14:hiddenFill xmlns:a14="http://schemas.microsoft.com/office/drawing/2010/main">
                <a:solidFill>
                  <a:srgbClr val="FFFFFF"/>
                </a:solidFill>
              </a14:hiddenFill>
            </a:ext>
          </a:extLst>
        </p:spPr>
      </p:pic>
      <p:sp>
        <p:nvSpPr>
          <p:cNvPr id="219147" name="Text Box 11"/>
          <p:cNvSpPr txBox="1">
            <a:spLocks noChangeArrowheads="1"/>
          </p:cNvSpPr>
          <p:nvPr/>
        </p:nvSpPr>
        <p:spPr bwMode="auto">
          <a:xfrm>
            <a:off x="4076700" y="6400800"/>
            <a:ext cx="455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Artwork by Jessie Wilcox-Smith</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19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7"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defRPr/>
            </a:pPr>
            <a:r>
              <a:rPr lang="en-US" smtClean="0"/>
              <a:t>Inside the nucleus</a:t>
            </a:r>
          </a:p>
        </p:txBody>
      </p:sp>
      <p:pic>
        <p:nvPicPr>
          <p:cNvPr id="27651" name="Picture 6" descr="Atom-Nucleus-Quark"/>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4800" y="1600200"/>
            <a:ext cx="5181600" cy="3349625"/>
          </a:xfrm>
          <a:noFill/>
          <a:extLst>
            <a:ext uri="{909E8E84-426E-40DD-AFC4-6F175D3DCCD1}">
              <a14:hiddenFill xmlns:a14="http://schemas.microsoft.com/office/drawing/2010/main">
                <a:solidFill>
                  <a:srgbClr val="FFFFFF"/>
                </a:solidFill>
              </a14:hiddenFill>
            </a:ext>
          </a:extLst>
        </p:spPr>
      </p:pic>
      <p:sp>
        <p:nvSpPr>
          <p:cNvPr id="206857" name="Line 9"/>
          <p:cNvSpPr>
            <a:spLocks noChangeShapeType="1"/>
          </p:cNvSpPr>
          <p:nvPr/>
        </p:nvSpPr>
        <p:spPr bwMode="auto">
          <a:xfrm flipH="1" flipV="1">
            <a:off x="5334000" y="4267200"/>
            <a:ext cx="1143000" cy="533400"/>
          </a:xfrm>
          <a:prstGeom prst="line">
            <a:avLst/>
          </a:prstGeom>
          <a:noFill/>
          <a:ln w="57150">
            <a:solidFill>
              <a:srgbClr val="B4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858" name="Text Box 10"/>
          <p:cNvSpPr txBox="1">
            <a:spLocks noChangeArrowheads="1"/>
          </p:cNvSpPr>
          <p:nvPr/>
        </p:nvSpPr>
        <p:spPr bwMode="auto">
          <a:xfrm>
            <a:off x="6248400" y="4800600"/>
            <a:ext cx="2362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t>These guys are fast!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defRPr/>
            </a:pPr>
            <a:r>
              <a:rPr lang="en-US" smtClean="0"/>
              <a:t>Quantum Physics: A History</a:t>
            </a:r>
          </a:p>
        </p:txBody>
      </p:sp>
      <p:sp>
        <p:nvSpPr>
          <p:cNvPr id="220163" name="Rectangle 3"/>
          <p:cNvSpPr>
            <a:spLocks noGrp="1" noChangeArrowheads="1"/>
          </p:cNvSpPr>
          <p:nvPr>
            <p:ph type="body" idx="1"/>
          </p:nvPr>
        </p:nvSpPr>
        <p:spPr>
          <a:xfrm>
            <a:off x="838200" y="1703388"/>
            <a:ext cx="8077200" cy="4621212"/>
          </a:xfrm>
        </p:spPr>
        <p:txBody>
          <a:bodyPr/>
          <a:lstStyle/>
          <a:p>
            <a:pPr eaLnBrk="1" hangingPunct="1">
              <a:defRPr/>
            </a:pPr>
            <a:r>
              <a:rPr lang="en-US" smtClean="0"/>
              <a:t>Max Planck (1901)</a:t>
            </a:r>
          </a:p>
          <a:p>
            <a:pPr eaLnBrk="1" hangingPunct="1">
              <a:defRPr/>
            </a:pPr>
            <a:r>
              <a:rPr lang="en-US" smtClean="0"/>
              <a:t>Albert Einstein (1905)</a:t>
            </a:r>
          </a:p>
          <a:p>
            <a:pPr eaLnBrk="1" hangingPunct="1">
              <a:defRPr/>
            </a:pPr>
            <a:r>
              <a:rPr lang="en-US" smtClean="0"/>
              <a:t>Niels Bohr (1913)</a:t>
            </a:r>
          </a:p>
          <a:p>
            <a:pPr eaLnBrk="1" hangingPunct="1">
              <a:defRPr/>
            </a:pPr>
            <a:r>
              <a:rPr lang="en-US" smtClean="0"/>
              <a:t>Louis de Broglie (1924)</a:t>
            </a:r>
          </a:p>
          <a:p>
            <a:pPr eaLnBrk="1" hangingPunct="1">
              <a:defRPr/>
            </a:pPr>
            <a:r>
              <a:rPr lang="en-US" smtClean="0"/>
              <a:t>Schrodinger, Heisenberg, Dirac (1926)</a:t>
            </a:r>
          </a:p>
          <a:p>
            <a:pPr eaLnBrk="1" hangingPunct="1">
              <a:defRPr/>
            </a:pPr>
            <a:r>
              <a:rPr lang="en-US" smtClean="0"/>
              <a:t>Feynman, Schwinger, Tomonaga (1940)</a:t>
            </a:r>
          </a:p>
          <a:p>
            <a:pPr eaLnBrk="1" hangingPunct="1">
              <a:defRPr/>
            </a:pPr>
            <a:r>
              <a:rPr lang="en-US" smtClean="0"/>
              <a:t> … and so 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016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016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016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016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016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01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smtClean="0"/>
              <a:t>Quantum Theory Begins</a:t>
            </a:r>
          </a:p>
        </p:txBody>
      </p:sp>
      <p:sp>
        <p:nvSpPr>
          <p:cNvPr id="80899" name="Rectangle 3"/>
          <p:cNvSpPr>
            <a:spLocks noGrp="1" noChangeArrowheads="1"/>
          </p:cNvSpPr>
          <p:nvPr>
            <p:ph type="body" sz="half" idx="1"/>
          </p:nvPr>
        </p:nvSpPr>
        <p:spPr>
          <a:xfrm>
            <a:off x="5029200" y="5791200"/>
            <a:ext cx="3352800" cy="762000"/>
          </a:xfrm>
        </p:spPr>
        <p:txBody>
          <a:bodyPr/>
          <a:lstStyle/>
          <a:p>
            <a:pPr eaLnBrk="1" hangingPunct="1">
              <a:buFont typeface="Wingdings" panose="05000000000000000000" pitchFamily="2" charset="2"/>
              <a:buNone/>
              <a:defRPr/>
            </a:pPr>
            <a:r>
              <a:rPr lang="en-US" sz="2800" smtClean="0"/>
              <a:t>Max Planck (1901)</a:t>
            </a:r>
          </a:p>
        </p:txBody>
      </p:sp>
      <p:pic>
        <p:nvPicPr>
          <p:cNvPr id="80900" name="Picture 4" descr="Planck 2 copy"/>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33988" y="1670050"/>
            <a:ext cx="2690812" cy="4121150"/>
          </a:xfrm>
          <a:noFill/>
          <a:extLst>
            <a:ext uri="{909E8E84-426E-40DD-AFC4-6F175D3DCCD1}">
              <a14:hiddenFill xmlns:a14="http://schemas.microsoft.com/office/drawing/2010/main">
                <a:solidFill>
                  <a:srgbClr val="FFFFFF"/>
                </a:solidFill>
              </a14:hiddenFill>
            </a:ext>
          </a:extLst>
        </p:spPr>
      </p:pic>
      <p:grpSp>
        <p:nvGrpSpPr>
          <p:cNvPr id="2" name="Group 8"/>
          <p:cNvGrpSpPr>
            <a:grpSpLocks/>
          </p:cNvGrpSpPr>
          <p:nvPr/>
        </p:nvGrpSpPr>
        <p:grpSpPr bwMode="auto">
          <a:xfrm>
            <a:off x="1295400" y="1981200"/>
            <a:ext cx="3429000" cy="1600200"/>
            <a:chOff x="816" y="1248"/>
            <a:chExt cx="2160" cy="1008"/>
          </a:xfrm>
        </p:grpSpPr>
        <p:sp>
          <p:nvSpPr>
            <p:cNvPr id="29705" name="AutoShape 6"/>
            <p:cNvSpPr>
              <a:spLocks noChangeArrowheads="1"/>
            </p:cNvSpPr>
            <p:nvPr/>
          </p:nvSpPr>
          <p:spPr bwMode="auto">
            <a:xfrm>
              <a:off x="816" y="1248"/>
              <a:ext cx="2160" cy="1008"/>
            </a:xfrm>
            <a:prstGeom prst="wedgeRoundRectCallout">
              <a:avLst>
                <a:gd name="adj1" fmla="val 73102"/>
                <a:gd name="adj2" fmla="val 92657"/>
                <a:gd name="adj3" fmla="val 16667"/>
              </a:avLst>
            </a:prstGeom>
            <a:solidFill>
              <a:schemeClr val="accent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9706" name="Text Box 7"/>
            <p:cNvSpPr txBox="1">
              <a:spLocks noChangeArrowheads="1"/>
            </p:cNvSpPr>
            <p:nvPr/>
          </p:nvSpPr>
          <p:spPr bwMode="auto">
            <a:xfrm>
              <a:off x="864" y="1344"/>
              <a:ext cx="2016"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solidFill>
                    <a:schemeClr val="bg1"/>
                  </a:solidFill>
                </a:rPr>
                <a:t>Light has some of the properties of particles.</a:t>
              </a:r>
            </a:p>
          </p:txBody>
        </p:sp>
      </p:grpSp>
      <p:grpSp>
        <p:nvGrpSpPr>
          <p:cNvPr id="3" name="Group 12"/>
          <p:cNvGrpSpPr>
            <a:grpSpLocks/>
          </p:cNvGrpSpPr>
          <p:nvPr/>
        </p:nvGrpSpPr>
        <p:grpSpPr bwMode="auto">
          <a:xfrm>
            <a:off x="914400" y="4495800"/>
            <a:ext cx="3429000" cy="1066800"/>
            <a:chOff x="576" y="2832"/>
            <a:chExt cx="2160" cy="672"/>
          </a:xfrm>
        </p:grpSpPr>
        <p:sp>
          <p:nvSpPr>
            <p:cNvPr id="29703" name="AutoShape 9"/>
            <p:cNvSpPr>
              <a:spLocks noChangeArrowheads="1"/>
            </p:cNvSpPr>
            <p:nvPr/>
          </p:nvSpPr>
          <p:spPr bwMode="auto">
            <a:xfrm>
              <a:off x="576" y="2832"/>
              <a:ext cx="2160" cy="672"/>
            </a:xfrm>
            <a:prstGeom prst="wedgeRoundRectCallout">
              <a:avLst>
                <a:gd name="adj1" fmla="val -77639"/>
                <a:gd name="adj2" fmla="val 120389"/>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9704" name="Text Box 10"/>
            <p:cNvSpPr txBox="1">
              <a:spLocks noChangeArrowheads="1"/>
            </p:cNvSpPr>
            <p:nvPr/>
          </p:nvSpPr>
          <p:spPr bwMode="auto">
            <a:xfrm>
              <a:off x="768" y="2928"/>
              <a:ext cx="17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solidFill>
                    <a:schemeClr val="bg1"/>
                  </a:solidFill>
                </a:rPr>
                <a:t>And I should care because…why?</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defRPr/>
            </a:pPr>
            <a:r>
              <a:rPr lang="en-US" smtClean="0"/>
              <a:t>Waves and Particles</a:t>
            </a:r>
          </a:p>
        </p:txBody>
      </p:sp>
      <p:sp>
        <p:nvSpPr>
          <p:cNvPr id="235523" name="Rectangle 3"/>
          <p:cNvSpPr>
            <a:spLocks noGrp="1" noChangeArrowheads="1"/>
          </p:cNvSpPr>
          <p:nvPr>
            <p:ph type="body" sz="half" idx="1"/>
          </p:nvPr>
        </p:nvSpPr>
        <p:spPr>
          <a:xfrm>
            <a:off x="2286000" y="1600200"/>
            <a:ext cx="5562600" cy="4530725"/>
          </a:xfrm>
        </p:spPr>
        <p:txBody>
          <a:bodyPr/>
          <a:lstStyle/>
          <a:p>
            <a:pPr eaLnBrk="1" hangingPunct="1">
              <a:defRPr/>
            </a:pPr>
            <a:r>
              <a:rPr lang="en-US" sz="2800" smtClean="0"/>
              <a:t>One particle…</a:t>
            </a:r>
            <a:br>
              <a:rPr lang="en-US" sz="2800" smtClean="0"/>
            </a:br>
            <a:endParaRPr lang="en-US" sz="2800" smtClean="0"/>
          </a:p>
          <a:p>
            <a:pPr eaLnBrk="1" hangingPunct="1">
              <a:buFont typeface="Wingdings" panose="05000000000000000000" pitchFamily="2" charset="2"/>
              <a:buNone/>
              <a:defRPr/>
            </a:pPr>
            <a:endParaRPr lang="en-US" sz="2800" smtClean="0"/>
          </a:p>
          <a:p>
            <a:pPr eaLnBrk="1" hangingPunct="1">
              <a:defRPr/>
            </a:pPr>
            <a:r>
              <a:rPr lang="en-US" sz="2800" smtClean="0"/>
              <a:t>… plus another particle …</a:t>
            </a:r>
            <a:br>
              <a:rPr lang="en-US" sz="2800" smtClean="0"/>
            </a:br>
            <a:r>
              <a:rPr lang="en-US" sz="2800" smtClean="0"/>
              <a:t/>
            </a:r>
            <a:br>
              <a:rPr lang="en-US" sz="2800" smtClean="0"/>
            </a:br>
            <a:endParaRPr lang="en-US" sz="2800" smtClean="0"/>
          </a:p>
          <a:p>
            <a:pPr eaLnBrk="1" hangingPunct="1">
              <a:defRPr/>
            </a:pPr>
            <a:r>
              <a:rPr lang="en-US" sz="2800" smtClean="0"/>
              <a:t>… equals two particles.</a:t>
            </a:r>
          </a:p>
        </p:txBody>
      </p:sp>
      <p:pic>
        <p:nvPicPr>
          <p:cNvPr id="235529" name="Picture 9" descr="baseb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209800"/>
            <a:ext cx="7794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9" name="Picture 19" descr="baseb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029200"/>
            <a:ext cx="7794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0" name="Picture 20" descr="baseb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029200"/>
            <a:ext cx="7794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1" name="Picture 21" descr="baseb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657600"/>
            <a:ext cx="7794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2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2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5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3"/>
          <p:cNvSpPr>
            <a:spLocks noGrp="1" noChangeArrowheads="1"/>
          </p:cNvSpPr>
          <p:nvPr>
            <p:ph type="body" sz="half" idx="1"/>
          </p:nvPr>
        </p:nvSpPr>
        <p:spPr>
          <a:xfrm>
            <a:off x="609600" y="1447800"/>
            <a:ext cx="7924800" cy="609600"/>
          </a:xfrm>
        </p:spPr>
        <p:txBody>
          <a:bodyPr/>
          <a:lstStyle/>
          <a:p>
            <a:pPr algn="ctr" eaLnBrk="1" hangingPunct="1">
              <a:buFont typeface="Wingdings" panose="05000000000000000000" pitchFamily="2" charset="2"/>
              <a:buNone/>
              <a:defRPr/>
            </a:pPr>
            <a:r>
              <a:rPr lang="en-US" sz="2800" smtClean="0"/>
              <a:t>One wave plus another wave equals ???</a:t>
            </a:r>
          </a:p>
        </p:txBody>
      </p:sp>
      <p:pic>
        <p:nvPicPr>
          <p:cNvPr id="242696" name="Picture 8" descr="waves const"/>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371600" y="2057400"/>
            <a:ext cx="3114675" cy="4530725"/>
          </a:xfrm>
          <a:noFill/>
          <a:extLst>
            <a:ext uri="{909E8E84-426E-40DD-AFC4-6F175D3DCCD1}">
              <a14:hiddenFill xmlns:a14="http://schemas.microsoft.com/office/drawing/2010/main">
                <a:solidFill>
                  <a:srgbClr val="FFFFFF"/>
                </a:solidFill>
              </a14:hiddenFill>
            </a:ext>
          </a:extLst>
        </p:spPr>
      </p:pic>
      <p:sp>
        <p:nvSpPr>
          <p:cNvPr id="242701" name="Rectangle 13"/>
          <p:cNvSpPr>
            <a:spLocks noGrp="1" noChangeArrowheads="1"/>
          </p:cNvSpPr>
          <p:nvPr>
            <p:ph type="title"/>
          </p:nvPr>
        </p:nvSpPr>
        <p:spPr/>
        <p:txBody>
          <a:bodyPr/>
          <a:lstStyle/>
          <a:p>
            <a:pPr eaLnBrk="1" hangingPunct="1">
              <a:defRPr/>
            </a:pPr>
            <a:r>
              <a:rPr lang="en-US" smtClean="0"/>
              <a:t>Waves and Particles</a:t>
            </a:r>
          </a:p>
        </p:txBody>
      </p:sp>
      <p:pic>
        <p:nvPicPr>
          <p:cNvPr id="242702" name="Picture 14" descr="waves d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588" y="2057400"/>
            <a:ext cx="31226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2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defRPr/>
            </a:pPr>
            <a:r>
              <a:rPr lang="en-US" smtClean="0"/>
              <a:t>Waves or particles?</a:t>
            </a:r>
          </a:p>
        </p:txBody>
      </p:sp>
      <p:grpSp>
        <p:nvGrpSpPr>
          <p:cNvPr id="2" name="Group 13"/>
          <p:cNvGrpSpPr>
            <a:grpSpLocks/>
          </p:cNvGrpSpPr>
          <p:nvPr/>
        </p:nvGrpSpPr>
        <p:grpSpPr bwMode="auto">
          <a:xfrm>
            <a:off x="990600" y="1752600"/>
            <a:ext cx="6934200" cy="4876800"/>
            <a:chOff x="624" y="1104"/>
            <a:chExt cx="4368" cy="3072"/>
          </a:xfrm>
        </p:grpSpPr>
        <p:pic>
          <p:nvPicPr>
            <p:cNvPr id="32773" name="Picture 5" descr="newt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104"/>
              <a:ext cx="1725"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1" name="Rectangle 7"/>
            <p:cNvSpPr>
              <a:spLocks noChangeArrowheads="1"/>
            </p:cNvSpPr>
            <p:nvPr/>
          </p:nvSpPr>
          <p:spPr bwMode="auto">
            <a:xfrm>
              <a:off x="624" y="3792"/>
              <a:ext cx="2256" cy="384"/>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Isaac Newton (1675)</a:t>
              </a:r>
            </a:p>
          </p:txBody>
        </p:sp>
        <p:sp>
          <p:nvSpPr>
            <p:cNvPr id="32775" name="AutoShape 9"/>
            <p:cNvSpPr>
              <a:spLocks noChangeArrowheads="1"/>
            </p:cNvSpPr>
            <p:nvPr/>
          </p:nvSpPr>
          <p:spPr bwMode="auto">
            <a:xfrm>
              <a:off x="2352" y="1104"/>
              <a:ext cx="2640" cy="624"/>
            </a:xfrm>
            <a:prstGeom prst="wedgeRoundRectCallout">
              <a:avLst>
                <a:gd name="adj1" fmla="val -63750"/>
                <a:gd name="adj2" fmla="val 45032"/>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chemeClr val="bg1"/>
                  </a:solidFill>
                </a:rPr>
                <a:t>Light is composed</a:t>
              </a:r>
              <a:br>
                <a:rPr lang="en-US" altLang="en-US" sz="2600" b="1">
                  <a:solidFill>
                    <a:schemeClr val="bg1"/>
                  </a:solidFill>
                </a:rPr>
              </a:br>
              <a:r>
                <a:rPr lang="en-US" altLang="en-US" sz="2600" b="1">
                  <a:solidFill>
                    <a:schemeClr val="bg1"/>
                  </a:solidFill>
                </a:rPr>
                <a:t>of particles.</a:t>
              </a:r>
            </a:p>
          </p:txBody>
        </p:sp>
      </p:grpSp>
      <p:pic>
        <p:nvPicPr>
          <p:cNvPr id="236554" name="Picture 10" descr="hand-talis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505200"/>
            <a:ext cx="24384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6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defRPr/>
            </a:pPr>
            <a:r>
              <a:rPr lang="en-US" smtClean="0"/>
              <a:t>Waves or particles?</a:t>
            </a:r>
          </a:p>
        </p:txBody>
      </p:sp>
      <p:grpSp>
        <p:nvGrpSpPr>
          <p:cNvPr id="2" name="Group 13"/>
          <p:cNvGrpSpPr>
            <a:grpSpLocks/>
          </p:cNvGrpSpPr>
          <p:nvPr/>
        </p:nvGrpSpPr>
        <p:grpSpPr bwMode="auto">
          <a:xfrm>
            <a:off x="685800" y="1447800"/>
            <a:ext cx="8382000" cy="5181600"/>
            <a:chOff x="432" y="912"/>
            <a:chExt cx="5280" cy="3264"/>
          </a:xfrm>
        </p:grpSpPr>
        <p:sp>
          <p:nvSpPr>
            <p:cNvPr id="247813" name="Rectangle 5"/>
            <p:cNvSpPr>
              <a:spLocks noChangeArrowheads="1"/>
            </p:cNvSpPr>
            <p:nvPr/>
          </p:nvSpPr>
          <p:spPr bwMode="auto">
            <a:xfrm>
              <a:off x="3024" y="3792"/>
              <a:ext cx="2688" cy="384"/>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Christian Huygens (1678)</a:t>
              </a:r>
            </a:p>
          </p:txBody>
        </p:sp>
        <p:pic>
          <p:nvPicPr>
            <p:cNvPr id="33798" name="Picture 9" descr="huyg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912"/>
              <a:ext cx="207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AutoShape 10"/>
            <p:cNvSpPr>
              <a:spLocks noChangeArrowheads="1"/>
            </p:cNvSpPr>
            <p:nvPr/>
          </p:nvSpPr>
          <p:spPr bwMode="auto">
            <a:xfrm>
              <a:off x="432" y="1008"/>
              <a:ext cx="2640" cy="624"/>
            </a:xfrm>
            <a:prstGeom prst="wedgeRoundRectCallout">
              <a:avLst>
                <a:gd name="adj1" fmla="val 82157"/>
                <a:gd name="adj2" fmla="val 48880"/>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chemeClr val="bg1"/>
                  </a:solidFill>
                </a:rPr>
                <a:t>Light is composed</a:t>
              </a:r>
              <a:br>
                <a:rPr lang="en-US" altLang="en-US" sz="2600" b="1">
                  <a:solidFill>
                    <a:schemeClr val="bg1"/>
                  </a:solidFill>
                </a:rPr>
              </a:br>
              <a:r>
                <a:rPr lang="en-US" altLang="en-US" sz="2600" b="1">
                  <a:solidFill>
                    <a:schemeClr val="bg1"/>
                  </a:solidFill>
                </a:rPr>
                <a:t>of waves.</a:t>
              </a:r>
            </a:p>
          </p:txBody>
        </p:sp>
      </p:grpSp>
      <p:pic>
        <p:nvPicPr>
          <p:cNvPr id="247819" name="Picture 11" descr="waves penninsu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2950"/>
            <a:ext cx="42672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7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sz="4000" smtClean="0"/>
              <a:t>Everything you always wanted </a:t>
            </a:r>
            <a:br>
              <a:rPr lang="en-US" sz="4000" smtClean="0"/>
            </a:br>
            <a:r>
              <a:rPr lang="en-US" sz="4000" smtClean="0"/>
              <a:t>to know about…</a:t>
            </a:r>
          </a:p>
        </p:txBody>
      </p:sp>
      <p:sp>
        <p:nvSpPr>
          <p:cNvPr id="16387" name="Rectangle 3"/>
          <p:cNvSpPr>
            <a:spLocks noGrp="1" noChangeArrowheads="1"/>
          </p:cNvSpPr>
          <p:nvPr>
            <p:ph type="body" idx="1"/>
          </p:nvPr>
        </p:nvSpPr>
        <p:spPr>
          <a:xfrm>
            <a:off x="457200" y="1828800"/>
            <a:ext cx="8077200" cy="1752600"/>
          </a:xfrm>
        </p:spPr>
        <p:txBody>
          <a:bodyPr/>
          <a:lstStyle/>
          <a:p>
            <a:pPr eaLnBrk="1" hangingPunct="1">
              <a:buFont typeface="Wingdings" panose="05000000000000000000" pitchFamily="2" charset="2"/>
              <a:buNone/>
              <a:defRPr/>
            </a:pPr>
            <a:r>
              <a:rPr lang="en-US" smtClean="0">
                <a:effectLst/>
              </a:rPr>
              <a:t>The nature of science, quantum mechanics, God, peek-a-boo, free will, cupcakes, ice cream, half-dead cats, and Hamlet…</a:t>
            </a:r>
          </a:p>
          <a:p>
            <a:pPr eaLnBrk="1" hangingPunct="1">
              <a:buFont typeface="Wingdings" panose="05000000000000000000" pitchFamily="2" charset="2"/>
              <a:buNone/>
              <a:defRPr/>
            </a:pPr>
            <a:endParaRPr lang="en-US" sz="2800" smtClean="0"/>
          </a:p>
          <a:p>
            <a:pPr eaLnBrk="1" hangingPunct="1">
              <a:buFont typeface="Wingdings" panose="05000000000000000000" pitchFamily="2" charset="2"/>
              <a:buNone/>
              <a:defRPr/>
            </a:pPr>
            <a:endParaRPr lang="en-US" sz="2800" smtClean="0"/>
          </a:p>
        </p:txBody>
      </p:sp>
      <p:sp>
        <p:nvSpPr>
          <p:cNvPr id="16388" name="Text Box 4"/>
          <p:cNvSpPr txBox="1">
            <a:spLocks noChangeArrowheads="1"/>
          </p:cNvSpPr>
          <p:nvPr/>
        </p:nvSpPr>
        <p:spPr bwMode="auto">
          <a:xfrm>
            <a:off x="3124200" y="3657600"/>
            <a:ext cx="472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t>…will not be answered</a:t>
            </a:r>
            <a:br>
              <a:rPr lang="en-US" altLang="en-US" sz="3200"/>
            </a:br>
            <a:r>
              <a:rPr lang="en-US" altLang="en-US" sz="3200"/>
              <a:t>during this talk.</a:t>
            </a:r>
          </a:p>
        </p:txBody>
      </p:sp>
      <p:sp>
        <p:nvSpPr>
          <p:cNvPr id="16389" name="Text Box 5"/>
          <p:cNvSpPr txBox="1">
            <a:spLocks noChangeArrowheads="1"/>
          </p:cNvSpPr>
          <p:nvPr/>
        </p:nvSpPr>
        <p:spPr bwMode="auto">
          <a:xfrm>
            <a:off x="3200400" y="5029200"/>
            <a:ext cx="472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t>I will try to mention all of those things.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p:bldP spid="163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defRPr/>
            </a:pPr>
            <a:r>
              <a:rPr lang="en-US" smtClean="0"/>
              <a:t>Waves or particles?</a:t>
            </a:r>
          </a:p>
        </p:txBody>
      </p:sp>
      <p:sp>
        <p:nvSpPr>
          <p:cNvPr id="251908" name="Rectangle 4"/>
          <p:cNvSpPr>
            <a:spLocks noChangeArrowheads="1"/>
          </p:cNvSpPr>
          <p:nvPr/>
        </p:nvSpPr>
        <p:spPr bwMode="auto">
          <a:xfrm>
            <a:off x="304800" y="6096000"/>
            <a:ext cx="39624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Thomas Young (1799)</a:t>
            </a:r>
          </a:p>
        </p:txBody>
      </p:sp>
      <p:pic>
        <p:nvPicPr>
          <p:cNvPr id="251913" name="Picture 9" descr="thomas youn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8463" y="1447800"/>
            <a:ext cx="3487737" cy="4572000"/>
          </a:xfrm>
        </p:spPr>
      </p:pic>
      <p:sp>
        <p:nvSpPr>
          <p:cNvPr id="251915" name="AutoShape 11"/>
          <p:cNvSpPr>
            <a:spLocks noChangeArrowheads="1"/>
          </p:cNvSpPr>
          <p:nvPr/>
        </p:nvSpPr>
        <p:spPr bwMode="auto">
          <a:xfrm>
            <a:off x="4191000" y="1447800"/>
            <a:ext cx="4191000" cy="990600"/>
          </a:xfrm>
          <a:prstGeom prst="wedgeRoundRectCallout">
            <a:avLst>
              <a:gd name="adj1" fmla="val -89204"/>
              <a:gd name="adj2" fmla="val 100801"/>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chemeClr val="bg1"/>
                </a:solidFill>
              </a:rPr>
              <a:t>Huygens was right.</a:t>
            </a:r>
            <a:br>
              <a:rPr lang="en-US" altLang="en-US" sz="2600" b="1">
                <a:solidFill>
                  <a:schemeClr val="bg1"/>
                </a:solidFill>
              </a:rPr>
            </a:br>
            <a:r>
              <a:rPr lang="en-US" altLang="en-US" sz="2600" b="1">
                <a:solidFill>
                  <a:schemeClr val="bg1"/>
                </a:solidFill>
              </a:rPr>
              <a:t>Light is a wave.</a:t>
            </a:r>
          </a:p>
        </p:txBody>
      </p:sp>
      <p:pic>
        <p:nvPicPr>
          <p:cNvPr id="251916" name="Picture 12" descr="interfe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400425"/>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9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190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19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51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8" grpId="0"/>
      <p:bldP spid="2519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defRPr/>
            </a:pPr>
            <a:r>
              <a:rPr lang="en-US" smtClean="0"/>
              <a:t>Young’s Double Slit Experiment</a:t>
            </a:r>
          </a:p>
        </p:txBody>
      </p:sp>
      <p:pic>
        <p:nvPicPr>
          <p:cNvPr id="35843" name="Picture 6" descr="Youngs_double-slit_experiment"/>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429000" y="1600200"/>
            <a:ext cx="5080000" cy="4808538"/>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smtClean="0"/>
              <a:t>Young’s Double Slit Experiment</a:t>
            </a:r>
          </a:p>
        </p:txBody>
      </p:sp>
      <p:sp>
        <p:nvSpPr>
          <p:cNvPr id="254981" name="Rectangle 5"/>
          <p:cNvSpPr>
            <a:spLocks noGrp="1" noChangeArrowheads="1"/>
          </p:cNvSpPr>
          <p:nvPr>
            <p:ph type="body" sz="half" idx="1"/>
          </p:nvPr>
        </p:nvSpPr>
        <p:spPr>
          <a:xfrm>
            <a:off x="457200" y="1600200"/>
            <a:ext cx="8001000" cy="3810000"/>
          </a:xfrm>
        </p:spPr>
        <p:txBody>
          <a:bodyPr/>
          <a:lstStyle/>
          <a:p>
            <a:pPr eaLnBrk="1" hangingPunct="1">
              <a:defRPr/>
            </a:pPr>
            <a:r>
              <a:rPr lang="en-US" sz="2800" smtClean="0"/>
              <a:t>Computer simulations by U of Colorado  </a:t>
            </a:r>
            <a:br>
              <a:rPr lang="en-US" sz="2800" smtClean="0"/>
            </a:br>
            <a:r>
              <a:rPr lang="en-US" sz="2800" smtClean="0"/>
              <a:t>PhET: </a:t>
            </a:r>
            <a:r>
              <a:rPr lang="en-US" sz="2800" smtClean="0">
                <a:hlinkClick r:id="rId3"/>
              </a:rPr>
              <a:t>http://phet.colorado.edu</a:t>
            </a:r>
            <a:r>
              <a:rPr lang="en-US" sz="2800" smtClean="0"/>
              <a:t> </a:t>
            </a:r>
          </a:p>
          <a:p>
            <a:pPr eaLnBrk="1" hangingPunct="1">
              <a:buFont typeface="Wingdings" panose="05000000000000000000" pitchFamily="2" charset="2"/>
              <a:buNone/>
              <a:defRPr/>
            </a:pPr>
            <a:endParaRPr lang="en-US" sz="2800" smtClean="0"/>
          </a:p>
          <a:p>
            <a:pPr eaLnBrk="1" hangingPunct="1">
              <a:defRPr/>
            </a:pPr>
            <a:r>
              <a:rPr lang="en-US" sz="2800" smtClean="0"/>
              <a:t>Demonstration with sound:</a:t>
            </a:r>
            <a:br>
              <a:rPr lang="en-US" sz="2800" smtClean="0"/>
            </a:br>
            <a:r>
              <a:rPr lang="en-US" sz="2000" smtClean="0">
                <a:hlinkClick r:id="rId4"/>
              </a:rPr>
              <a:t>http://phet.colorado.edu/new/simulations/sims.php?sim=Sound</a:t>
            </a:r>
            <a:r>
              <a:rPr lang="en-US" sz="2000" smtClean="0"/>
              <a:t> </a:t>
            </a:r>
          </a:p>
          <a:p>
            <a:pPr eaLnBrk="1" hangingPunct="1">
              <a:buFont typeface="Wingdings" panose="05000000000000000000" pitchFamily="2" charset="2"/>
              <a:buNone/>
              <a:defRPr/>
            </a:pPr>
            <a:endParaRPr lang="en-US" sz="2000" smtClean="0"/>
          </a:p>
          <a:p>
            <a:pPr eaLnBrk="1" hangingPunct="1">
              <a:defRPr/>
            </a:pPr>
            <a:r>
              <a:rPr lang="en-US" sz="2800" smtClean="0"/>
              <a:t>Demonstration with light, etc.:</a:t>
            </a:r>
            <a:br>
              <a:rPr lang="en-US" sz="2800" smtClean="0"/>
            </a:br>
            <a:r>
              <a:rPr lang="en-US" sz="1400" smtClean="0">
                <a:hlinkClick r:id="rId5"/>
              </a:rPr>
              <a:t>http://phet.colorado.edu/new/simulations/sims.php?sim=Quantum_Wave_Interference</a:t>
            </a:r>
            <a:r>
              <a:rPr lang="en-US" sz="1400" smtClean="0"/>
              <a:t> </a:t>
            </a: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smtClean="0"/>
              <a:t>Waves or particles?</a:t>
            </a:r>
          </a:p>
        </p:txBody>
      </p:sp>
      <p:sp>
        <p:nvSpPr>
          <p:cNvPr id="259075" name="Rectangle 3"/>
          <p:cNvSpPr>
            <a:spLocks noChangeArrowheads="1"/>
          </p:cNvSpPr>
          <p:nvPr/>
        </p:nvSpPr>
        <p:spPr bwMode="auto">
          <a:xfrm>
            <a:off x="4953000" y="6019800"/>
            <a:ext cx="3657600" cy="6096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J. C. Maxwell (1861)</a:t>
            </a:r>
          </a:p>
        </p:txBody>
      </p:sp>
      <p:pic>
        <p:nvPicPr>
          <p:cNvPr id="259080" name="Picture 8" descr="jcmaxwell"/>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05400" y="1447800"/>
            <a:ext cx="3368675" cy="4530725"/>
          </a:xfrm>
          <a:noFill/>
          <a:extLst>
            <a:ext uri="{909E8E84-426E-40DD-AFC4-6F175D3DCCD1}">
              <a14:hiddenFill xmlns:a14="http://schemas.microsoft.com/office/drawing/2010/main">
                <a:solidFill>
                  <a:srgbClr val="FFFFFF"/>
                </a:solidFill>
              </a14:hiddenFill>
            </a:ext>
          </a:extLst>
        </p:spPr>
      </p:pic>
      <p:grpSp>
        <p:nvGrpSpPr>
          <p:cNvPr id="2" name="Group 13"/>
          <p:cNvGrpSpPr>
            <a:grpSpLocks/>
          </p:cNvGrpSpPr>
          <p:nvPr/>
        </p:nvGrpSpPr>
        <p:grpSpPr bwMode="auto">
          <a:xfrm>
            <a:off x="914400" y="1524000"/>
            <a:ext cx="3200400" cy="3200400"/>
            <a:chOff x="576" y="960"/>
            <a:chExt cx="2016" cy="2016"/>
          </a:xfrm>
        </p:grpSpPr>
        <p:sp>
          <p:nvSpPr>
            <p:cNvPr id="37895" name="AutoShape 10"/>
            <p:cNvSpPr>
              <a:spLocks noChangeArrowheads="1"/>
            </p:cNvSpPr>
            <p:nvPr/>
          </p:nvSpPr>
          <p:spPr bwMode="auto">
            <a:xfrm>
              <a:off x="576" y="960"/>
              <a:ext cx="2016" cy="2016"/>
            </a:xfrm>
            <a:prstGeom prst="wedgeRoundRectCallout">
              <a:avLst>
                <a:gd name="adj1" fmla="val 114731"/>
                <a:gd name="adj2" fmla="val 15722"/>
                <a:gd name="adj3" fmla="val 16667"/>
              </a:avLst>
            </a:prstGeom>
            <a:solidFill>
              <a:schemeClr val="bg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600" b="1">
                <a:solidFill>
                  <a:schemeClr val="bg1"/>
                </a:solidFill>
              </a:endParaRPr>
            </a:p>
          </p:txBody>
        </p:sp>
        <p:pic>
          <p:nvPicPr>
            <p:cNvPr id="37896" name="Picture 11" descr="maxw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1248"/>
              <a:ext cx="1287"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9086" name="AutoShape 14"/>
          <p:cNvSpPr>
            <a:spLocks noChangeArrowheads="1"/>
          </p:cNvSpPr>
          <p:nvPr/>
        </p:nvSpPr>
        <p:spPr bwMode="auto">
          <a:xfrm>
            <a:off x="838200" y="5410200"/>
            <a:ext cx="3733800" cy="609600"/>
          </a:xfrm>
          <a:prstGeom prst="wedgeRoundRectCallout">
            <a:avLst>
              <a:gd name="adj1" fmla="val 93750"/>
              <a:gd name="adj2" fmla="val -291926"/>
              <a:gd name="adj3" fmla="val 16667"/>
            </a:avLst>
          </a:prstGeom>
          <a:solidFill>
            <a:schemeClr val="accent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2600" b="1">
                <a:solidFill>
                  <a:schemeClr val="bg1"/>
                </a:solidFill>
              </a:rPr>
              <a:t>(So light </a:t>
            </a:r>
            <a:r>
              <a:rPr lang="en-US" altLang="en-US" sz="2600" b="1" i="1">
                <a:solidFill>
                  <a:schemeClr val="bg1"/>
                </a:solidFill>
              </a:rPr>
              <a:t>is</a:t>
            </a:r>
            <a:r>
              <a:rPr lang="en-US" altLang="en-US" sz="2600" b="1">
                <a:solidFill>
                  <a:schemeClr val="bg1"/>
                </a:solidFill>
              </a:rPr>
              <a:t> a wave.)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90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907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9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p:bldP spid="25908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defRPr/>
            </a:pPr>
            <a:r>
              <a:rPr lang="en-US" smtClean="0"/>
              <a:t>Quantum Theory Begins</a:t>
            </a:r>
          </a:p>
        </p:txBody>
      </p:sp>
      <p:sp>
        <p:nvSpPr>
          <p:cNvPr id="256003" name="Rectangle 3"/>
          <p:cNvSpPr>
            <a:spLocks noGrp="1" noChangeArrowheads="1"/>
          </p:cNvSpPr>
          <p:nvPr>
            <p:ph type="body" sz="half" idx="1"/>
          </p:nvPr>
        </p:nvSpPr>
        <p:spPr>
          <a:xfrm>
            <a:off x="5029200" y="5791200"/>
            <a:ext cx="3352800" cy="762000"/>
          </a:xfrm>
        </p:spPr>
        <p:txBody>
          <a:bodyPr/>
          <a:lstStyle/>
          <a:p>
            <a:pPr eaLnBrk="1" hangingPunct="1">
              <a:buFont typeface="Wingdings" panose="05000000000000000000" pitchFamily="2" charset="2"/>
              <a:buNone/>
              <a:defRPr/>
            </a:pPr>
            <a:r>
              <a:rPr lang="en-US" sz="2800" smtClean="0"/>
              <a:t>Max Planck (1901)</a:t>
            </a:r>
          </a:p>
        </p:txBody>
      </p:sp>
      <p:pic>
        <p:nvPicPr>
          <p:cNvPr id="256004" name="Picture 4" descr="Planck 2 copy"/>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33988" y="1670050"/>
            <a:ext cx="2690812" cy="4121150"/>
          </a:xfrm>
          <a:noFill/>
          <a:extLst>
            <a:ext uri="{909E8E84-426E-40DD-AFC4-6F175D3DCCD1}">
              <a14:hiddenFill xmlns:a14="http://schemas.microsoft.com/office/drawing/2010/main">
                <a:solidFill>
                  <a:srgbClr val="FFFFFF"/>
                </a:solidFill>
              </a14:hiddenFill>
            </a:ext>
          </a:extLst>
        </p:spPr>
      </p:pic>
      <p:grpSp>
        <p:nvGrpSpPr>
          <p:cNvPr id="2" name="Group 5"/>
          <p:cNvGrpSpPr>
            <a:grpSpLocks/>
          </p:cNvGrpSpPr>
          <p:nvPr/>
        </p:nvGrpSpPr>
        <p:grpSpPr bwMode="auto">
          <a:xfrm>
            <a:off x="1295400" y="1600200"/>
            <a:ext cx="3429000" cy="1600200"/>
            <a:chOff x="816" y="1248"/>
            <a:chExt cx="2160" cy="1008"/>
          </a:xfrm>
        </p:grpSpPr>
        <p:sp>
          <p:nvSpPr>
            <p:cNvPr id="38922" name="AutoShape 6"/>
            <p:cNvSpPr>
              <a:spLocks noChangeArrowheads="1"/>
            </p:cNvSpPr>
            <p:nvPr/>
          </p:nvSpPr>
          <p:spPr bwMode="auto">
            <a:xfrm>
              <a:off x="816" y="1248"/>
              <a:ext cx="2160" cy="1008"/>
            </a:xfrm>
            <a:prstGeom prst="wedgeRoundRectCallout">
              <a:avLst>
                <a:gd name="adj1" fmla="val 73102"/>
                <a:gd name="adj2" fmla="val 92657"/>
                <a:gd name="adj3" fmla="val 16667"/>
              </a:avLst>
            </a:prstGeom>
            <a:solidFill>
              <a:schemeClr val="accent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38923" name="Text Box 7"/>
            <p:cNvSpPr txBox="1">
              <a:spLocks noChangeArrowheads="1"/>
            </p:cNvSpPr>
            <p:nvPr/>
          </p:nvSpPr>
          <p:spPr bwMode="auto">
            <a:xfrm>
              <a:off x="864" y="1344"/>
              <a:ext cx="2016"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b="1">
                  <a:solidFill>
                    <a:schemeClr val="bg1"/>
                  </a:solidFill>
                </a:rPr>
                <a:t>Light has some of the properties of particles.</a:t>
              </a:r>
            </a:p>
          </p:txBody>
        </p:sp>
      </p:grpSp>
      <p:sp>
        <p:nvSpPr>
          <p:cNvPr id="256009" name="AutoShape 9"/>
          <p:cNvSpPr>
            <a:spLocks noChangeArrowheads="1"/>
          </p:cNvSpPr>
          <p:nvPr/>
        </p:nvSpPr>
        <p:spPr bwMode="auto">
          <a:xfrm>
            <a:off x="609600" y="3733800"/>
            <a:ext cx="4572000" cy="1066800"/>
          </a:xfrm>
          <a:prstGeom prst="wedgeRoundRectCallout">
            <a:avLst>
              <a:gd name="adj1" fmla="val -64065"/>
              <a:gd name="adj2" fmla="val 148958"/>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chemeClr val="bg1"/>
                </a:solidFill>
              </a:rPr>
              <a:t>But if Young was right, </a:t>
            </a:r>
            <a:br>
              <a:rPr lang="en-US" altLang="en-US" b="1">
                <a:solidFill>
                  <a:schemeClr val="bg1"/>
                </a:solidFill>
              </a:rPr>
            </a:br>
            <a:r>
              <a:rPr lang="en-US" altLang="en-US" b="1">
                <a:solidFill>
                  <a:schemeClr val="bg1"/>
                </a:solidFill>
              </a:rPr>
              <a:t>that means light has properties of particles AND properties of waves.</a:t>
            </a:r>
          </a:p>
        </p:txBody>
      </p:sp>
      <p:sp>
        <p:nvSpPr>
          <p:cNvPr id="256011" name="Rectangle 11"/>
          <p:cNvSpPr>
            <a:spLocks noChangeArrowheads="1"/>
          </p:cNvSpPr>
          <p:nvPr/>
        </p:nvSpPr>
        <p:spPr bwMode="auto">
          <a:xfrm>
            <a:off x="4953000" y="6248400"/>
            <a:ext cx="3810000" cy="533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Albert Einstein (1905)</a:t>
            </a:r>
          </a:p>
        </p:txBody>
      </p:sp>
      <p:sp>
        <p:nvSpPr>
          <p:cNvPr id="256014" name="AutoShape 14"/>
          <p:cNvSpPr>
            <a:spLocks noChangeArrowheads="1"/>
          </p:cNvSpPr>
          <p:nvPr/>
        </p:nvSpPr>
        <p:spPr bwMode="auto">
          <a:xfrm>
            <a:off x="2743200" y="5486400"/>
            <a:ext cx="1676400" cy="533400"/>
          </a:xfrm>
          <a:prstGeom prst="wedgeRoundRectCallout">
            <a:avLst>
              <a:gd name="adj1" fmla="val 148866"/>
              <a:gd name="adj2" fmla="val -216370"/>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chemeClr val="bg1"/>
                </a:solidFill>
              </a:rPr>
              <a:t>Yep.</a:t>
            </a:r>
          </a:p>
        </p:txBody>
      </p:sp>
      <p:pic>
        <p:nvPicPr>
          <p:cNvPr id="256015" name="Picture 15" descr="einstein-19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00400"/>
            <a:ext cx="28400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5600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56003">
                                            <p:txEl>
                                              <p:pRg st="0" end="0"/>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560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60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build="p"/>
      <p:bldP spid="256009" grpId="0" animBg="1"/>
      <p:bldP spid="256011" grpId="0"/>
      <p:bldP spid="2560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defRPr/>
            </a:pPr>
            <a:r>
              <a:rPr lang="en-US" smtClean="0"/>
              <a:t>Waves or particles?</a:t>
            </a:r>
          </a:p>
        </p:txBody>
      </p:sp>
      <p:sp>
        <p:nvSpPr>
          <p:cNvPr id="261123" name="Rectangle 3"/>
          <p:cNvSpPr>
            <a:spLocks noChangeArrowheads="1"/>
          </p:cNvSpPr>
          <p:nvPr/>
        </p:nvSpPr>
        <p:spPr bwMode="auto">
          <a:xfrm>
            <a:off x="228600" y="6324600"/>
            <a:ext cx="39624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Louis de Broglie (1924)</a:t>
            </a:r>
          </a:p>
        </p:txBody>
      </p:sp>
      <p:pic>
        <p:nvPicPr>
          <p:cNvPr id="39940" name="Picture 8" descr="de broglie blue 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793875"/>
            <a:ext cx="3330575" cy="4530725"/>
          </a:xfrm>
          <a:noFill/>
          <a:extLst>
            <a:ext uri="{909E8E84-426E-40DD-AFC4-6F175D3DCCD1}">
              <a14:hiddenFill xmlns:a14="http://schemas.microsoft.com/office/drawing/2010/main">
                <a:solidFill>
                  <a:srgbClr val="FFFFFF"/>
                </a:solidFill>
              </a14:hiddenFill>
            </a:ext>
          </a:extLst>
        </p:spPr>
      </p:pic>
      <p:sp>
        <p:nvSpPr>
          <p:cNvPr id="261130" name="AutoShape 10"/>
          <p:cNvSpPr>
            <a:spLocks noChangeArrowheads="1"/>
          </p:cNvSpPr>
          <p:nvPr/>
        </p:nvSpPr>
        <p:spPr bwMode="auto">
          <a:xfrm>
            <a:off x="4191000" y="1676400"/>
            <a:ext cx="4191000" cy="1524000"/>
          </a:xfrm>
          <a:prstGeom prst="wedgeRoundRectCallout">
            <a:avLst>
              <a:gd name="adj1" fmla="val -79204"/>
              <a:gd name="adj2" fmla="val 46773"/>
              <a:gd name="adj3" fmla="val 16667"/>
            </a:avLst>
          </a:prstGeom>
          <a:solidFill>
            <a:schemeClr val="accent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chemeClr val="bg1"/>
                </a:solidFill>
              </a:rPr>
              <a:t>Atoms and electrons have some properties of </a:t>
            </a:r>
            <a:r>
              <a:rPr lang="en-US" altLang="en-US" sz="2600" b="1" i="1">
                <a:solidFill>
                  <a:schemeClr val="bg1"/>
                </a:solidFill>
              </a:rPr>
              <a:t>waves</a:t>
            </a:r>
            <a:r>
              <a:rPr lang="en-US" altLang="en-US" sz="2600" b="1">
                <a:solidFill>
                  <a:schemeClr val="bg1"/>
                </a:solidFill>
              </a:rPr>
              <a:t>.</a:t>
            </a:r>
          </a:p>
        </p:txBody>
      </p:sp>
      <p:pic>
        <p:nvPicPr>
          <p:cNvPr id="261131" name="Picture 11" descr="debroglie a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00463"/>
            <a:ext cx="28194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1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p:txBody>
          <a:bodyPr/>
          <a:lstStyle/>
          <a:p>
            <a:pPr eaLnBrk="1" hangingPunct="1">
              <a:defRPr/>
            </a:pPr>
            <a:r>
              <a:rPr lang="en-US" smtClean="0"/>
              <a:t>Map of the atom</a:t>
            </a:r>
          </a:p>
        </p:txBody>
      </p:sp>
      <p:pic>
        <p:nvPicPr>
          <p:cNvPr id="40963" name="Picture 4" descr="atom"/>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62425" y="1676400"/>
            <a:ext cx="4829175" cy="4676775"/>
          </a:xfrm>
          <a:noFill/>
          <a:extLst>
            <a:ext uri="{909E8E84-426E-40DD-AFC4-6F175D3DCCD1}">
              <a14:hiddenFill xmlns:a14="http://schemas.microsoft.com/office/drawing/2010/main">
                <a:solidFill>
                  <a:srgbClr val="FFFFFF"/>
                </a:solidFill>
              </a14:hiddenFill>
            </a:ext>
          </a:extLst>
        </p:spPr>
      </p:pic>
      <p:sp>
        <p:nvSpPr>
          <p:cNvPr id="588805" name="Rectangle 5"/>
          <p:cNvSpPr>
            <a:spLocks noGrp="1" noChangeArrowheads="1"/>
          </p:cNvSpPr>
          <p:nvPr>
            <p:ph type="body" sz="half" idx="1"/>
          </p:nvPr>
        </p:nvSpPr>
        <p:spPr/>
        <p:txBody>
          <a:bodyPr/>
          <a:lstStyle/>
          <a:p>
            <a:pPr eaLnBrk="1" hangingPunct="1">
              <a:defRPr/>
            </a:pPr>
            <a:endParaRPr lang="en-US" sz="2800" smtClean="0"/>
          </a:p>
        </p:txBody>
      </p:sp>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p:txBody>
          <a:bodyPr/>
          <a:lstStyle/>
          <a:p>
            <a:pPr eaLnBrk="1" hangingPunct="1">
              <a:defRPr/>
            </a:pPr>
            <a:r>
              <a:rPr lang="en-US" smtClean="0"/>
              <a:t>Waves or particles?</a:t>
            </a:r>
          </a:p>
        </p:txBody>
      </p:sp>
      <p:sp>
        <p:nvSpPr>
          <p:cNvPr id="595971" name="Rectangle 3"/>
          <p:cNvSpPr>
            <a:spLocks noChangeArrowheads="1"/>
          </p:cNvSpPr>
          <p:nvPr/>
        </p:nvSpPr>
        <p:spPr bwMode="auto">
          <a:xfrm>
            <a:off x="228600" y="6324600"/>
            <a:ext cx="39624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Louis de Broglie (1924)</a:t>
            </a:r>
          </a:p>
        </p:txBody>
      </p:sp>
      <p:pic>
        <p:nvPicPr>
          <p:cNvPr id="41988" name="Picture 4" descr="de broglie blue 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793875"/>
            <a:ext cx="3330575" cy="4530725"/>
          </a:xfrm>
          <a:noFill/>
          <a:extLst>
            <a:ext uri="{909E8E84-426E-40DD-AFC4-6F175D3DCCD1}">
              <a14:hiddenFill xmlns:a14="http://schemas.microsoft.com/office/drawing/2010/main">
                <a:solidFill>
                  <a:srgbClr val="FFFFFF"/>
                </a:solidFill>
              </a14:hiddenFill>
            </a:ext>
          </a:extLst>
        </p:spPr>
      </p:pic>
      <p:sp>
        <p:nvSpPr>
          <p:cNvPr id="41989" name="AutoShape 5"/>
          <p:cNvSpPr>
            <a:spLocks noChangeArrowheads="1"/>
          </p:cNvSpPr>
          <p:nvPr/>
        </p:nvSpPr>
        <p:spPr bwMode="auto">
          <a:xfrm>
            <a:off x="4191000" y="1676400"/>
            <a:ext cx="4191000" cy="1524000"/>
          </a:xfrm>
          <a:prstGeom prst="wedgeRoundRectCallout">
            <a:avLst>
              <a:gd name="adj1" fmla="val -79204"/>
              <a:gd name="adj2" fmla="val 46773"/>
              <a:gd name="adj3" fmla="val 16667"/>
            </a:avLst>
          </a:prstGeom>
          <a:solidFill>
            <a:schemeClr val="accent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chemeClr val="bg1"/>
                </a:solidFill>
              </a:rPr>
              <a:t>Atoms and electrons have some properties of </a:t>
            </a:r>
            <a:r>
              <a:rPr lang="en-US" altLang="en-US" sz="2600" b="1" i="1">
                <a:solidFill>
                  <a:schemeClr val="bg1"/>
                </a:solidFill>
              </a:rPr>
              <a:t>waves</a:t>
            </a:r>
            <a:r>
              <a:rPr lang="en-US" altLang="en-US" sz="2600" b="1">
                <a:solidFill>
                  <a:schemeClr val="bg1"/>
                </a:solidFill>
              </a:rPr>
              <a:t>.</a:t>
            </a:r>
          </a:p>
        </p:txBody>
      </p:sp>
      <p:pic>
        <p:nvPicPr>
          <p:cNvPr id="41990" name="Picture 6" descr="debroglie a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00463"/>
            <a:ext cx="28194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a:defRPr/>
            </a:pPr>
            <a:r>
              <a:rPr lang="en-US"/>
              <a:t>Waves or particles?</a:t>
            </a:r>
          </a:p>
        </p:txBody>
      </p:sp>
      <p:pic>
        <p:nvPicPr>
          <p:cNvPr id="43011" name="Picture 4" descr="de broglie blue 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54575" y="3657600"/>
            <a:ext cx="2352675" cy="3200400"/>
          </a:xfrm>
          <a:noFill/>
          <a:extLst>
            <a:ext uri="{909E8E84-426E-40DD-AFC4-6F175D3DCCD1}">
              <a14:hiddenFill xmlns:a14="http://schemas.microsoft.com/office/drawing/2010/main">
                <a:solidFill>
                  <a:srgbClr val="FFFFFF"/>
                </a:solidFill>
              </a14:hiddenFill>
            </a:ext>
          </a:extLst>
        </p:spPr>
      </p:pic>
      <p:pic>
        <p:nvPicPr>
          <p:cNvPr id="43012" name="Picture 7" descr="Planck 2 copy"/>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362200" y="3581400"/>
            <a:ext cx="2138363" cy="3276600"/>
          </a:xfrm>
          <a:noFill/>
          <a:extLst>
            <a:ext uri="{909E8E84-426E-40DD-AFC4-6F175D3DCCD1}">
              <a14:hiddenFill xmlns:a14="http://schemas.microsoft.com/office/drawing/2010/main">
                <a:solidFill>
                  <a:srgbClr val="FFFFFF"/>
                </a:solidFill>
              </a14:hiddenFill>
            </a:ext>
          </a:extLst>
        </p:spPr>
      </p:pic>
      <p:sp>
        <p:nvSpPr>
          <p:cNvPr id="263177" name="AutoShape 9"/>
          <p:cNvSpPr>
            <a:spLocks noChangeArrowheads="1"/>
          </p:cNvSpPr>
          <p:nvPr/>
        </p:nvSpPr>
        <p:spPr bwMode="auto">
          <a:xfrm>
            <a:off x="685800" y="1981200"/>
            <a:ext cx="2971800" cy="1371600"/>
          </a:xfrm>
          <a:prstGeom prst="wedgeRoundRectCallout">
            <a:avLst>
              <a:gd name="adj1" fmla="val -3046"/>
              <a:gd name="adj2" fmla="val 115856"/>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Waves </a:t>
            </a:r>
            <a:br>
              <a:rPr lang="en-US" altLang="en-US" sz="2400" b="1">
                <a:solidFill>
                  <a:schemeClr val="bg1"/>
                </a:solidFill>
              </a:rPr>
            </a:br>
            <a:r>
              <a:rPr lang="en-US" altLang="en-US" sz="2400" b="1">
                <a:solidFill>
                  <a:schemeClr val="bg1"/>
                </a:solidFill>
              </a:rPr>
              <a:t>(such as light) </a:t>
            </a:r>
            <a:br>
              <a:rPr lang="en-US" altLang="en-US" sz="2400" b="1">
                <a:solidFill>
                  <a:schemeClr val="bg1"/>
                </a:solidFill>
              </a:rPr>
            </a:br>
            <a:r>
              <a:rPr lang="en-US" altLang="en-US" sz="2400" b="1">
                <a:solidFill>
                  <a:schemeClr val="bg1"/>
                </a:solidFill>
              </a:rPr>
              <a:t>are </a:t>
            </a:r>
            <a:r>
              <a:rPr lang="en-US" altLang="en-US" sz="2400" b="1" i="1">
                <a:solidFill>
                  <a:schemeClr val="bg1"/>
                </a:solidFill>
              </a:rPr>
              <a:t>PARTICLES.</a:t>
            </a:r>
          </a:p>
        </p:txBody>
      </p:sp>
      <p:sp>
        <p:nvSpPr>
          <p:cNvPr id="263178" name="AutoShape 10"/>
          <p:cNvSpPr>
            <a:spLocks noChangeArrowheads="1"/>
          </p:cNvSpPr>
          <p:nvPr/>
        </p:nvSpPr>
        <p:spPr bwMode="auto">
          <a:xfrm>
            <a:off x="5486400" y="1981200"/>
            <a:ext cx="2971800" cy="1371600"/>
          </a:xfrm>
          <a:prstGeom prst="wedgeRoundRectCallout">
            <a:avLst>
              <a:gd name="adj1" fmla="val 3204"/>
              <a:gd name="adj2" fmla="val 115856"/>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Particles </a:t>
            </a:r>
            <a:br>
              <a:rPr lang="en-US" altLang="en-US" sz="2400" b="1">
                <a:solidFill>
                  <a:schemeClr val="bg1"/>
                </a:solidFill>
              </a:rPr>
            </a:br>
            <a:r>
              <a:rPr lang="en-US" altLang="en-US" sz="2400" b="1">
                <a:solidFill>
                  <a:schemeClr val="bg1"/>
                </a:solidFill>
              </a:rPr>
              <a:t>(such as atoms) </a:t>
            </a:r>
            <a:br>
              <a:rPr lang="en-US" altLang="en-US" sz="2400" b="1">
                <a:solidFill>
                  <a:schemeClr val="bg1"/>
                </a:solidFill>
              </a:rPr>
            </a:br>
            <a:r>
              <a:rPr lang="en-US" altLang="en-US" sz="2400" b="1">
                <a:solidFill>
                  <a:schemeClr val="bg1"/>
                </a:solidFill>
              </a:rPr>
              <a:t>are </a:t>
            </a:r>
            <a:r>
              <a:rPr lang="en-US" altLang="en-US" sz="2400" b="1" i="1">
                <a:solidFill>
                  <a:schemeClr val="bg1"/>
                </a:solidFill>
              </a:rPr>
              <a:t>WAVES</a:t>
            </a:r>
            <a:r>
              <a:rPr lang="en-US" altLang="en-US" sz="2400" b="1">
                <a:solidFill>
                  <a:schemeClr val="bg1"/>
                </a:solidFill>
              </a:rPr>
              <a:t>.</a:t>
            </a:r>
          </a:p>
        </p:txBody>
      </p:sp>
      <p:sp>
        <p:nvSpPr>
          <p:cNvPr id="263179" name="AutoShape 11"/>
          <p:cNvSpPr>
            <a:spLocks noChangeArrowheads="1"/>
          </p:cNvSpPr>
          <p:nvPr/>
        </p:nvSpPr>
        <p:spPr bwMode="auto">
          <a:xfrm>
            <a:off x="685800" y="1981200"/>
            <a:ext cx="2971800" cy="1371600"/>
          </a:xfrm>
          <a:prstGeom prst="wedgeRoundRectCallout">
            <a:avLst>
              <a:gd name="adj1" fmla="val -3046"/>
              <a:gd name="adj2" fmla="val 115856"/>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r>
              <a:rPr lang="en-US" altLang="en-US" sz="3000" b="1" i="1">
                <a:solidFill>
                  <a:schemeClr val="bg1"/>
                </a:solidFill>
              </a:rPr>
              <a:t>PARTICLES!</a:t>
            </a:r>
          </a:p>
        </p:txBody>
      </p:sp>
      <p:sp>
        <p:nvSpPr>
          <p:cNvPr id="263180" name="AutoShape 12"/>
          <p:cNvSpPr>
            <a:spLocks noChangeArrowheads="1"/>
          </p:cNvSpPr>
          <p:nvPr/>
        </p:nvSpPr>
        <p:spPr bwMode="auto">
          <a:xfrm>
            <a:off x="5486400" y="1981200"/>
            <a:ext cx="2971800" cy="1371600"/>
          </a:xfrm>
          <a:prstGeom prst="wedgeRoundRectCallout">
            <a:avLst>
              <a:gd name="adj1" fmla="val 3204"/>
              <a:gd name="adj2" fmla="val 115856"/>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i="1">
              <a:solidFill>
                <a:schemeClr val="bg1"/>
              </a:solidFill>
            </a:endParaRPr>
          </a:p>
          <a:p>
            <a:pPr algn="ctr"/>
            <a:r>
              <a:rPr lang="en-US" altLang="en-US" sz="3000" b="1" i="1">
                <a:solidFill>
                  <a:schemeClr val="bg1"/>
                </a:solidFill>
              </a:rPr>
              <a:t>WAVES!</a:t>
            </a:r>
            <a:endParaRPr lang="en-US" altLang="en-US" sz="3000" b="1">
              <a:solidFill>
                <a:schemeClr val="bg1"/>
              </a:solidFill>
            </a:endParaRPr>
          </a:p>
        </p:txBody>
      </p:sp>
      <p:sp>
        <p:nvSpPr>
          <p:cNvPr id="263181" name="AutoShape 13"/>
          <p:cNvSpPr>
            <a:spLocks noChangeArrowheads="1"/>
          </p:cNvSpPr>
          <p:nvPr/>
        </p:nvSpPr>
        <p:spPr bwMode="auto">
          <a:xfrm>
            <a:off x="685800" y="1981200"/>
            <a:ext cx="2971800" cy="1371600"/>
          </a:xfrm>
          <a:prstGeom prst="wedgeRoundRectCallout">
            <a:avLst>
              <a:gd name="adj1" fmla="val -3046"/>
              <a:gd name="adj2" fmla="val 115856"/>
              <a:gd name="adj3" fmla="val 16667"/>
            </a:avLst>
          </a:prstGeom>
          <a:solidFill>
            <a:schemeClr val="tx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r>
              <a:rPr lang="en-US" altLang="en-US" sz="3000" b="1" i="1">
                <a:solidFill>
                  <a:schemeClr val="bg1"/>
                </a:solidFill>
              </a:rPr>
              <a:t>Less Filling!</a:t>
            </a:r>
          </a:p>
        </p:txBody>
      </p:sp>
      <p:sp>
        <p:nvSpPr>
          <p:cNvPr id="263182" name="AutoShape 14"/>
          <p:cNvSpPr>
            <a:spLocks noChangeArrowheads="1"/>
          </p:cNvSpPr>
          <p:nvPr/>
        </p:nvSpPr>
        <p:spPr bwMode="auto">
          <a:xfrm>
            <a:off x="5486400" y="1981200"/>
            <a:ext cx="2971800" cy="1371600"/>
          </a:xfrm>
          <a:prstGeom prst="wedgeRoundRectCallout">
            <a:avLst>
              <a:gd name="adj1" fmla="val 3204"/>
              <a:gd name="adj2" fmla="val 115856"/>
              <a:gd name="adj3" fmla="val 16667"/>
            </a:avLst>
          </a:prstGeom>
          <a:solidFill>
            <a:schemeClr val="tx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i="1">
              <a:solidFill>
                <a:schemeClr val="bg1"/>
              </a:solidFill>
            </a:endParaRPr>
          </a:p>
          <a:p>
            <a:pPr algn="ctr"/>
            <a:r>
              <a:rPr lang="en-US" altLang="en-US" sz="3000" b="1" i="1">
                <a:solidFill>
                  <a:schemeClr val="bg1"/>
                </a:solidFill>
              </a:rPr>
              <a:t>Tastes Great!</a:t>
            </a:r>
            <a:endParaRPr lang="en-US" altLang="en-US" sz="3000" b="1">
              <a:solidFill>
                <a:schemeClr val="bg1"/>
              </a:solidFill>
            </a:endParaRPr>
          </a:p>
        </p:txBody>
      </p:sp>
      <p:grpSp>
        <p:nvGrpSpPr>
          <p:cNvPr id="2" name="Group 18"/>
          <p:cNvGrpSpPr>
            <a:grpSpLocks/>
          </p:cNvGrpSpPr>
          <p:nvPr/>
        </p:nvGrpSpPr>
        <p:grpSpPr bwMode="auto">
          <a:xfrm>
            <a:off x="708025" y="1984375"/>
            <a:ext cx="2971800" cy="1371600"/>
            <a:chOff x="662" y="1478"/>
            <a:chExt cx="1872" cy="864"/>
          </a:xfrm>
        </p:grpSpPr>
        <p:sp>
          <p:nvSpPr>
            <p:cNvPr id="43027" name="AutoShape 15"/>
            <p:cNvSpPr>
              <a:spLocks noChangeArrowheads="1"/>
            </p:cNvSpPr>
            <p:nvPr/>
          </p:nvSpPr>
          <p:spPr bwMode="auto">
            <a:xfrm>
              <a:off x="662" y="1478"/>
              <a:ext cx="1872" cy="864"/>
            </a:xfrm>
            <a:prstGeom prst="wedgeRoundRectCallout">
              <a:avLst>
                <a:gd name="adj1" fmla="val -3046"/>
                <a:gd name="adj2" fmla="val 115856"/>
                <a:gd name="adj3" fmla="val 16667"/>
              </a:avLst>
            </a:prstGeom>
            <a:solidFill>
              <a:schemeClr val="tx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endParaRPr lang="en-US" altLang="en-US" sz="3000" b="1" i="1">
                <a:solidFill>
                  <a:schemeClr val="bg1"/>
                </a:solidFill>
              </a:endParaRPr>
            </a:p>
          </p:txBody>
        </p:sp>
        <p:pic>
          <p:nvPicPr>
            <p:cNvPr id="43028" name="Picture 16" descr="coke_c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2" y="1522"/>
              <a:ext cx="419"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2"/>
          <p:cNvGrpSpPr>
            <a:grpSpLocks/>
          </p:cNvGrpSpPr>
          <p:nvPr/>
        </p:nvGrpSpPr>
        <p:grpSpPr bwMode="auto">
          <a:xfrm>
            <a:off x="5489575" y="1965325"/>
            <a:ext cx="2971800" cy="1371600"/>
            <a:chOff x="3686" y="1478"/>
            <a:chExt cx="1872" cy="864"/>
          </a:xfrm>
        </p:grpSpPr>
        <p:sp>
          <p:nvSpPr>
            <p:cNvPr id="43025" name="AutoShape 19"/>
            <p:cNvSpPr>
              <a:spLocks noChangeArrowheads="1"/>
            </p:cNvSpPr>
            <p:nvPr/>
          </p:nvSpPr>
          <p:spPr bwMode="auto">
            <a:xfrm>
              <a:off x="3686" y="1478"/>
              <a:ext cx="1872" cy="864"/>
            </a:xfrm>
            <a:prstGeom prst="wedgeRoundRectCallout">
              <a:avLst>
                <a:gd name="adj1" fmla="val 3204"/>
                <a:gd name="adj2" fmla="val 115856"/>
                <a:gd name="adj3" fmla="val 16667"/>
              </a:avLst>
            </a:prstGeom>
            <a:solidFill>
              <a:schemeClr val="tx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i="1">
                <a:solidFill>
                  <a:schemeClr val="bg1"/>
                </a:solidFill>
              </a:endParaRPr>
            </a:p>
            <a:p>
              <a:pPr algn="ctr"/>
              <a:endParaRPr lang="en-US" altLang="en-US" sz="3000" b="1">
                <a:solidFill>
                  <a:schemeClr val="bg1"/>
                </a:solidFill>
              </a:endParaRPr>
            </a:p>
          </p:txBody>
        </p:sp>
        <p:pic>
          <p:nvPicPr>
            <p:cNvPr id="43026" name="Picture 20" descr="pepsi_c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 y="1555"/>
              <a:ext cx="326"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49" name="AutoShape 24"/>
          <p:cNvSpPr>
            <a:spLocks noChangeArrowheads="1"/>
          </p:cNvSpPr>
          <p:nvPr/>
        </p:nvSpPr>
        <p:spPr bwMode="auto">
          <a:xfrm>
            <a:off x="5497513" y="1993900"/>
            <a:ext cx="2971800" cy="1371600"/>
          </a:xfrm>
          <a:prstGeom prst="wedgeRoundRectCallout">
            <a:avLst>
              <a:gd name="adj1" fmla="val 3204"/>
              <a:gd name="adj2" fmla="val 115856"/>
              <a:gd name="adj3" fmla="val 16667"/>
            </a:avLst>
          </a:prstGeom>
          <a:solidFill>
            <a:schemeClr val="tx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i="1">
              <a:solidFill>
                <a:schemeClr val="bg1"/>
              </a:solidFill>
            </a:endParaRPr>
          </a:p>
          <a:p>
            <a:pPr algn="ctr"/>
            <a:endParaRPr lang="en-US" altLang="en-US" sz="3000" b="1">
              <a:solidFill>
                <a:schemeClr val="bg1"/>
              </a:solidFill>
            </a:endParaRPr>
          </a:p>
        </p:txBody>
      </p:sp>
      <p:sp>
        <p:nvSpPr>
          <p:cNvPr id="44047" name="AutoShape 30"/>
          <p:cNvSpPr>
            <a:spLocks noChangeArrowheads="1"/>
          </p:cNvSpPr>
          <p:nvPr/>
        </p:nvSpPr>
        <p:spPr bwMode="auto">
          <a:xfrm>
            <a:off x="700088" y="1995488"/>
            <a:ext cx="2971800" cy="1371600"/>
          </a:xfrm>
          <a:prstGeom prst="wedgeRoundRectCallout">
            <a:avLst>
              <a:gd name="adj1" fmla="val -3046"/>
              <a:gd name="adj2" fmla="val 115856"/>
              <a:gd name="adj3" fmla="val 16667"/>
            </a:avLst>
          </a:prstGeom>
          <a:solidFill>
            <a:schemeClr val="tx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endParaRPr lang="en-US" altLang="en-US" sz="3000" b="1" i="1">
              <a:solidFill>
                <a:schemeClr val="bg1"/>
              </a:solidFill>
            </a:endParaRPr>
          </a:p>
        </p:txBody>
      </p:sp>
      <p:pic>
        <p:nvPicPr>
          <p:cNvPr id="44056"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2136775"/>
            <a:ext cx="13700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7"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7525" y="2071688"/>
            <a:ext cx="7143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317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6317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6317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631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6317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6318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40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0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40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0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4405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404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6318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40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4056"/>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63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7" grpId="0" animBg="1"/>
      <p:bldP spid="263178" grpId="0" animBg="1"/>
      <p:bldP spid="263179" grpId="0" animBg="1"/>
      <p:bldP spid="263179" grpId="1" animBg="1"/>
      <p:bldP spid="263180" grpId="0" animBg="1"/>
      <p:bldP spid="263180" grpId="1" animBg="1"/>
      <p:bldP spid="263181" grpId="0" animBg="1"/>
      <p:bldP spid="263182" grpId="0" animBg="1"/>
      <p:bldP spid="44049" grpId="0" animBg="1"/>
      <p:bldP spid="44049" grpId="1" animBg="1"/>
      <p:bldP spid="44047" grpId="0" animBg="1"/>
      <p:bldP spid="4404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smtClean="0"/>
              <a:t>Waves or particles?</a:t>
            </a:r>
          </a:p>
        </p:txBody>
      </p:sp>
      <p:pic>
        <p:nvPicPr>
          <p:cNvPr id="44035" name="Picture 12" descr="bohrstamp 3 particles copy"/>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3505200"/>
            <a:ext cx="2459038" cy="3429000"/>
          </a:xfrm>
          <a:noFill/>
          <a:extLst>
            <a:ext uri="{909E8E84-426E-40DD-AFC4-6F175D3DCCD1}">
              <a14:hiddenFill xmlns:a14="http://schemas.microsoft.com/office/drawing/2010/main">
                <a:solidFill>
                  <a:srgbClr val="FFFFFF"/>
                </a:solidFill>
              </a14:hiddenFill>
            </a:ext>
          </a:extLst>
        </p:spPr>
      </p:pic>
      <p:pic>
        <p:nvPicPr>
          <p:cNvPr id="44036" name="Picture 15" descr="bohrstamp 3 wave copy"/>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781800" y="3505200"/>
            <a:ext cx="2455863" cy="3429000"/>
          </a:xfrm>
          <a:noFill/>
          <a:extLst>
            <a:ext uri="{909E8E84-426E-40DD-AFC4-6F175D3DCCD1}">
              <a14:hiddenFill xmlns:a14="http://schemas.microsoft.com/office/drawing/2010/main">
                <a:solidFill>
                  <a:srgbClr val="FFFFFF"/>
                </a:solidFill>
              </a14:hiddenFill>
            </a:ext>
          </a:extLst>
        </p:spPr>
      </p:pic>
      <p:sp>
        <p:nvSpPr>
          <p:cNvPr id="39954" name="AutoShape 18"/>
          <p:cNvSpPr>
            <a:spLocks noChangeArrowheads="1"/>
          </p:cNvSpPr>
          <p:nvPr/>
        </p:nvSpPr>
        <p:spPr bwMode="auto">
          <a:xfrm>
            <a:off x="4800600" y="1828800"/>
            <a:ext cx="2362200" cy="1676400"/>
          </a:xfrm>
          <a:prstGeom prst="wedgeRoundRectCallout">
            <a:avLst>
              <a:gd name="adj1" fmla="val 27620"/>
              <a:gd name="adj2" fmla="val 98199"/>
              <a:gd name="adj3" fmla="val 16667"/>
            </a:avLst>
          </a:prstGeom>
          <a:solidFill>
            <a:schemeClr val="tx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r>
              <a:rPr lang="en-US" altLang="en-US" sz="3000" b="1" i="1">
                <a:solidFill>
                  <a:srgbClr val="B40000"/>
                </a:solidFill>
              </a:rPr>
              <a:t>STOP!</a:t>
            </a:r>
          </a:p>
        </p:txBody>
      </p:sp>
      <p:sp>
        <p:nvSpPr>
          <p:cNvPr id="39955" name="AutoShape 19"/>
          <p:cNvSpPr>
            <a:spLocks noChangeArrowheads="1"/>
          </p:cNvSpPr>
          <p:nvPr/>
        </p:nvSpPr>
        <p:spPr bwMode="auto">
          <a:xfrm>
            <a:off x="2133600" y="1828800"/>
            <a:ext cx="2362200" cy="1676400"/>
          </a:xfrm>
          <a:prstGeom prst="wedgeRoundRectCallout">
            <a:avLst>
              <a:gd name="adj1" fmla="val -33671"/>
              <a:gd name="adj2" fmla="val 97065"/>
              <a:gd name="adj3" fmla="val 16667"/>
            </a:avLst>
          </a:prstGeom>
          <a:solidFill>
            <a:schemeClr val="tx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r>
              <a:rPr lang="en-US" altLang="en-US" sz="3000" b="1" i="1">
                <a:solidFill>
                  <a:srgbClr val="B40000"/>
                </a:solidFill>
              </a:rPr>
              <a:t>STOP!</a:t>
            </a:r>
          </a:p>
        </p:txBody>
      </p:sp>
      <p:sp>
        <p:nvSpPr>
          <p:cNvPr id="39956" name="Rectangle 20"/>
          <p:cNvSpPr>
            <a:spLocks noChangeArrowheads="1"/>
          </p:cNvSpPr>
          <p:nvPr/>
        </p:nvSpPr>
        <p:spPr bwMode="auto">
          <a:xfrm>
            <a:off x="2667000" y="6248400"/>
            <a:ext cx="3962400" cy="6096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Niels Bohr (1925)</a:t>
            </a:r>
          </a:p>
        </p:txBody>
      </p:sp>
      <p:sp>
        <p:nvSpPr>
          <p:cNvPr id="39957" name="AutoShape 21"/>
          <p:cNvSpPr>
            <a:spLocks noChangeArrowheads="1"/>
          </p:cNvSpPr>
          <p:nvPr/>
        </p:nvSpPr>
        <p:spPr bwMode="auto">
          <a:xfrm>
            <a:off x="2133600" y="1828800"/>
            <a:ext cx="2362200" cy="1676400"/>
          </a:xfrm>
          <a:prstGeom prst="wedgeRoundRectCallout">
            <a:avLst>
              <a:gd name="adj1" fmla="val -33671"/>
              <a:gd name="adj2" fmla="val 97065"/>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r>
              <a:rPr lang="en-US" altLang="en-US" sz="2800" b="1">
                <a:solidFill>
                  <a:schemeClr val="bg1"/>
                </a:solidFill>
              </a:rPr>
              <a:t>They’re particles…</a:t>
            </a:r>
          </a:p>
        </p:txBody>
      </p:sp>
      <p:sp>
        <p:nvSpPr>
          <p:cNvPr id="39958" name="AutoShape 22"/>
          <p:cNvSpPr>
            <a:spLocks noChangeArrowheads="1"/>
          </p:cNvSpPr>
          <p:nvPr/>
        </p:nvSpPr>
        <p:spPr bwMode="auto">
          <a:xfrm>
            <a:off x="4800600" y="1828800"/>
            <a:ext cx="2362200" cy="1676400"/>
          </a:xfrm>
          <a:prstGeom prst="wedgeRoundRectCallout">
            <a:avLst>
              <a:gd name="adj1" fmla="val 27620"/>
              <a:gd name="adj2" fmla="val 98199"/>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r>
              <a:rPr lang="en-US" altLang="en-US" sz="2800" b="1">
                <a:solidFill>
                  <a:schemeClr val="bg1"/>
                </a:solidFill>
              </a:rPr>
              <a:t>and they’re waves.</a:t>
            </a:r>
          </a:p>
        </p:txBody>
      </p:sp>
      <p:sp>
        <p:nvSpPr>
          <p:cNvPr id="39959" name="AutoShape 23"/>
          <p:cNvSpPr>
            <a:spLocks noChangeArrowheads="1"/>
          </p:cNvSpPr>
          <p:nvPr/>
        </p:nvSpPr>
        <p:spPr bwMode="auto">
          <a:xfrm>
            <a:off x="2133600" y="1828800"/>
            <a:ext cx="2362200" cy="1676400"/>
          </a:xfrm>
          <a:prstGeom prst="wedgeRoundRectCallout">
            <a:avLst>
              <a:gd name="adj1" fmla="val -33671"/>
              <a:gd name="adj2" fmla="val 97065"/>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r>
              <a:rPr lang="en-US" altLang="en-US" sz="2800" b="1">
                <a:solidFill>
                  <a:schemeClr val="bg1"/>
                </a:solidFill>
              </a:rPr>
              <a:t>Yin…</a:t>
            </a:r>
          </a:p>
        </p:txBody>
      </p:sp>
      <p:sp>
        <p:nvSpPr>
          <p:cNvPr id="39960" name="AutoShape 24"/>
          <p:cNvSpPr>
            <a:spLocks noChangeArrowheads="1"/>
          </p:cNvSpPr>
          <p:nvPr/>
        </p:nvSpPr>
        <p:spPr bwMode="auto">
          <a:xfrm>
            <a:off x="4800600" y="1828800"/>
            <a:ext cx="2362200" cy="1676400"/>
          </a:xfrm>
          <a:prstGeom prst="wedgeRoundRectCallout">
            <a:avLst>
              <a:gd name="adj1" fmla="val 27620"/>
              <a:gd name="adj2" fmla="val 98199"/>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r>
              <a:rPr lang="en-US" altLang="en-US" sz="2800" b="1">
                <a:solidFill>
                  <a:schemeClr val="bg1"/>
                </a:solidFill>
              </a:rPr>
              <a:t>and yang.</a:t>
            </a:r>
          </a:p>
        </p:txBody>
      </p:sp>
      <p:grpSp>
        <p:nvGrpSpPr>
          <p:cNvPr id="2" name="Group 28"/>
          <p:cNvGrpSpPr>
            <a:grpSpLocks/>
          </p:cNvGrpSpPr>
          <p:nvPr/>
        </p:nvGrpSpPr>
        <p:grpSpPr bwMode="auto">
          <a:xfrm>
            <a:off x="2133600" y="1828800"/>
            <a:ext cx="2362200" cy="1676400"/>
            <a:chOff x="2064" y="2448"/>
            <a:chExt cx="1488" cy="1056"/>
          </a:xfrm>
        </p:grpSpPr>
        <p:sp>
          <p:nvSpPr>
            <p:cNvPr id="44049" name="AutoShape 25"/>
            <p:cNvSpPr>
              <a:spLocks noChangeArrowheads="1"/>
            </p:cNvSpPr>
            <p:nvPr/>
          </p:nvSpPr>
          <p:spPr bwMode="auto">
            <a:xfrm>
              <a:off x="2064" y="2448"/>
              <a:ext cx="1488" cy="1056"/>
            </a:xfrm>
            <a:prstGeom prst="wedgeRoundRectCallout">
              <a:avLst>
                <a:gd name="adj1" fmla="val -33671"/>
                <a:gd name="adj2" fmla="val 97065"/>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r>
                <a:rPr lang="en-US" altLang="en-US" sz="2800" b="1">
                  <a:solidFill>
                    <a:schemeClr val="bg1"/>
                  </a:solidFill>
                </a:rPr>
                <a:t>.</a:t>
              </a:r>
            </a:p>
          </p:txBody>
        </p:sp>
        <p:pic>
          <p:nvPicPr>
            <p:cNvPr id="44050" name="Picture 26" descr="yin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 y="2688"/>
              <a:ext cx="474"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2"/>
          <p:cNvGrpSpPr>
            <a:grpSpLocks/>
          </p:cNvGrpSpPr>
          <p:nvPr/>
        </p:nvGrpSpPr>
        <p:grpSpPr bwMode="auto">
          <a:xfrm>
            <a:off x="4800600" y="1828800"/>
            <a:ext cx="2362200" cy="1676400"/>
            <a:chOff x="2304" y="2208"/>
            <a:chExt cx="1488" cy="1056"/>
          </a:xfrm>
        </p:grpSpPr>
        <p:sp>
          <p:nvSpPr>
            <p:cNvPr id="44047" name="AutoShape 29"/>
            <p:cNvSpPr>
              <a:spLocks noChangeArrowheads="1"/>
            </p:cNvSpPr>
            <p:nvPr/>
          </p:nvSpPr>
          <p:spPr bwMode="auto">
            <a:xfrm>
              <a:off x="2304" y="2208"/>
              <a:ext cx="1488" cy="1056"/>
            </a:xfrm>
            <a:prstGeom prst="wedgeRoundRectCallout">
              <a:avLst>
                <a:gd name="adj1" fmla="val 27620"/>
                <a:gd name="adj2" fmla="val 98199"/>
                <a:gd name="adj3" fmla="val 16667"/>
              </a:avLst>
            </a:prstGeom>
            <a:solidFill>
              <a:schemeClr val="tx2"/>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
              </a:r>
              <a:br>
                <a:rPr lang="en-US" altLang="en-US" sz="2400" b="1">
                  <a:solidFill>
                    <a:schemeClr val="bg1"/>
                  </a:solidFill>
                </a:rPr>
              </a:br>
              <a:endParaRPr lang="en-US" altLang="en-US" sz="2800" b="1">
                <a:solidFill>
                  <a:schemeClr val="bg1"/>
                </a:solidFill>
              </a:endParaRPr>
            </a:p>
          </p:txBody>
        </p:sp>
        <p:pic>
          <p:nvPicPr>
            <p:cNvPr id="44048" name="Picture 30" descr="yang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2448"/>
              <a:ext cx="474"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71" name="Picture 35" descr="bohr_cre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828800"/>
            <a:ext cx="2779713"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95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99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995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99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995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95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995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996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995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996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9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4" grpId="0" animBg="1"/>
      <p:bldP spid="39955" grpId="0" animBg="1"/>
      <p:bldP spid="39957" grpId="0" animBg="1"/>
      <p:bldP spid="39957" grpId="1" animBg="1"/>
      <p:bldP spid="39958" grpId="0" animBg="1"/>
      <p:bldP spid="39958" grpId="1" animBg="1"/>
      <p:bldP spid="39959" grpId="0" animBg="1"/>
      <p:bldP spid="39959" grpId="1" animBg="1"/>
      <p:bldP spid="39960" grpId="0" animBg="1"/>
      <p:bldP spid="3996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defRPr/>
            </a:pPr>
            <a:r>
              <a:rPr lang="en-US" smtClean="0"/>
              <a:t>Apologies for formality:</a:t>
            </a:r>
          </a:p>
        </p:txBody>
      </p:sp>
      <p:sp>
        <p:nvSpPr>
          <p:cNvPr id="114691" name="Rectangle 3"/>
          <p:cNvSpPr>
            <a:spLocks noGrp="1" noChangeArrowheads="1"/>
          </p:cNvSpPr>
          <p:nvPr>
            <p:ph type="body" idx="1"/>
          </p:nvPr>
        </p:nvSpPr>
        <p:spPr>
          <a:xfrm>
            <a:off x="457200" y="1600200"/>
            <a:ext cx="8229600" cy="1828800"/>
          </a:xfrm>
        </p:spPr>
        <p:txBody>
          <a:bodyPr/>
          <a:lstStyle/>
          <a:p>
            <a:pPr eaLnBrk="1" hangingPunct="1">
              <a:buFont typeface="Wingdings" panose="05000000000000000000" pitchFamily="2" charset="2"/>
              <a:buNone/>
              <a:defRPr/>
            </a:pPr>
            <a:r>
              <a:rPr lang="en-US" smtClean="0"/>
              <a:t>According to Dr. Gerry Wheeler, former Executive Director of the National Science Teachers Association…</a:t>
            </a:r>
            <a:endParaRPr lang="en-US" i="1" smtClean="0"/>
          </a:p>
        </p:txBody>
      </p:sp>
      <p:sp>
        <p:nvSpPr>
          <p:cNvPr id="114692" name="Rectangle 4"/>
          <p:cNvSpPr>
            <a:spLocks noChangeArrowheads="1"/>
          </p:cNvSpPr>
          <p:nvPr/>
        </p:nvSpPr>
        <p:spPr bwMode="auto">
          <a:xfrm>
            <a:off x="1524000" y="3276600"/>
            <a:ext cx="7239000" cy="1371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3200" i="1">
                <a:effectLst>
                  <a:outerShdw blurRad="38100" dist="38100" dir="2700000" algn="tl">
                    <a:srgbClr val="010199"/>
                  </a:outerShdw>
                </a:effectLst>
                <a:latin typeface="Arial" charset="0"/>
              </a:rPr>
              <a:t>“Power corrupts,</a:t>
            </a:r>
          </a:p>
          <a:p>
            <a:pPr marL="342900" indent="-342900" eaLnBrk="1" hangingPunct="1">
              <a:spcBef>
                <a:spcPct val="20000"/>
              </a:spcBef>
              <a:buClr>
                <a:schemeClr val="hlink"/>
              </a:buClr>
              <a:buSzPct val="75000"/>
              <a:buFont typeface="Wingdings" pitchFamily="2" charset="2"/>
              <a:buNone/>
              <a:defRPr/>
            </a:pPr>
            <a:r>
              <a:rPr lang="en-US" sz="3200" i="1">
                <a:effectLst>
                  <a:outerShdw blurRad="38100" dist="38100" dir="2700000" algn="tl">
                    <a:srgbClr val="010199"/>
                  </a:outerShdw>
                </a:effectLst>
                <a:latin typeface="Arial" charset="0"/>
              </a:rPr>
              <a:t>   and PowerPoint corrupts absolutely.”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P spid="114692"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smtClean="0"/>
              <a:t>Just for fun…</a:t>
            </a:r>
          </a:p>
        </p:txBody>
      </p:sp>
      <p:sp>
        <p:nvSpPr>
          <p:cNvPr id="18435" name="Rectangle 3"/>
          <p:cNvSpPr>
            <a:spLocks noGrp="1" noChangeArrowheads="1"/>
          </p:cNvSpPr>
          <p:nvPr>
            <p:ph type="body" sz="half" idx="1"/>
          </p:nvPr>
        </p:nvSpPr>
        <p:spPr>
          <a:xfrm>
            <a:off x="457200" y="1600200"/>
            <a:ext cx="8229600" cy="1295400"/>
          </a:xfrm>
        </p:spPr>
        <p:txBody>
          <a:bodyPr/>
          <a:lstStyle/>
          <a:p>
            <a:pPr eaLnBrk="1" hangingPunct="1">
              <a:buFont typeface="Wingdings" panose="05000000000000000000" pitchFamily="2" charset="2"/>
              <a:buNone/>
              <a:defRPr/>
            </a:pPr>
            <a:r>
              <a:rPr lang="en-US" sz="2800" smtClean="0"/>
              <a:t>The logo of the Niels Bohr Institute, High Energy Heavy Ion (HEHI) group in Copenhagen :</a:t>
            </a:r>
          </a:p>
        </p:txBody>
      </p:sp>
    </p:spTree>
    <p:custDataLst>
      <p:tags r:id="rId1"/>
    </p:custData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defRPr/>
            </a:pPr>
            <a:r>
              <a:rPr lang="en-US" smtClean="0"/>
              <a:t>Just for fun…</a:t>
            </a:r>
          </a:p>
        </p:txBody>
      </p:sp>
      <p:sp>
        <p:nvSpPr>
          <p:cNvPr id="270339" name="Rectangle 3"/>
          <p:cNvSpPr>
            <a:spLocks noGrp="1" noChangeArrowheads="1"/>
          </p:cNvSpPr>
          <p:nvPr>
            <p:ph type="body" sz="half" idx="1"/>
          </p:nvPr>
        </p:nvSpPr>
        <p:spPr>
          <a:xfrm>
            <a:off x="457200" y="1600200"/>
            <a:ext cx="8229600" cy="1295400"/>
          </a:xfrm>
        </p:spPr>
        <p:txBody>
          <a:bodyPr/>
          <a:lstStyle/>
          <a:p>
            <a:pPr eaLnBrk="1" hangingPunct="1">
              <a:buFont typeface="Wingdings" panose="05000000000000000000" pitchFamily="2" charset="2"/>
              <a:buNone/>
              <a:defRPr/>
            </a:pPr>
            <a:r>
              <a:rPr lang="en-US" sz="2800" smtClean="0"/>
              <a:t>The logo of the Niels Bohr Institute, High Energy Heavy Ion (HEHI) group in Copenhagen :</a:t>
            </a:r>
          </a:p>
        </p:txBody>
      </p:sp>
      <p:pic>
        <p:nvPicPr>
          <p:cNvPr id="46084" name="Picture 4" descr="yin yang hehi-movie"/>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3238500"/>
            <a:ext cx="2857500" cy="2857500"/>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Wave + Particle = “Quantum”</a:t>
            </a:r>
          </a:p>
        </p:txBody>
      </p:sp>
      <p:sp>
        <p:nvSpPr>
          <p:cNvPr id="47107" name="Rectangle 3"/>
          <p:cNvSpPr>
            <a:spLocks noGrp="1" noChangeArrowheads="1"/>
          </p:cNvSpPr>
          <p:nvPr>
            <p:ph type="body" sz="half" idx="1"/>
          </p:nvPr>
        </p:nvSpPr>
        <p:spPr>
          <a:xfrm>
            <a:off x="1143000" y="2286000"/>
            <a:ext cx="7315200" cy="3810000"/>
          </a:xfrm>
          <a:noFill/>
          <a:extLst>
            <a:ext uri="{909E8E84-426E-40DD-AFC4-6F175D3DCCD1}">
              <a14:hiddenFill xmlns:a14="http://schemas.microsoft.com/office/drawing/2010/main">
                <a:solidFill>
                  <a:srgbClr val="FFFFFF"/>
                </a:solidFill>
              </a14:hiddenFill>
            </a:ext>
          </a:extLst>
        </p:spPr>
        <p:txBody>
          <a:bodyPr/>
          <a:lstStyle/>
          <a:p>
            <a:pPr algn="ctr">
              <a:buFont typeface="Wingdings" panose="05000000000000000000" pitchFamily="2" charset="2"/>
              <a:buNone/>
            </a:pPr>
            <a:r>
              <a:rPr lang="en-US" altLang="en-US" sz="3600" smtClean="0">
                <a:effectLst/>
              </a:rPr>
              <a:t>But what does a “wave-particle” </a:t>
            </a:r>
            <a:br>
              <a:rPr lang="en-US" altLang="en-US" sz="3600" smtClean="0">
                <a:effectLst/>
              </a:rPr>
            </a:br>
            <a:r>
              <a:rPr lang="en-US" altLang="en-US" sz="3600" smtClean="0">
                <a:effectLst/>
              </a:rPr>
              <a:t>or “quantum” </a:t>
            </a:r>
            <a:r>
              <a:rPr lang="en-US" altLang="en-US" sz="3600" b="1" i="1" smtClean="0">
                <a:effectLst/>
              </a:rPr>
              <a:t>do</a:t>
            </a:r>
            <a:r>
              <a:rPr lang="en-US" altLang="en-US" sz="3600" smtClean="0">
                <a:effectLst/>
              </a:rPr>
              <a:t>?</a:t>
            </a:r>
          </a:p>
          <a:p>
            <a:endParaRPr lang="en-US" altLang="en-US" sz="3600" smtClean="0">
              <a:effectLst/>
            </a:endParaRPr>
          </a:p>
          <a:p>
            <a:r>
              <a:rPr lang="en-US" altLang="en-US" sz="2800" smtClean="0">
                <a:effectLst/>
              </a:rPr>
              <a:t>Back to the University of Colorado:</a:t>
            </a:r>
            <a:br>
              <a:rPr lang="en-US" altLang="en-US" sz="2800" smtClean="0">
                <a:effectLst/>
              </a:rPr>
            </a:br>
            <a:r>
              <a:rPr lang="en-US" altLang="en-US" sz="1400" smtClean="0">
                <a:effectLst/>
                <a:hlinkClick r:id="rId3"/>
              </a:rPr>
              <a:t>http://phet.colorado.edu/new/simulations/sims.php?sim=Quantum_Wave_Interference</a:t>
            </a:r>
            <a:r>
              <a:rPr lang="en-US" altLang="en-US" sz="2800" smtClean="0">
                <a:effectLst/>
              </a:rPr>
              <a:t> </a:t>
            </a:r>
          </a:p>
        </p:txBody>
      </p:sp>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Wave + Particle = “Quantum”</a:t>
            </a:r>
          </a:p>
        </p:txBody>
      </p:sp>
      <p:sp>
        <p:nvSpPr>
          <p:cNvPr id="197635" name="Rectangle 3"/>
          <p:cNvSpPr>
            <a:spLocks noGrp="1" noChangeArrowheads="1"/>
          </p:cNvSpPr>
          <p:nvPr>
            <p:ph type="body" sz="half" idx="1"/>
          </p:nvPr>
        </p:nvSpPr>
        <p:spPr>
          <a:xfrm>
            <a:off x="1143000" y="2286000"/>
            <a:ext cx="7315200" cy="3810000"/>
          </a:xfrm>
          <a:noFill/>
          <a:extLst>
            <a:ext uri="{909E8E84-426E-40DD-AFC4-6F175D3DCCD1}">
              <a14:hiddenFill xmlns:a14="http://schemas.microsoft.com/office/drawing/2010/main">
                <a:solidFill>
                  <a:srgbClr val="FFFFFF"/>
                </a:solidFill>
              </a14:hiddenFill>
            </a:ext>
          </a:extLst>
        </p:spPr>
        <p:txBody>
          <a:bodyPr/>
          <a:lstStyle/>
          <a:p>
            <a:pPr>
              <a:buFont typeface="Wingdings" panose="05000000000000000000" pitchFamily="2" charset="2"/>
              <a:buNone/>
            </a:pPr>
            <a:r>
              <a:rPr lang="en-US" altLang="en-US" sz="2800" smtClean="0">
                <a:effectLst/>
              </a:rPr>
              <a:t>If you don’t know which slit a particle went through…</a:t>
            </a:r>
          </a:p>
          <a:p>
            <a:pPr algn="ctr">
              <a:buFont typeface="Wingdings" panose="05000000000000000000" pitchFamily="2" charset="2"/>
              <a:buNone/>
            </a:pPr>
            <a:endParaRPr lang="en-US" altLang="en-US" sz="2800" smtClean="0">
              <a:effectLst/>
            </a:endParaRPr>
          </a:p>
          <a:p>
            <a:pPr algn="ctr">
              <a:buFont typeface="Wingdings" panose="05000000000000000000" pitchFamily="2" charset="2"/>
              <a:buNone/>
            </a:pPr>
            <a:r>
              <a:rPr lang="en-US" altLang="en-US" sz="2800" smtClean="0">
                <a:effectLst/>
              </a:rPr>
              <a:t>          …it will act like a wave that went through </a:t>
            </a:r>
            <a:r>
              <a:rPr lang="en-US" altLang="en-US" sz="2800" i="1" smtClean="0">
                <a:effectLst/>
              </a:rPr>
              <a:t>both</a:t>
            </a:r>
            <a:r>
              <a:rPr lang="en-US" altLang="en-US" sz="2800" smtClean="0">
                <a:effectLst/>
              </a:rPr>
              <a:t>…</a:t>
            </a:r>
          </a:p>
          <a:p>
            <a:pPr algn="ctr">
              <a:buFont typeface="Wingdings" panose="05000000000000000000" pitchFamily="2" charset="2"/>
              <a:buNone/>
            </a:pPr>
            <a:endParaRPr lang="en-US" altLang="en-US" sz="2800" smtClean="0">
              <a:effectLst/>
            </a:endParaRPr>
          </a:p>
          <a:p>
            <a:pPr algn="r">
              <a:buFont typeface="Wingdings" panose="05000000000000000000" pitchFamily="2" charset="2"/>
              <a:buNone/>
            </a:pPr>
            <a:r>
              <a:rPr lang="en-US" altLang="en-US" sz="2800" smtClean="0">
                <a:effectLst/>
              </a:rPr>
              <a:t>… and interfere with itself.</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7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933575" y="1257300"/>
            <a:ext cx="5295900" cy="53435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8130"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Wave + Particle = “Quantum”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169" y="2965358"/>
            <a:ext cx="5105662" cy="35561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169" y="1342935"/>
            <a:ext cx="5105662" cy="3505380"/>
          </a:xfrm>
          <a:prstGeom prst="rect">
            <a:avLst/>
          </a:prstGeom>
        </p:spPr>
      </p:pic>
      <p:sp>
        <p:nvSpPr>
          <p:cNvPr id="5" name="Rectangle 4"/>
          <p:cNvSpPr/>
          <p:nvPr/>
        </p:nvSpPr>
        <p:spPr bwMode="auto">
          <a:xfrm>
            <a:off x="4562475" y="3038475"/>
            <a:ext cx="2562355" cy="175269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019170" y="2965358"/>
            <a:ext cx="2543306" cy="17971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4476750" y="1581150"/>
            <a:ext cx="1952625" cy="15811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L-Shape 9"/>
          <p:cNvSpPr/>
          <p:nvPr/>
        </p:nvSpPr>
        <p:spPr bwMode="auto">
          <a:xfrm rot="10800000">
            <a:off x="4191000" y="1581150"/>
            <a:ext cx="2238375" cy="1384208"/>
          </a:xfrm>
          <a:prstGeom prst="corner">
            <a:avLst>
              <a:gd name="adj1" fmla="val 54817"/>
              <a:gd name="adj2" fmla="val 104361"/>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4562475" y="5062654"/>
            <a:ext cx="2562355" cy="145888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51398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Wave + Particle = “Quantum”</a:t>
            </a:r>
          </a:p>
        </p:txBody>
      </p:sp>
      <p:sp>
        <p:nvSpPr>
          <p:cNvPr id="4" name="Rectangle 3"/>
          <p:cNvSpPr txBox="1">
            <a:spLocks noChangeArrowheads="1"/>
          </p:cNvSpPr>
          <p:nvPr/>
        </p:nvSpPr>
        <p:spPr bwMode="auto">
          <a:xfrm>
            <a:off x="965200" y="1628775"/>
            <a:ext cx="7315200" cy="4757738"/>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pitchFamily="2" charset="2"/>
              <a:buNone/>
              <a:defRPr/>
            </a:pPr>
            <a:r>
              <a:rPr lang="en-US" sz="3600" kern="0" dirty="0">
                <a:latin typeface="+mn-lt"/>
              </a:rPr>
              <a:t>Alternate experiment:</a:t>
            </a:r>
          </a:p>
          <a:p>
            <a:pPr marL="342900" indent="-342900">
              <a:spcBef>
                <a:spcPct val="20000"/>
              </a:spcBef>
              <a:buClr>
                <a:schemeClr val="hlink"/>
              </a:buClr>
              <a:buSzPct val="75000"/>
              <a:buFont typeface="Arial" pitchFamily="34" charset="0"/>
              <a:buChar char="•"/>
              <a:defRPr/>
            </a:pPr>
            <a:r>
              <a:rPr lang="en-US" sz="2800" kern="0" dirty="0">
                <a:latin typeface="+mn-lt"/>
              </a:rPr>
              <a:t>Build a bunch of “boxes”</a:t>
            </a:r>
          </a:p>
          <a:p>
            <a:pPr marL="342900" indent="-342900">
              <a:spcBef>
                <a:spcPct val="20000"/>
              </a:spcBef>
              <a:buClr>
                <a:schemeClr val="hlink"/>
              </a:buClr>
              <a:buSzPct val="75000"/>
              <a:buFont typeface="Arial" pitchFamily="34" charset="0"/>
              <a:buChar char="•"/>
              <a:defRPr/>
            </a:pPr>
            <a:r>
              <a:rPr lang="en-US" sz="2800" kern="0" dirty="0">
                <a:latin typeface="+mn-lt"/>
              </a:rPr>
              <a:t>Trap the particle in one of them</a:t>
            </a:r>
          </a:p>
          <a:p>
            <a:pPr marL="342900" indent="-342900">
              <a:spcBef>
                <a:spcPct val="20000"/>
              </a:spcBef>
              <a:buClr>
                <a:schemeClr val="hlink"/>
              </a:buClr>
              <a:buSzPct val="75000"/>
              <a:buFont typeface="Arial" pitchFamily="34" charset="0"/>
              <a:buChar char="•"/>
              <a:defRPr/>
            </a:pPr>
            <a:r>
              <a:rPr lang="en-US" sz="2800" kern="0" dirty="0">
                <a:latin typeface="+mn-lt"/>
              </a:rPr>
              <a:t>                    …without knowing which one.</a:t>
            </a:r>
          </a:p>
          <a:p>
            <a:pPr marL="342900" indent="-342900">
              <a:spcBef>
                <a:spcPct val="20000"/>
              </a:spcBef>
              <a:buClr>
                <a:schemeClr val="hlink"/>
              </a:buClr>
              <a:buSzPct val="75000"/>
              <a:buFont typeface="Arial" pitchFamily="34" charset="0"/>
              <a:buChar char="•"/>
              <a:defRPr/>
            </a:pPr>
            <a:r>
              <a:rPr lang="en-US" sz="2800" kern="0" dirty="0">
                <a:latin typeface="+mn-lt"/>
              </a:rPr>
              <a:t>Release the particle</a:t>
            </a:r>
          </a:p>
          <a:p>
            <a:pPr marL="342900" indent="-342900">
              <a:spcBef>
                <a:spcPct val="20000"/>
              </a:spcBef>
              <a:buClr>
                <a:schemeClr val="hlink"/>
              </a:buClr>
              <a:buSzPct val="75000"/>
              <a:buFont typeface="Arial" pitchFamily="34" charset="0"/>
              <a:buChar char="•"/>
              <a:defRPr/>
            </a:pPr>
            <a:r>
              <a:rPr lang="en-US" sz="2800" kern="0" dirty="0">
                <a:latin typeface="+mn-lt"/>
              </a:rPr>
              <a:t>It should interfere with</a:t>
            </a:r>
            <a:br>
              <a:rPr lang="en-US" sz="2800" kern="0" dirty="0">
                <a:latin typeface="+mn-lt"/>
              </a:rPr>
            </a:br>
            <a:r>
              <a:rPr lang="en-US" sz="2800" kern="0" dirty="0">
                <a:latin typeface="+mn-lt"/>
              </a:rPr>
              <a:t>itself like a bunch </a:t>
            </a:r>
            <a:br>
              <a:rPr lang="en-US" sz="2800" kern="0" dirty="0">
                <a:latin typeface="+mn-lt"/>
              </a:rPr>
            </a:br>
            <a:r>
              <a:rPr lang="en-US" sz="2800" kern="0" dirty="0">
                <a:latin typeface="+mn-lt"/>
              </a:rPr>
              <a:t>of waves that came </a:t>
            </a:r>
            <a:br>
              <a:rPr lang="en-US" sz="2800" kern="0" dirty="0">
                <a:latin typeface="+mn-lt"/>
              </a:rPr>
            </a:br>
            <a:r>
              <a:rPr lang="en-US" sz="2800" kern="0" dirty="0">
                <a:latin typeface="+mn-lt"/>
              </a:rPr>
              <a:t>from each box.</a:t>
            </a:r>
          </a:p>
        </p:txBody>
      </p:sp>
      <p:pic>
        <p:nvPicPr>
          <p:cNvPr id="6" name="Picture 5" descr="boxe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3824288"/>
            <a:ext cx="2922588"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Wave + Particle = “Quantum”</a:t>
            </a:r>
          </a:p>
        </p:txBody>
      </p:sp>
      <p:pic>
        <p:nvPicPr>
          <p:cNvPr id="50179" name="Picture 5" descr="DoubleSlitInterferenceRamseyTrap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7300" y="1582738"/>
            <a:ext cx="6591300" cy="3400425"/>
          </a:xfrm>
        </p:spPr>
      </p:pic>
      <p:sp>
        <p:nvSpPr>
          <p:cNvPr id="50180" name="Text Box 7"/>
          <p:cNvSpPr txBox="1">
            <a:spLocks noChangeArrowheads="1"/>
          </p:cNvSpPr>
          <p:nvPr/>
        </p:nvSpPr>
        <p:spPr bwMode="auto">
          <a:xfrm>
            <a:off x="1430338" y="5272088"/>
            <a:ext cx="624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t>Actual photos of atoms released </a:t>
            </a:r>
            <a:br>
              <a:rPr lang="en-US" altLang="en-US" sz="2400" b="1"/>
            </a:br>
            <a:r>
              <a:rPr lang="en-US" altLang="en-US" sz="2400" b="1"/>
              <a:t>from Ramsey traps.</a:t>
            </a:r>
          </a:p>
        </p:txBody>
      </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Wave + Particle = “Quantum”</a:t>
            </a:r>
          </a:p>
        </p:txBody>
      </p:sp>
      <p:sp>
        <p:nvSpPr>
          <p:cNvPr id="51203" name="Text Box 4"/>
          <p:cNvSpPr txBox="1">
            <a:spLocks noChangeArrowheads="1"/>
          </p:cNvSpPr>
          <p:nvPr/>
        </p:nvSpPr>
        <p:spPr bwMode="auto">
          <a:xfrm>
            <a:off x="1430338" y="5272088"/>
            <a:ext cx="624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t>Photos of atoms interfering after release from a two dimensional grid of slits.</a:t>
            </a:r>
          </a:p>
        </p:txBody>
      </p:sp>
      <p:pic>
        <p:nvPicPr>
          <p:cNvPr id="51204" name="Picture 6" descr="MatterWavesRamseyAeilinge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16238" y="1863725"/>
            <a:ext cx="3040062" cy="3005138"/>
          </a:xfrm>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Wave + Particle = “Quantum”</a:t>
            </a:r>
          </a:p>
        </p:txBody>
      </p:sp>
      <p:sp>
        <p:nvSpPr>
          <p:cNvPr id="52227" name="Text Box 3"/>
          <p:cNvSpPr txBox="1">
            <a:spLocks noChangeArrowheads="1"/>
          </p:cNvSpPr>
          <p:nvPr/>
        </p:nvSpPr>
        <p:spPr bwMode="auto">
          <a:xfrm>
            <a:off x="1430338" y="5272088"/>
            <a:ext cx="624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t>A porphyrin ring: </a:t>
            </a:r>
            <a:br>
              <a:rPr lang="en-US" altLang="en-US" sz="2400" b="1"/>
            </a:br>
            <a:r>
              <a:rPr lang="en-US" altLang="en-US" sz="2400" b="1"/>
              <a:t>a large quantum “particle”.</a:t>
            </a:r>
          </a:p>
        </p:txBody>
      </p:sp>
      <p:pic>
        <p:nvPicPr>
          <p:cNvPr id="52228" name="Picture 8" descr="PorphyrinRin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4325" y="1979613"/>
            <a:ext cx="3162300" cy="2952750"/>
          </a:xfrm>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Wave + Particle = “Quantum”</a:t>
            </a:r>
          </a:p>
        </p:txBody>
      </p:sp>
      <p:sp>
        <p:nvSpPr>
          <p:cNvPr id="53251" name="Text Box 3"/>
          <p:cNvSpPr txBox="1">
            <a:spLocks noChangeArrowheads="1"/>
          </p:cNvSpPr>
          <p:nvPr/>
        </p:nvSpPr>
        <p:spPr bwMode="auto">
          <a:xfrm>
            <a:off x="1430338" y="5272088"/>
            <a:ext cx="624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t>Porphyrin rings fired at detector</a:t>
            </a:r>
            <a:br>
              <a:rPr lang="en-US" altLang="en-US" sz="2400" b="1"/>
            </a:br>
            <a:r>
              <a:rPr lang="en-US" altLang="en-US" sz="2400" b="1"/>
              <a:t>through arrays of slits.</a:t>
            </a:r>
          </a:p>
        </p:txBody>
      </p:sp>
      <p:pic>
        <p:nvPicPr>
          <p:cNvPr id="53252" name="Picture 6" descr="PorphyrinRingSetup"/>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03388" y="1501775"/>
            <a:ext cx="5637212" cy="3503613"/>
          </a:xfrm>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en-US" smtClean="0"/>
              <a:t>Also according to Dr. Wheeler:</a:t>
            </a:r>
          </a:p>
        </p:txBody>
      </p:sp>
      <p:sp>
        <p:nvSpPr>
          <p:cNvPr id="115715" name="Rectangle 3"/>
          <p:cNvSpPr>
            <a:spLocks noGrp="1" noChangeArrowheads="1"/>
          </p:cNvSpPr>
          <p:nvPr>
            <p:ph type="body" sz="half" idx="1"/>
          </p:nvPr>
        </p:nvSpPr>
        <p:spPr>
          <a:xfrm>
            <a:off x="457200" y="1600200"/>
            <a:ext cx="7467600" cy="1371600"/>
          </a:xfrm>
        </p:spPr>
        <p:txBody>
          <a:bodyPr/>
          <a:lstStyle/>
          <a:p>
            <a:pPr algn="ctr" eaLnBrk="1" hangingPunct="1">
              <a:buFont typeface="Wingdings" panose="05000000000000000000" pitchFamily="2" charset="2"/>
              <a:buNone/>
              <a:defRPr/>
            </a:pPr>
            <a:r>
              <a:rPr lang="en-US" sz="2800" smtClean="0"/>
              <a:t>There is a new “complementarity principle”</a:t>
            </a:r>
            <a:br>
              <a:rPr lang="en-US" sz="2800" smtClean="0"/>
            </a:br>
            <a:r>
              <a:rPr lang="en-US" sz="2800" smtClean="0"/>
              <a:t>of science teaching:</a:t>
            </a:r>
          </a:p>
        </p:txBody>
      </p:sp>
      <p:pic>
        <p:nvPicPr>
          <p:cNvPr id="115716" name="Picture 4" descr="yinTruth"/>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32338" y="3581400"/>
            <a:ext cx="1668462" cy="2189163"/>
          </a:xfrm>
          <a:noFill/>
          <a:extLst>
            <a:ext uri="{909E8E84-426E-40DD-AFC4-6F175D3DCCD1}">
              <a14:hiddenFill xmlns:a14="http://schemas.microsoft.com/office/drawing/2010/main">
                <a:solidFill>
                  <a:srgbClr val="FFFFFF"/>
                </a:solidFill>
              </a14:hiddenFill>
            </a:ext>
          </a:extLst>
        </p:spPr>
      </p:pic>
      <p:pic>
        <p:nvPicPr>
          <p:cNvPr id="115718" name="Picture 6" descr="YangClarity"/>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257800" y="3581400"/>
            <a:ext cx="1687513" cy="2189163"/>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5716"/>
                                        </p:tgtEl>
                                        <p:attrNameLst>
                                          <p:attrName>style.visibility</p:attrName>
                                        </p:attrNameLst>
                                      </p:cBhvr>
                                      <p:to>
                                        <p:strVal val="visible"/>
                                      </p:to>
                                    </p:set>
                                    <p:anim calcmode="lin" valueType="num">
                                      <p:cBhvr additive="base">
                                        <p:cTn id="7" dur="500" fill="hold"/>
                                        <p:tgtEl>
                                          <p:spTgt spid="115716"/>
                                        </p:tgtEl>
                                        <p:attrNameLst>
                                          <p:attrName>ppt_x</p:attrName>
                                        </p:attrNameLst>
                                      </p:cBhvr>
                                      <p:tavLst>
                                        <p:tav tm="0">
                                          <p:val>
                                            <p:strVal val="0-#ppt_w/2"/>
                                          </p:val>
                                        </p:tav>
                                        <p:tav tm="100000">
                                          <p:val>
                                            <p:strVal val="#ppt_x"/>
                                          </p:val>
                                        </p:tav>
                                      </p:tavLst>
                                    </p:anim>
                                    <p:anim calcmode="lin" valueType="num">
                                      <p:cBhvr additive="base">
                                        <p:cTn id="8" dur="500" fill="hold"/>
                                        <p:tgtEl>
                                          <p:spTgt spid="1157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15718"/>
                                        </p:tgtEl>
                                        <p:attrNameLst>
                                          <p:attrName>style.visibility</p:attrName>
                                        </p:attrNameLst>
                                      </p:cBhvr>
                                      <p:to>
                                        <p:strVal val="visible"/>
                                      </p:to>
                                    </p:set>
                                    <p:anim calcmode="lin" valueType="num">
                                      <p:cBhvr additive="base">
                                        <p:cTn id="13" dur="500" fill="hold"/>
                                        <p:tgtEl>
                                          <p:spTgt spid="115718"/>
                                        </p:tgtEl>
                                        <p:attrNameLst>
                                          <p:attrName>ppt_x</p:attrName>
                                        </p:attrNameLst>
                                      </p:cBhvr>
                                      <p:tavLst>
                                        <p:tav tm="0">
                                          <p:val>
                                            <p:strVal val="1+#ppt_w/2"/>
                                          </p:val>
                                        </p:tav>
                                        <p:tav tm="100000">
                                          <p:val>
                                            <p:strVal val="#ppt_x"/>
                                          </p:val>
                                        </p:tav>
                                      </p:tavLst>
                                    </p:anim>
                                    <p:anim calcmode="lin" valueType="num">
                                      <p:cBhvr additive="base">
                                        <p:cTn id="14" dur="500" fill="hold"/>
                                        <p:tgtEl>
                                          <p:spTgt spid="1157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Wave + Particle = “Quantum”</a:t>
            </a:r>
          </a:p>
        </p:txBody>
      </p:sp>
      <p:sp>
        <p:nvSpPr>
          <p:cNvPr id="54275" name="Text Box 3"/>
          <p:cNvSpPr txBox="1">
            <a:spLocks noChangeArrowheads="1"/>
          </p:cNvSpPr>
          <p:nvPr/>
        </p:nvSpPr>
        <p:spPr bwMode="auto">
          <a:xfrm>
            <a:off x="1430338" y="5272088"/>
            <a:ext cx="624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t>Interference pattern appears as changes in the number of rings detected.</a:t>
            </a:r>
          </a:p>
        </p:txBody>
      </p:sp>
      <p:pic>
        <p:nvPicPr>
          <p:cNvPr id="54276" name="Picture 6" descr="PorphyrinRingInterferenc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25675" y="1679575"/>
            <a:ext cx="4654550" cy="3252788"/>
          </a:xfrm>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defRPr/>
            </a:pPr>
            <a:r>
              <a:rPr lang="en-US" sz="4000" smtClean="0"/>
              <a:t>Quanta and Quantum Mechanics</a:t>
            </a:r>
          </a:p>
        </p:txBody>
      </p:sp>
      <p:sp>
        <p:nvSpPr>
          <p:cNvPr id="89091" name="Rectangle 3"/>
          <p:cNvSpPr>
            <a:spLocks noGrp="1" noChangeArrowheads="1"/>
          </p:cNvSpPr>
          <p:nvPr>
            <p:ph type="body" sz="half" idx="1"/>
          </p:nvPr>
        </p:nvSpPr>
        <p:spPr>
          <a:xfrm>
            <a:off x="457200" y="1600200"/>
            <a:ext cx="7924800" cy="2286000"/>
          </a:xfrm>
        </p:spPr>
        <p:txBody>
          <a:bodyPr/>
          <a:lstStyle/>
          <a:p>
            <a:pPr eaLnBrk="1" hangingPunct="1">
              <a:defRPr/>
            </a:pPr>
            <a:r>
              <a:rPr lang="en-US" sz="2800" smtClean="0"/>
              <a:t>For many experiments, Quantum Mechanics </a:t>
            </a:r>
            <a:r>
              <a:rPr lang="en-US" sz="2800" i="1" smtClean="0"/>
              <a:t>only </a:t>
            </a:r>
            <a:r>
              <a:rPr lang="en-US" sz="2800" smtClean="0"/>
              <a:t>predicts the </a:t>
            </a:r>
            <a:r>
              <a:rPr lang="en-US" sz="2800" b="1" i="1" smtClean="0"/>
              <a:t>probability</a:t>
            </a:r>
            <a:r>
              <a:rPr lang="en-US" sz="2800" i="1" smtClean="0"/>
              <a:t> </a:t>
            </a:r>
            <a:r>
              <a:rPr lang="en-US" sz="2800" smtClean="0"/>
              <a:t>of any outcome.</a:t>
            </a:r>
          </a:p>
          <a:p>
            <a:pPr eaLnBrk="1" hangingPunct="1">
              <a:defRPr/>
            </a:pPr>
            <a:endParaRPr lang="en-US" sz="2800" smtClean="0"/>
          </a:p>
          <a:p>
            <a:pPr eaLnBrk="1" hangingPunct="1">
              <a:defRPr/>
            </a:pPr>
            <a:r>
              <a:rPr lang="en-US" sz="2800" smtClean="0"/>
              <a:t>What </a:t>
            </a:r>
            <a:r>
              <a:rPr lang="en-US" sz="2800" b="1" i="1" smtClean="0"/>
              <a:t>kind</a:t>
            </a:r>
            <a:r>
              <a:rPr lang="en-US" sz="2800" smtClean="0"/>
              <a:t> of probability is this?</a:t>
            </a:r>
          </a:p>
        </p:txBody>
      </p:sp>
      <p:pic>
        <p:nvPicPr>
          <p:cNvPr id="55300" name="Picture 5" descr="card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91000"/>
            <a:ext cx="21431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descr="die si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724400"/>
            <a:ext cx="114141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defRPr/>
            </a:pPr>
            <a:r>
              <a:rPr lang="en-US" smtClean="0"/>
              <a:t>Two games</a:t>
            </a:r>
          </a:p>
        </p:txBody>
      </p:sp>
      <p:sp>
        <p:nvSpPr>
          <p:cNvPr id="275459" name="Rectangle 3"/>
          <p:cNvSpPr>
            <a:spLocks noGrp="1" noChangeArrowheads="1"/>
          </p:cNvSpPr>
          <p:nvPr>
            <p:ph type="body" sz="half" idx="1"/>
          </p:nvPr>
        </p:nvSpPr>
        <p:spPr>
          <a:xfrm>
            <a:off x="762000" y="1600200"/>
            <a:ext cx="8077200" cy="2286000"/>
          </a:xfrm>
        </p:spPr>
        <p:txBody>
          <a:bodyPr/>
          <a:lstStyle/>
          <a:p>
            <a:pPr marL="533400" indent="-533400" eaLnBrk="1" hangingPunct="1">
              <a:lnSpc>
                <a:spcPct val="90000"/>
              </a:lnSpc>
              <a:buFont typeface="Wingdings" panose="05000000000000000000" pitchFamily="2" charset="2"/>
              <a:buAutoNum type="arabicPeriod"/>
              <a:defRPr/>
            </a:pPr>
            <a:r>
              <a:rPr lang="en-US" sz="2800" smtClean="0"/>
              <a:t>A deck of cards (no jokers) has been shuffled. Is the top card red (</a:t>
            </a:r>
            <a:r>
              <a:rPr lang="en-US" sz="2800" smtClean="0">
                <a:sym typeface="Symbol" pitchFamily="18" charset="2"/>
              </a:rPr>
              <a:t>or </a:t>
            </a:r>
            <a:r>
              <a:rPr lang="en-US" sz="2800" smtClean="0"/>
              <a:t>) or black (</a:t>
            </a:r>
            <a:r>
              <a:rPr lang="en-US" sz="2800" smtClean="0">
                <a:sym typeface="Symbol" pitchFamily="18" charset="2"/>
              </a:rPr>
              <a:t> or </a:t>
            </a:r>
            <a:r>
              <a:rPr lang="en-US" sz="2800" smtClean="0"/>
              <a:t>) ?</a:t>
            </a:r>
          </a:p>
          <a:p>
            <a:pPr marL="533400" indent="-533400" eaLnBrk="1" hangingPunct="1">
              <a:lnSpc>
                <a:spcPct val="90000"/>
              </a:lnSpc>
              <a:buFont typeface="Wingdings" panose="05000000000000000000" pitchFamily="2" charset="2"/>
              <a:buAutoNum type="arabicPeriod"/>
              <a:defRPr/>
            </a:pPr>
            <a:endParaRPr lang="en-US" sz="2800" smtClean="0"/>
          </a:p>
          <a:p>
            <a:pPr marL="533400" indent="-533400" eaLnBrk="1" hangingPunct="1">
              <a:lnSpc>
                <a:spcPct val="90000"/>
              </a:lnSpc>
              <a:buFont typeface="Wingdings" panose="05000000000000000000" pitchFamily="2" charset="2"/>
              <a:buAutoNum type="arabicPeriod"/>
              <a:defRPr/>
            </a:pPr>
            <a:r>
              <a:rPr lang="en-US" sz="2800" smtClean="0"/>
              <a:t>A single die will be thrown. Will the outcome be odd or even?</a:t>
            </a:r>
          </a:p>
        </p:txBody>
      </p:sp>
      <p:pic>
        <p:nvPicPr>
          <p:cNvPr id="56324" name="Picture 4" descr="card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91000"/>
            <a:ext cx="21431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die si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724400"/>
            <a:ext cx="114141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eaLnBrk="1" hangingPunct="1">
              <a:defRPr/>
            </a:pPr>
            <a:r>
              <a:rPr lang="en-US" smtClean="0"/>
              <a:t>Two games</a:t>
            </a:r>
          </a:p>
        </p:txBody>
      </p:sp>
      <p:sp>
        <p:nvSpPr>
          <p:cNvPr id="276483" name="Rectangle 3"/>
          <p:cNvSpPr>
            <a:spLocks noGrp="1" noChangeArrowheads="1"/>
          </p:cNvSpPr>
          <p:nvPr>
            <p:ph type="body" sz="half" idx="1"/>
          </p:nvPr>
        </p:nvSpPr>
        <p:spPr>
          <a:xfrm>
            <a:off x="381000" y="1371600"/>
            <a:ext cx="8763000" cy="2514600"/>
          </a:xfrm>
        </p:spPr>
        <p:txBody>
          <a:bodyPr/>
          <a:lstStyle/>
          <a:p>
            <a:pPr marL="533400" indent="-533400" eaLnBrk="1" hangingPunct="1">
              <a:spcAft>
                <a:spcPct val="25000"/>
              </a:spcAft>
              <a:buFont typeface="Wingdings" panose="05000000000000000000" pitchFamily="2" charset="2"/>
              <a:buAutoNum type="arabicPeriod"/>
              <a:defRPr/>
            </a:pPr>
            <a:r>
              <a:rPr lang="en-US" sz="2800" smtClean="0"/>
              <a:t>A deck of cards has been shuffled…</a:t>
            </a:r>
          </a:p>
          <a:p>
            <a:pPr marL="533400" indent="-533400" eaLnBrk="1" hangingPunct="1">
              <a:spcAft>
                <a:spcPct val="25000"/>
              </a:spcAft>
              <a:buFont typeface="Wingdings" panose="05000000000000000000" pitchFamily="2" charset="2"/>
              <a:buAutoNum type="arabicPeriod"/>
              <a:defRPr/>
            </a:pPr>
            <a:r>
              <a:rPr lang="en-US" sz="2800" smtClean="0"/>
              <a:t>A single die will be thrown…</a:t>
            </a:r>
          </a:p>
          <a:p>
            <a:pPr marL="533400" indent="-533400" eaLnBrk="1" hangingPunct="1">
              <a:spcAft>
                <a:spcPct val="25000"/>
              </a:spcAft>
              <a:buFont typeface="Wingdings" panose="05000000000000000000" pitchFamily="2" charset="2"/>
              <a:buNone/>
              <a:defRPr/>
            </a:pPr>
            <a:r>
              <a:rPr lang="en-US" sz="2800" smtClean="0"/>
              <a:t>Game #1: Outcome is predetermined but unknown. </a:t>
            </a:r>
          </a:p>
          <a:p>
            <a:pPr marL="533400" indent="-533400" eaLnBrk="1" hangingPunct="1">
              <a:spcAft>
                <a:spcPct val="25000"/>
              </a:spcAft>
              <a:buFont typeface="Wingdings" panose="05000000000000000000" pitchFamily="2" charset="2"/>
              <a:buNone/>
              <a:defRPr/>
            </a:pPr>
            <a:r>
              <a:rPr lang="en-US" sz="2800" smtClean="0"/>
              <a:t>Game #2: Outcome is undetermined (unknowable?).</a:t>
            </a:r>
          </a:p>
          <a:p>
            <a:pPr marL="533400" indent="-533400" eaLnBrk="1" hangingPunct="1">
              <a:defRPr/>
            </a:pPr>
            <a:endParaRPr lang="en-US" sz="2800" smtClean="0"/>
          </a:p>
        </p:txBody>
      </p:sp>
      <p:pic>
        <p:nvPicPr>
          <p:cNvPr id="57348" name="Picture 4" descr="card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91000"/>
            <a:ext cx="21431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die si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724400"/>
            <a:ext cx="114141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48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i="1" smtClean="0"/>
              <a:t>Interpretations</a:t>
            </a:r>
            <a:r>
              <a:rPr lang="en-US" smtClean="0"/>
              <a:t> of Q. Mechanics</a:t>
            </a:r>
          </a:p>
        </p:txBody>
      </p:sp>
      <p:pic>
        <p:nvPicPr>
          <p:cNvPr id="58371" name="Picture 12" descr="einstein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3657600"/>
            <a:ext cx="2684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9" descr="bohrstamp-no-number-3"/>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3352800"/>
            <a:ext cx="2568575" cy="3581400"/>
          </a:xfrm>
          <a:noFill/>
          <a:extLst>
            <a:ext uri="{909E8E84-426E-40DD-AFC4-6F175D3DCCD1}">
              <a14:hiddenFill xmlns:a14="http://schemas.microsoft.com/office/drawing/2010/main">
                <a:solidFill>
                  <a:srgbClr val="FFFFFF"/>
                </a:solidFill>
              </a14:hiddenFill>
            </a:ext>
          </a:extLst>
        </p:spPr>
      </p:pic>
      <p:sp>
        <p:nvSpPr>
          <p:cNvPr id="17439" name="AutoShape 31"/>
          <p:cNvSpPr>
            <a:spLocks noChangeArrowheads="1"/>
          </p:cNvSpPr>
          <p:nvPr/>
        </p:nvSpPr>
        <p:spPr bwMode="auto">
          <a:xfrm>
            <a:off x="1600200" y="1447800"/>
            <a:ext cx="7086600" cy="1752600"/>
          </a:xfrm>
          <a:prstGeom prst="wedgeRoundRectCallout">
            <a:avLst>
              <a:gd name="adj1" fmla="val -37838"/>
              <a:gd name="adj2" fmla="val 165218"/>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Copenhagen Interpretation:</a:t>
            </a:r>
            <a:r>
              <a:rPr lang="en-US" altLang="en-US" sz="2400" b="1">
                <a:solidFill>
                  <a:schemeClr val="bg1"/>
                </a:solidFill>
              </a:rPr>
              <a:t/>
            </a:r>
            <a:br>
              <a:rPr lang="en-US" altLang="en-US" sz="2400" b="1">
                <a:solidFill>
                  <a:schemeClr val="bg1"/>
                </a:solidFill>
              </a:rPr>
            </a:br>
            <a:r>
              <a:rPr lang="en-US" altLang="en-US" sz="2400" b="1">
                <a:solidFill>
                  <a:schemeClr val="bg1"/>
                </a:solidFill>
              </a:rPr>
              <a:t>Cards are </a:t>
            </a:r>
            <a:r>
              <a:rPr lang="en-US" altLang="en-US" sz="2400" b="1" i="1">
                <a:solidFill>
                  <a:schemeClr val="bg1"/>
                </a:solidFill>
              </a:rPr>
              <a:t>not</a:t>
            </a:r>
            <a:r>
              <a:rPr lang="en-US" altLang="en-US" sz="2400" b="1">
                <a:solidFill>
                  <a:schemeClr val="bg1"/>
                </a:solidFill>
              </a:rPr>
              <a:t> secretly shuffled in advance. There is no pre-determination. </a:t>
            </a:r>
            <a:br>
              <a:rPr lang="en-US" altLang="en-US" sz="2400" b="1">
                <a:solidFill>
                  <a:schemeClr val="bg1"/>
                </a:solidFill>
              </a:rPr>
            </a:br>
            <a:r>
              <a:rPr lang="en-US" altLang="en-US" sz="2400" b="1">
                <a:solidFill>
                  <a:schemeClr val="bg1"/>
                </a:solidFill>
              </a:rPr>
              <a:t>Probability is all there is.</a:t>
            </a:r>
          </a:p>
        </p:txBody>
      </p:sp>
      <p:sp>
        <p:nvSpPr>
          <p:cNvPr id="17440" name="AutoShape 32"/>
          <p:cNvSpPr>
            <a:spLocks noChangeArrowheads="1"/>
          </p:cNvSpPr>
          <p:nvPr/>
        </p:nvSpPr>
        <p:spPr bwMode="auto">
          <a:xfrm>
            <a:off x="3810000" y="4648200"/>
            <a:ext cx="2057400" cy="685800"/>
          </a:xfrm>
          <a:prstGeom prst="wedgeRoundRectCallout">
            <a:avLst>
              <a:gd name="adj1" fmla="val 84954"/>
              <a:gd name="adj2" fmla="val 93287"/>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No dice.</a:t>
            </a:r>
          </a:p>
        </p:txBody>
      </p:sp>
      <p:sp>
        <p:nvSpPr>
          <p:cNvPr id="17442" name="AutoShape 34"/>
          <p:cNvSpPr>
            <a:spLocks noChangeArrowheads="1"/>
          </p:cNvSpPr>
          <p:nvPr/>
        </p:nvSpPr>
        <p:spPr bwMode="auto">
          <a:xfrm>
            <a:off x="228600" y="1447800"/>
            <a:ext cx="7620000" cy="1752600"/>
          </a:xfrm>
          <a:prstGeom prst="wedgeRoundRectCallout">
            <a:avLst>
              <a:gd name="adj1" fmla="val 32815"/>
              <a:gd name="adj2" fmla="val 168477"/>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Hidden Variables Interpretation:</a:t>
            </a:r>
            <a:r>
              <a:rPr lang="en-US" altLang="en-US" sz="2400" b="1">
                <a:solidFill>
                  <a:schemeClr val="bg1"/>
                </a:solidFill>
              </a:rPr>
              <a:t/>
            </a:r>
            <a:br>
              <a:rPr lang="en-US" altLang="en-US" sz="2400" b="1">
                <a:solidFill>
                  <a:schemeClr val="bg1"/>
                </a:solidFill>
              </a:rPr>
            </a:br>
            <a:r>
              <a:rPr lang="en-US" altLang="en-US" sz="2400" b="1">
                <a:solidFill>
                  <a:schemeClr val="bg1"/>
                </a:solidFill>
              </a:rPr>
              <a:t>Quantum Mechanics is not complete. There </a:t>
            </a:r>
            <a:br>
              <a:rPr lang="en-US" altLang="en-US" sz="2400" b="1">
                <a:solidFill>
                  <a:schemeClr val="bg1"/>
                </a:solidFill>
              </a:rPr>
            </a:br>
            <a:r>
              <a:rPr lang="en-US" altLang="en-US" sz="2400" b="1">
                <a:solidFill>
                  <a:schemeClr val="bg1"/>
                </a:solidFill>
              </a:rPr>
              <a:t>is more information, but we don’t know it. </a:t>
            </a:r>
            <a:br>
              <a:rPr lang="en-US" altLang="en-US" sz="2400" b="1">
                <a:solidFill>
                  <a:schemeClr val="bg1"/>
                </a:solidFill>
              </a:rPr>
            </a:br>
            <a:r>
              <a:rPr lang="en-US" altLang="en-US" sz="2400" b="1">
                <a:solidFill>
                  <a:schemeClr val="bg1"/>
                </a:solidFill>
              </a:rPr>
              <a:t>God does not play games with dice.</a:t>
            </a:r>
          </a:p>
        </p:txBody>
      </p:sp>
      <p:sp>
        <p:nvSpPr>
          <p:cNvPr id="17443" name="AutoShape 35"/>
          <p:cNvSpPr>
            <a:spLocks noChangeArrowheads="1"/>
          </p:cNvSpPr>
          <p:nvPr/>
        </p:nvSpPr>
        <p:spPr bwMode="auto">
          <a:xfrm>
            <a:off x="3048000" y="5410200"/>
            <a:ext cx="3276600" cy="914400"/>
          </a:xfrm>
          <a:prstGeom prst="wedgeRoundRectCallout">
            <a:avLst>
              <a:gd name="adj1" fmla="val -73981"/>
              <a:gd name="adj2" fmla="val -15449"/>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Stop telling God what to do.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743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744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74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9" grpId="0" animBg="1"/>
      <p:bldP spid="17439" grpId="1" animBg="1"/>
      <p:bldP spid="17440" grpId="0" animBg="1"/>
      <p:bldP spid="17440" grpId="1" animBg="1"/>
      <p:bldP spid="17442" grpId="0" animBg="1"/>
      <p:bldP spid="1744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defRPr/>
            </a:pPr>
            <a:r>
              <a:rPr lang="en-US" smtClean="0"/>
              <a:t>“Interpretations”</a:t>
            </a:r>
          </a:p>
        </p:txBody>
      </p:sp>
      <p:sp>
        <p:nvSpPr>
          <p:cNvPr id="86019" name="Rectangle 3"/>
          <p:cNvSpPr>
            <a:spLocks noGrp="1" noChangeArrowheads="1"/>
          </p:cNvSpPr>
          <p:nvPr>
            <p:ph type="body" sz="half" idx="1"/>
          </p:nvPr>
        </p:nvSpPr>
        <p:spPr>
          <a:xfrm>
            <a:off x="1371600" y="1752600"/>
            <a:ext cx="7391400" cy="4530725"/>
          </a:xfrm>
        </p:spPr>
        <p:txBody>
          <a:bodyPr/>
          <a:lstStyle/>
          <a:p>
            <a:pPr eaLnBrk="1" hangingPunct="1">
              <a:defRPr/>
            </a:pPr>
            <a:r>
              <a:rPr lang="en-US" sz="2800" smtClean="0"/>
              <a:t>We use the word “interpretation” for ideas that are beyond the reach of experiments.</a:t>
            </a:r>
          </a:p>
          <a:p>
            <a:pPr eaLnBrk="1" hangingPunct="1">
              <a:buFont typeface="Wingdings" panose="05000000000000000000" pitchFamily="2" charset="2"/>
              <a:buNone/>
              <a:defRPr/>
            </a:pPr>
            <a:endParaRPr lang="en-US" sz="2800" smtClean="0"/>
          </a:p>
          <a:p>
            <a:pPr eaLnBrk="1" hangingPunct="1">
              <a:defRPr/>
            </a:pPr>
            <a:r>
              <a:rPr lang="en-US" sz="2800" smtClean="0"/>
              <a:t>Is there a difference between a religion </a:t>
            </a:r>
            <a:br>
              <a:rPr lang="en-US" sz="2800" smtClean="0"/>
            </a:br>
            <a:r>
              <a:rPr lang="en-US" sz="2800" smtClean="0"/>
              <a:t>and an interpretation?  </a:t>
            </a:r>
          </a:p>
          <a:p>
            <a:pPr eaLnBrk="1" hangingPunct="1">
              <a:buFont typeface="Wingdings" panose="05000000000000000000" pitchFamily="2" charset="2"/>
              <a:buNone/>
              <a:defRPr/>
            </a:pPr>
            <a:endParaRPr lang="en-US" sz="2800" smtClean="0"/>
          </a:p>
          <a:p>
            <a:pPr eaLnBrk="1" hangingPunct="1">
              <a:defRPr/>
            </a:pPr>
            <a:r>
              <a:rPr lang="en-US" sz="2800" smtClean="0"/>
              <a:t>There are other interpretations:</a:t>
            </a:r>
          </a:p>
          <a:p>
            <a:pPr lvl="1" eaLnBrk="1" hangingPunct="1">
              <a:defRPr/>
            </a:pPr>
            <a:r>
              <a:rPr lang="en-US" sz="2400" smtClean="0"/>
              <a:t>Many Worlds (Hugh Everett)</a:t>
            </a:r>
          </a:p>
          <a:p>
            <a:pPr lvl="1" eaLnBrk="1" hangingPunct="1">
              <a:defRPr/>
            </a:pPr>
            <a:r>
              <a:rPr lang="en-US" sz="2400" smtClean="0"/>
              <a:t>“Time waves” or Transactions (Emil Wolf) </a:t>
            </a:r>
          </a:p>
          <a:p>
            <a:pPr eaLnBrk="1" hangingPunct="1">
              <a:buFont typeface="Wingdings" panose="05000000000000000000" pitchFamily="2" charset="2"/>
              <a:buNone/>
              <a:defRPr/>
            </a:pPr>
            <a:endParaRPr lang="en-US" sz="2800" smtClean="0"/>
          </a:p>
        </p:txBody>
      </p:sp>
      <p:sp>
        <p:nvSpPr>
          <p:cNvPr id="86021" name="Text Box 5"/>
          <p:cNvSpPr txBox="1">
            <a:spLocks noChangeArrowheads="1"/>
          </p:cNvSpPr>
          <p:nvPr/>
        </p:nvSpPr>
        <p:spPr bwMode="auto">
          <a:xfrm>
            <a:off x="5387975" y="3636963"/>
            <a:ext cx="2586038" cy="519112"/>
          </a:xfrm>
          <a:prstGeom prst="rect">
            <a:avLst/>
          </a:prstGeom>
          <a:noFill/>
          <a:ln w="9525">
            <a:noFill/>
            <a:miter lim="800000"/>
            <a:headEnd/>
            <a:tailEnd/>
          </a:ln>
          <a:effectLst/>
        </p:spPr>
        <p:txBody>
          <a:bodyPr>
            <a:spAutoFit/>
          </a:bodyPr>
          <a:lstStyle/>
          <a:p>
            <a:pPr>
              <a:spcBef>
                <a:spcPct val="50000"/>
              </a:spcBef>
              <a:defRPr/>
            </a:pPr>
            <a:r>
              <a:rPr lang="en-US" sz="2800">
                <a:effectLst>
                  <a:outerShdw blurRad="38100" dist="38100" dir="2700000" algn="tl">
                    <a:srgbClr val="010199"/>
                  </a:outerShdw>
                </a:effectLst>
                <a:latin typeface="Arial" charset="0"/>
              </a:rPr>
              <a:t>Not always.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01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pPr eaLnBrk="1" hangingPunct="1">
              <a:defRPr/>
            </a:pPr>
            <a:r>
              <a:rPr lang="en-US" smtClean="0"/>
              <a:t>Mysteries of Copenhagen</a:t>
            </a:r>
          </a:p>
        </p:txBody>
      </p:sp>
      <p:pic>
        <p:nvPicPr>
          <p:cNvPr id="334851" name="Picture 3" descr="alice looks old copy"/>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628900" y="2643188"/>
            <a:ext cx="4038600" cy="2444750"/>
          </a:xfrm>
          <a:noFill/>
          <a:extLst>
            <a:ext uri="{909E8E84-426E-40DD-AFC4-6F175D3DCCD1}">
              <a14:hiddenFill xmlns:a14="http://schemas.microsoft.com/office/drawing/2010/main">
                <a:solidFill>
                  <a:srgbClr val="FFFFFF"/>
                </a:solidFill>
              </a14:hiddenFill>
            </a:ext>
          </a:extLst>
        </p:spPr>
      </p:pic>
      <p:sp>
        <p:nvSpPr>
          <p:cNvPr id="334857" name="AutoShape 9"/>
          <p:cNvSpPr>
            <a:spLocks/>
          </p:cNvSpPr>
          <p:nvPr/>
        </p:nvSpPr>
        <p:spPr bwMode="auto">
          <a:xfrm>
            <a:off x="400050" y="5295900"/>
            <a:ext cx="3771900" cy="685800"/>
          </a:xfrm>
          <a:prstGeom prst="borderCallout2">
            <a:avLst>
              <a:gd name="adj1" fmla="val 16667"/>
              <a:gd name="adj2" fmla="val 102019"/>
              <a:gd name="adj3" fmla="val 16667"/>
              <a:gd name="adj4" fmla="val 111194"/>
              <a:gd name="adj5" fmla="val -36111"/>
              <a:gd name="adj6" fmla="val 120708"/>
            </a:avLst>
          </a:prstGeom>
          <a:solidFill>
            <a:schemeClr val="accent1"/>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chemeClr val="bg1"/>
                </a:solidFill>
              </a:rPr>
              <a:t>“Observation”, “measurement”, or “experiment” occurs.</a:t>
            </a:r>
          </a:p>
        </p:txBody>
      </p:sp>
      <p:pic>
        <p:nvPicPr>
          <p:cNvPr id="334863" name="Picture 15" descr="a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3490913"/>
            <a:ext cx="96202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65" name="Picture 17" descr="a3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 y="3814763"/>
            <a:ext cx="9906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21"/>
          <p:cNvSpPr>
            <a:spLocks noChangeArrowheads="1"/>
          </p:cNvSpPr>
          <p:nvPr/>
        </p:nvSpPr>
        <p:spPr bwMode="auto">
          <a:xfrm>
            <a:off x="6038850" y="2171700"/>
            <a:ext cx="2781300" cy="36957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34874" name="AutoShape 26"/>
          <p:cNvSpPr>
            <a:spLocks/>
          </p:cNvSpPr>
          <p:nvPr/>
        </p:nvSpPr>
        <p:spPr bwMode="auto">
          <a:xfrm>
            <a:off x="2000250" y="1600200"/>
            <a:ext cx="6419850" cy="723900"/>
          </a:xfrm>
          <a:prstGeom prst="borderCallout2">
            <a:avLst>
              <a:gd name="adj1" fmla="val 15792"/>
              <a:gd name="adj2" fmla="val -1185"/>
              <a:gd name="adj3" fmla="val 15792"/>
              <a:gd name="adj4" fmla="val -5861"/>
              <a:gd name="adj5" fmla="val 252630"/>
              <a:gd name="adj6" fmla="val -10681"/>
            </a:avLst>
          </a:prstGeom>
          <a:solidFill>
            <a:schemeClr val="accent1"/>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chemeClr val="bg1"/>
                </a:solidFill>
              </a:rPr>
              <a:t>Before observation, only “mixtures of probability” exist.  Physical properties (to be measured) are undefined.</a:t>
            </a:r>
          </a:p>
        </p:txBody>
      </p:sp>
      <p:grpSp>
        <p:nvGrpSpPr>
          <p:cNvPr id="2" name="Group 27"/>
          <p:cNvGrpSpPr>
            <a:grpSpLocks/>
          </p:cNvGrpSpPr>
          <p:nvPr/>
        </p:nvGrpSpPr>
        <p:grpSpPr bwMode="auto">
          <a:xfrm>
            <a:off x="5143500" y="4552950"/>
            <a:ext cx="3771900" cy="1422400"/>
            <a:chOff x="3240" y="2868"/>
            <a:chExt cx="2376" cy="896"/>
          </a:xfrm>
        </p:grpSpPr>
        <p:sp>
          <p:nvSpPr>
            <p:cNvPr id="60429" name="Line 28"/>
            <p:cNvSpPr>
              <a:spLocks noChangeShapeType="1"/>
            </p:cNvSpPr>
            <p:nvPr/>
          </p:nvSpPr>
          <p:spPr bwMode="auto">
            <a:xfrm flipH="1">
              <a:off x="4374" y="2868"/>
              <a:ext cx="426" cy="624"/>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0430" name="Text Box 29"/>
            <p:cNvSpPr txBox="1">
              <a:spLocks noChangeArrowheads="1"/>
            </p:cNvSpPr>
            <p:nvPr/>
          </p:nvSpPr>
          <p:spPr bwMode="auto">
            <a:xfrm>
              <a:off x="3240" y="3324"/>
              <a:ext cx="2376" cy="440"/>
            </a:xfrm>
            <a:prstGeom prst="rect">
              <a:avLst/>
            </a:prstGeom>
            <a:solidFill>
              <a:schemeClr val="accent1"/>
            </a:solidFill>
            <a:ln w="57150">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solidFill>
                    <a:schemeClr val="bg1"/>
                  </a:solidFill>
                </a:rPr>
                <a:t>After observation, measured physical properties are defined.</a:t>
              </a:r>
            </a:p>
          </p:txBody>
        </p:sp>
      </p:grpSp>
      <p:pic>
        <p:nvPicPr>
          <p:cNvPr id="334883" name="Picture 35" descr="alice looks old slice copy"/>
          <p:cNvPicPr>
            <a:picLocks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784850" y="2641600"/>
            <a:ext cx="879475" cy="2443163"/>
          </a:xfrm>
          <a:noFill/>
          <a:extLst>
            <a:ext uri="{909E8E84-426E-40DD-AFC4-6F175D3DCCD1}">
              <a14:hiddenFill xmlns:a14="http://schemas.microsoft.com/office/drawing/2010/main">
                <a:solidFill>
                  <a:srgbClr val="FFFFFF"/>
                </a:solidFill>
              </a14:hiddenFill>
            </a:ext>
          </a:extLst>
        </p:spPr>
      </p:pic>
      <p:sp>
        <p:nvSpPr>
          <p:cNvPr id="334884" name="AutoShape 36"/>
          <p:cNvSpPr>
            <a:spLocks/>
          </p:cNvSpPr>
          <p:nvPr/>
        </p:nvSpPr>
        <p:spPr bwMode="auto">
          <a:xfrm>
            <a:off x="7162800" y="3028950"/>
            <a:ext cx="1504950" cy="419100"/>
          </a:xfrm>
          <a:prstGeom prst="borderCallout1">
            <a:avLst>
              <a:gd name="adj1" fmla="val 27273"/>
              <a:gd name="adj2" fmla="val -5065"/>
              <a:gd name="adj3" fmla="val 54546"/>
              <a:gd name="adj4" fmla="val -54431"/>
            </a:avLst>
          </a:prstGeom>
          <a:solidFill>
            <a:schemeClr val="accent1"/>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chemeClr val="bg1"/>
                </a:solidFill>
              </a:rPr>
              <a:t>“Observer”</a:t>
            </a:r>
          </a:p>
        </p:txBody>
      </p:sp>
      <p:pic>
        <p:nvPicPr>
          <p:cNvPr id="334885" name="Picture 37" descr="dimeHea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0663" y="3871913"/>
            <a:ext cx="9810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48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48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48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48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48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4884">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4884">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34884">
                                            <p:txEl>
                                              <p:pRg st="0" end="0"/>
                                            </p:txEl>
                                          </p:spTgt>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34884">
                                            <p:bg/>
                                          </p:spTgt>
                                        </p:tgtEl>
                                        <p:attrNameLst>
                                          <p:attrName>style.visibility</p:attrName>
                                        </p:attrNameLst>
                                      </p:cBhvr>
                                      <p:to>
                                        <p:strVal val="hidden"/>
                                      </p:to>
                                    </p:set>
                                  </p:childTnLst>
                                </p:cTn>
                              </p:par>
                              <p:par>
                                <p:cTn id="27" presetID="0" presetClass="path" presetSubtype="0" accel="50000" decel="50000" fill="hold" nodeType="withEffect">
                                  <p:stCondLst>
                                    <p:cond delay="0"/>
                                  </p:stCondLst>
                                  <p:childTnLst>
                                    <p:animMotion origin="layout" path="M -6.66667E-6 -1.48148E-6 L 0.56874 0.07778 " pathEditMode="relative" ptsTypes="AA">
                                      <p:cBhvr>
                                        <p:cTn id="28" dur="2000" fill="hold"/>
                                        <p:tgtEl>
                                          <p:spTgt spid="334863"/>
                                        </p:tgtEl>
                                        <p:attrNameLst>
                                          <p:attrName>ppt_x</p:attrName>
                                          <p:attrName>ppt_y</p:attrName>
                                        </p:attrNameLst>
                                      </p:cBhvr>
                                    </p:animMotion>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33485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334885"/>
                                        </p:tgtEl>
                                        <p:attrNameLst>
                                          <p:attrName>style.visibility</p:attrName>
                                        </p:attrNameLst>
                                      </p:cBhvr>
                                      <p:to>
                                        <p:strVal val="visible"/>
                                      </p:to>
                                    </p:set>
                                    <p:animEffect transition="in" filter="dissolve">
                                      <p:cBhvr>
                                        <p:cTn id="36" dur="500"/>
                                        <p:tgtEl>
                                          <p:spTgt spid="334885"/>
                                        </p:tgtEl>
                                      </p:cBhvr>
                                    </p:animEffect>
                                  </p:childTnLst>
                                </p:cTn>
                              </p:par>
                              <p:par>
                                <p:cTn id="37" presetID="63" presetClass="path" presetSubtype="0" accel="50000" decel="50000" fill="hold" nodeType="withEffect">
                                  <p:stCondLst>
                                    <p:cond delay="0"/>
                                  </p:stCondLst>
                                  <p:childTnLst>
                                    <p:animMotion origin="layout" path="M -3.33333E-6 -1.11111E-6 L 0.26042 -1.11111E-6 " pathEditMode="relative" rAng="0" ptsTypes="AA">
                                      <p:cBhvr>
                                        <p:cTn id="38" dur="2000" fill="hold"/>
                                        <p:tgtEl>
                                          <p:spTgt spid="334885"/>
                                        </p:tgtEl>
                                        <p:attrNameLst>
                                          <p:attrName>ppt_x</p:attrName>
                                          <p:attrName>ppt_y</p:attrName>
                                        </p:attrNameLst>
                                      </p:cBhvr>
                                      <p:rCtr x="13021" y="0"/>
                                    </p:animMotion>
                                  </p:childTnLst>
                                </p:cTn>
                              </p:par>
                            </p:childTnLst>
                          </p:cTn>
                        </p:par>
                        <p:par>
                          <p:cTn id="39" fill="hold" nodeType="afterGroup">
                            <p:stCondLst>
                              <p:cond delay="2000"/>
                            </p:stCondLst>
                            <p:childTnLst>
                              <p:par>
                                <p:cTn id="40" presetID="1"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7" grpId="0" animBg="1"/>
      <p:bldP spid="334874" grpId="0" animBg="1"/>
      <p:bldP spid="334884" grpId="0" build="allAtOnce" animBg="1"/>
      <p:bldP spid="334884" grpId="1" build="allAtOnce"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pPr eaLnBrk="1" hangingPunct="1">
              <a:defRPr/>
            </a:pPr>
            <a:r>
              <a:rPr lang="en-US" smtClean="0"/>
              <a:t>Mysteries of Copenhagen</a:t>
            </a:r>
          </a:p>
        </p:txBody>
      </p:sp>
      <p:sp>
        <p:nvSpPr>
          <p:cNvPr id="346115" name="Rectangle 3"/>
          <p:cNvSpPr>
            <a:spLocks noGrp="1" noChangeArrowheads="1"/>
          </p:cNvSpPr>
          <p:nvPr>
            <p:ph type="body" sz="half" idx="1"/>
          </p:nvPr>
        </p:nvSpPr>
        <p:spPr>
          <a:xfrm>
            <a:off x="457200" y="1600200"/>
            <a:ext cx="8077200" cy="4530725"/>
          </a:xfrm>
        </p:spPr>
        <p:txBody>
          <a:bodyPr/>
          <a:lstStyle/>
          <a:p>
            <a:pPr eaLnBrk="1" hangingPunct="1">
              <a:defRPr/>
            </a:pPr>
            <a:r>
              <a:rPr lang="en-US" sz="3000" smtClean="0"/>
              <a:t>How can a coin be a “superposition” of heads </a:t>
            </a:r>
            <a:r>
              <a:rPr lang="en-US" sz="3000" i="1" smtClean="0"/>
              <a:t>and</a:t>
            </a:r>
            <a:r>
              <a:rPr lang="en-US" sz="3000" smtClean="0"/>
              <a:t> tails?</a:t>
            </a:r>
          </a:p>
          <a:p>
            <a:pPr eaLnBrk="1" hangingPunct="1">
              <a:defRPr/>
            </a:pPr>
            <a:endParaRPr lang="en-US" sz="3000" smtClean="0"/>
          </a:p>
          <a:p>
            <a:pPr eaLnBrk="1" hangingPunct="1">
              <a:defRPr/>
            </a:pPr>
            <a:r>
              <a:rPr lang="en-US" sz="3000" smtClean="0"/>
              <a:t>How does it “snap” into one state or the other upon observation?</a:t>
            </a:r>
          </a:p>
        </p:txBody>
      </p:sp>
      <p:pic>
        <p:nvPicPr>
          <p:cNvPr id="346116" name="Picture 4" descr="aHeadTealLoop"/>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10188" y="4470400"/>
            <a:ext cx="1762125" cy="1762125"/>
          </a:xfrm>
          <a:noFill/>
          <a:extLst>
            <a:ext uri="{909E8E84-426E-40DD-AFC4-6F175D3DCCD1}">
              <a14:hiddenFill xmlns:a14="http://schemas.microsoft.com/office/drawing/2010/main">
                <a:solidFill>
                  <a:srgbClr val="FFFFFF"/>
                </a:solidFill>
              </a14:hiddenFill>
            </a:ext>
          </a:extLst>
        </p:spPr>
      </p:pic>
      <p:pic>
        <p:nvPicPr>
          <p:cNvPr id="346118" name="Picture 6" descr="dimeHe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613" y="4500563"/>
            <a:ext cx="17430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61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1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46115">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4611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46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eaLnBrk="1" hangingPunct="1">
              <a:defRPr/>
            </a:pPr>
            <a:r>
              <a:rPr lang="en-US" smtClean="0"/>
              <a:t>So maybe it’s all wrong?</a:t>
            </a:r>
          </a:p>
        </p:txBody>
      </p:sp>
      <p:sp>
        <p:nvSpPr>
          <p:cNvPr id="278531" name="Rectangle 3"/>
          <p:cNvSpPr>
            <a:spLocks noGrp="1" noChangeArrowheads="1"/>
          </p:cNvSpPr>
          <p:nvPr>
            <p:ph type="body" idx="1"/>
          </p:nvPr>
        </p:nvSpPr>
        <p:spPr>
          <a:xfrm>
            <a:off x="1676400" y="2286000"/>
            <a:ext cx="6172200" cy="2716213"/>
          </a:xfrm>
        </p:spPr>
        <p:txBody>
          <a:bodyPr/>
          <a:lstStyle/>
          <a:p>
            <a:pPr eaLnBrk="1" hangingPunct="1">
              <a:lnSpc>
                <a:spcPct val="90000"/>
              </a:lnSpc>
              <a:buFont typeface="Wingdings" panose="05000000000000000000" pitchFamily="2" charset="2"/>
              <a:buNone/>
              <a:defRPr/>
            </a:pPr>
            <a:r>
              <a:rPr lang="en-US" sz="3600" smtClean="0"/>
              <a:t>1940:</a:t>
            </a:r>
          </a:p>
          <a:p>
            <a:pPr algn="ctr" eaLnBrk="1" hangingPunct="1">
              <a:lnSpc>
                <a:spcPct val="90000"/>
              </a:lnSpc>
              <a:buFont typeface="Wingdings" panose="05000000000000000000" pitchFamily="2" charset="2"/>
              <a:buNone/>
              <a:defRPr/>
            </a:pPr>
            <a:r>
              <a:rPr lang="en-US" sz="3600" smtClean="0"/>
              <a:t>Quantum Mechanics</a:t>
            </a:r>
          </a:p>
          <a:p>
            <a:pPr algn="ctr" eaLnBrk="1" hangingPunct="1">
              <a:lnSpc>
                <a:spcPct val="90000"/>
              </a:lnSpc>
              <a:buFont typeface="Wingdings" panose="05000000000000000000" pitchFamily="2" charset="2"/>
              <a:buNone/>
              <a:defRPr/>
            </a:pPr>
            <a:r>
              <a:rPr lang="en-US" sz="3600" smtClean="0"/>
              <a:t>+ Special Relativity</a:t>
            </a:r>
          </a:p>
          <a:p>
            <a:pPr algn="ctr" eaLnBrk="1" hangingPunct="1">
              <a:lnSpc>
                <a:spcPct val="90000"/>
              </a:lnSpc>
              <a:spcBef>
                <a:spcPct val="70000"/>
              </a:spcBef>
              <a:buFont typeface="Wingdings" panose="05000000000000000000" pitchFamily="2" charset="2"/>
              <a:buNone/>
              <a:defRPr/>
            </a:pPr>
            <a:r>
              <a:rPr lang="en-US" sz="3600" smtClean="0"/>
              <a:t> = Quantum Field Theory</a:t>
            </a:r>
            <a:r>
              <a:rPr lang="en-US" smtClean="0"/>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85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85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8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defRPr/>
            </a:pPr>
            <a:r>
              <a:rPr lang="en-US" smtClean="0"/>
              <a:t>Quantum Field Theory</a:t>
            </a:r>
          </a:p>
        </p:txBody>
      </p:sp>
      <p:sp>
        <p:nvSpPr>
          <p:cNvPr id="100355" name="Rectangle 3"/>
          <p:cNvSpPr>
            <a:spLocks noGrp="1" noChangeArrowheads="1"/>
          </p:cNvSpPr>
          <p:nvPr>
            <p:ph type="body" sz="half" idx="1"/>
          </p:nvPr>
        </p:nvSpPr>
        <p:spPr>
          <a:xfrm>
            <a:off x="457200" y="1866900"/>
            <a:ext cx="3581400" cy="762000"/>
          </a:xfrm>
        </p:spPr>
        <p:txBody>
          <a:bodyPr/>
          <a:lstStyle/>
          <a:p>
            <a:pPr eaLnBrk="1" hangingPunct="1">
              <a:buFont typeface="Wingdings" panose="05000000000000000000" pitchFamily="2" charset="2"/>
              <a:buNone/>
              <a:defRPr/>
            </a:pPr>
            <a:r>
              <a:rPr lang="en-US" sz="2800" smtClean="0"/>
              <a:t>Remember me?</a:t>
            </a:r>
          </a:p>
        </p:txBody>
      </p:sp>
      <p:pic>
        <p:nvPicPr>
          <p:cNvPr id="100357" name="Picture 5" descr="QEDgif"/>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09800" y="2590800"/>
            <a:ext cx="6629400" cy="2246313"/>
          </a:xfrm>
          <a:noFill/>
          <a:extLst>
            <a:ext uri="{909E8E84-426E-40DD-AFC4-6F175D3DCCD1}">
              <a14:hiddenFill xmlns:a14="http://schemas.microsoft.com/office/drawing/2010/main">
                <a:solidFill>
                  <a:srgbClr val="FFFFFF"/>
                </a:solidFill>
              </a14:hiddenFill>
            </a:ext>
          </a:extLst>
        </p:spPr>
      </p:pic>
      <p:sp>
        <p:nvSpPr>
          <p:cNvPr id="100358" name="Rectangle 6"/>
          <p:cNvSpPr>
            <a:spLocks noChangeArrowheads="1"/>
          </p:cNvSpPr>
          <p:nvPr/>
        </p:nvSpPr>
        <p:spPr bwMode="auto">
          <a:xfrm>
            <a:off x="3162300" y="5257800"/>
            <a:ext cx="4724400" cy="7620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Quantum Electrodynamics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10035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00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defRPr/>
            </a:pPr>
            <a:r>
              <a:rPr lang="en-US" smtClean="0"/>
              <a:t>Can you handle the truth?</a:t>
            </a:r>
          </a:p>
        </p:txBody>
      </p:sp>
      <p:sp>
        <p:nvSpPr>
          <p:cNvPr id="129027" name="Rectangle 3"/>
          <p:cNvSpPr>
            <a:spLocks noGrp="1" noChangeArrowheads="1"/>
          </p:cNvSpPr>
          <p:nvPr>
            <p:ph type="body" idx="1"/>
          </p:nvPr>
        </p:nvSpPr>
        <p:spPr>
          <a:xfrm>
            <a:off x="457200" y="1600200"/>
            <a:ext cx="8229600" cy="3886200"/>
          </a:xfrm>
        </p:spPr>
        <p:txBody>
          <a:bodyPr/>
          <a:lstStyle/>
          <a:p>
            <a:pPr eaLnBrk="1" hangingPunct="1">
              <a:buFont typeface="Wingdings" panose="05000000000000000000" pitchFamily="2" charset="2"/>
              <a:buNone/>
              <a:defRPr/>
            </a:pPr>
            <a:r>
              <a:rPr lang="en-US" smtClean="0"/>
              <a:t>When asked (by People Magazine) to explain Quantum Electrodynamics, </a:t>
            </a:r>
            <a:br>
              <a:rPr lang="en-US" smtClean="0"/>
            </a:br>
            <a:r>
              <a:rPr lang="en-US" smtClean="0"/>
              <a:t>Richard Feynman replied:</a:t>
            </a:r>
          </a:p>
          <a:p>
            <a:pPr eaLnBrk="1" hangingPunct="1">
              <a:buFont typeface="Wingdings" panose="05000000000000000000" pitchFamily="2" charset="2"/>
              <a:buNone/>
              <a:defRPr/>
            </a:pPr>
            <a:endParaRPr lang="en-US" smtClean="0"/>
          </a:p>
          <a:p>
            <a:pPr algn="r" eaLnBrk="1" hangingPunct="1">
              <a:buFont typeface="Wingdings" panose="05000000000000000000" pitchFamily="2" charset="2"/>
              <a:buNone/>
              <a:defRPr/>
            </a:pPr>
            <a:r>
              <a:rPr lang="en-US" i="1" smtClean="0"/>
              <a:t>“If I could explain it to the average person</a:t>
            </a:r>
            <a:br>
              <a:rPr lang="en-US" i="1" smtClean="0"/>
            </a:br>
            <a:r>
              <a:rPr lang="en-US" i="1" smtClean="0"/>
              <a:t>it wouldn’t be worth the Nobel Prize.”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90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defRPr/>
            </a:pPr>
            <a:r>
              <a:rPr lang="en-US" smtClean="0"/>
              <a:t>Quantum Field Theory</a:t>
            </a:r>
          </a:p>
        </p:txBody>
      </p:sp>
      <p:sp>
        <p:nvSpPr>
          <p:cNvPr id="279558" name="Rectangle 6"/>
          <p:cNvSpPr>
            <a:spLocks noChangeArrowheads="1"/>
          </p:cNvSpPr>
          <p:nvPr/>
        </p:nvSpPr>
        <p:spPr bwMode="auto">
          <a:xfrm>
            <a:off x="685800" y="1524000"/>
            <a:ext cx="8077200" cy="4495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Quantum Electrodynamics:</a:t>
            </a:r>
          </a:p>
          <a:p>
            <a:pPr marL="342900" indent="-342900" eaLnBrk="1" hangingPunct="1">
              <a:spcBef>
                <a:spcPct val="20000"/>
              </a:spcBef>
              <a:spcAft>
                <a:spcPct val="50000"/>
              </a:spcAft>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The magnetic moment of an electron is…</a:t>
            </a:r>
          </a:p>
          <a:p>
            <a:pPr marL="342900" indent="-342900" eaLnBrk="1" hangingPunct="1">
              <a:spcBef>
                <a:spcPct val="20000"/>
              </a:spcBef>
              <a:spcAft>
                <a:spcPct val="50000"/>
              </a:spcAft>
              <a:buClr>
                <a:schemeClr val="hlink"/>
              </a:buClr>
              <a:buSzPct val="75000"/>
              <a:buFont typeface="Wingdings" pitchFamily="2" charset="2"/>
              <a:buChar char="l"/>
              <a:defRPr/>
            </a:pPr>
            <a:r>
              <a:rPr lang="en-US" sz="2800">
                <a:effectLst>
                  <a:outerShdw blurRad="38100" dist="38100" dir="2700000" algn="tl">
                    <a:srgbClr val="010199"/>
                  </a:outerShdw>
                </a:effectLst>
                <a:latin typeface="Arial" charset="0"/>
              </a:rPr>
              <a:t>Theory: </a:t>
            </a:r>
            <a:br>
              <a:rPr lang="en-US" sz="2800">
                <a:effectLst>
                  <a:outerShdw blurRad="38100" dist="38100" dir="2700000" algn="tl">
                    <a:srgbClr val="010199"/>
                  </a:outerShdw>
                </a:effectLst>
                <a:latin typeface="Arial" charset="0"/>
              </a:rPr>
            </a:br>
            <a:r>
              <a:rPr lang="en-US" sz="2800">
                <a:effectLst>
                  <a:outerShdw blurRad="38100" dist="38100" dir="2700000" algn="tl">
                    <a:srgbClr val="010199"/>
                  </a:outerShdw>
                </a:effectLst>
                <a:latin typeface="Arial" charset="0"/>
              </a:rPr>
              <a:t>     1.00115965214 </a:t>
            </a:r>
            <a:r>
              <a:rPr lang="en-US" sz="2800">
                <a:effectLst>
                  <a:outerShdw blurRad="38100" dist="38100" dir="2700000" algn="tl">
                    <a:srgbClr val="010199"/>
                  </a:outerShdw>
                </a:effectLst>
                <a:latin typeface="Arial" charset="0"/>
                <a:sym typeface="Symbol" pitchFamily="18" charset="2"/>
              </a:rPr>
              <a:t>  </a:t>
            </a:r>
            <a:r>
              <a:rPr lang="en-US" sz="2800">
                <a:effectLst>
                  <a:outerShdw blurRad="38100" dist="38100" dir="2700000" algn="tl">
                    <a:srgbClr val="010199"/>
                  </a:outerShdw>
                </a:effectLst>
                <a:latin typeface="Arial" charset="0"/>
              </a:rPr>
              <a:t>0.00000000004</a:t>
            </a:r>
          </a:p>
          <a:p>
            <a:pPr marL="342900" indent="-342900" eaLnBrk="1" hangingPunct="1">
              <a:spcBef>
                <a:spcPct val="20000"/>
              </a:spcBef>
              <a:buClr>
                <a:schemeClr val="hlink"/>
              </a:buClr>
              <a:buSzPct val="75000"/>
              <a:buFont typeface="Wingdings" pitchFamily="2" charset="2"/>
              <a:buChar char="l"/>
              <a:defRPr/>
            </a:pPr>
            <a:r>
              <a:rPr lang="en-US" sz="2800">
                <a:effectLst>
                  <a:outerShdw blurRad="38100" dist="38100" dir="2700000" algn="tl">
                    <a:srgbClr val="010199"/>
                  </a:outerShdw>
                </a:effectLst>
                <a:latin typeface="Arial" charset="0"/>
              </a:rPr>
              <a:t>Experiment:</a:t>
            </a:r>
            <a:br>
              <a:rPr lang="en-US" sz="2800">
                <a:effectLst>
                  <a:outerShdw blurRad="38100" dist="38100" dir="2700000" algn="tl">
                    <a:srgbClr val="010199"/>
                  </a:outerShdw>
                </a:effectLst>
                <a:latin typeface="Arial" charset="0"/>
              </a:rPr>
            </a:br>
            <a:r>
              <a:rPr lang="en-US" sz="2800">
                <a:effectLst>
                  <a:outerShdw blurRad="38100" dist="38100" dir="2700000" algn="tl">
                    <a:srgbClr val="010199"/>
                  </a:outerShdw>
                </a:effectLst>
                <a:latin typeface="Arial" charset="0"/>
              </a:rPr>
              <a:t>     1.001159652181 </a:t>
            </a:r>
            <a:r>
              <a:rPr lang="en-US" sz="2800">
                <a:effectLst>
                  <a:outerShdw blurRad="38100" dist="38100" dir="2700000" algn="tl">
                    <a:srgbClr val="010199"/>
                  </a:outerShdw>
                </a:effectLst>
                <a:latin typeface="Arial" charset="0"/>
                <a:sym typeface="Symbol" pitchFamily="18" charset="2"/>
              </a:rPr>
              <a:t>  </a:t>
            </a:r>
            <a:r>
              <a:rPr lang="en-US" sz="2800">
                <a:effectLst>
                  <a:outerShdw blurRad="38100" dist="38100" dir="2700000" algn="tl">
                    <a:srgbClr val="010199"/>
                  </a:outerShdw>
                </a:effectLst>
                <a:latin typeface="Arial" charset="0"/>
              </a:rPr>
              <a:t>0.000000000001</a:t>
            </a:r>
          </a:p>
          <a:p>
            <a:pPr marL="342900" indent="-342900" eaLnBrk="1" hangingPunct="1">
              <a:spcBef>
                <a:spcPct val="20000"/>
              </a:spcBef>
              <a:buClr>
                <a:schemeClr val="hlink"/>
              </a:buClr>
              <a:buSzPct val="75000"/>
              <a:buFont typeface="Wingdings" pitchFamily="2" charset="2"/>
              <a:buChar char="l"/>
              <a:defRPr/>
            </a:pPr>
            <a:endParaRPr lang="en-US" sz="2800">
              <a:effectLst>
                <a:outerShdw blurRad="38100" dist="38100" dir="2700000" algn="tl">
                  <a:srgbClr val="010199"/>
                </a:outerShdw>
              </a:effectLst>
              <a:latin typeface="Arial" charset="0"/>
            </a:endParaRPr>
          </a:p>
          <a:p>
            <a:pPr marL="342900" indent="-342900" eaLnBrk="1" hangingPunct="1">
              <a:spcBef>
                <a:spcPct val="20000"/>
              </a:spcBef>
              <a:buClr>
                <a:schemeClr val="hlink"/>
              </a:buClr>
              <a:buSzPct val="75000"/>
              <a:buFont typeface="Wingdings" pitchFamily="2" charset="2"/>
              <a:buNone/>
              <a:defRPr/>
            </a:pPr>
            <a:endParaRPr lang="en-US" sz="3200">
              <a:effectLst>
                <a:outerShdw blurRad="38100" dist="38100" dir="2700000" algn="tl">
                  <a:srgbClr val="010199"/>
                </a:outerShdw>
              </a:effectLst>
              <a:latin typeface="Arial" charset="0"/>
            </a:endParaRPr>
          </a:p>
        </p:txBody>
      </p:sp>
      <p:sp>
        <p:nvSpPr>
          <p:cNvPr id="279559" name="Rectangle 7"/>
          <p:cNvSpPr>
            <a:spLocks noChangeArrowheads="1"/>
          </p:cNvSpPr>
          <p:nvPr/>
        </p:nvSpPr>
        <p:spPr bwMode="auto">
          <a:xfrm>
            <a:off x="685800" y="1524000"/>
            <a:ext cx="8077200" cy="4495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Quantum Electrodynamics</a:t>
            </a:r>
          </a:p>
          <a:p>
            <a:pPr marL="342900" indent="-342900" eaLnBrk="1" hangingPunct="1">
              <a:spcBef>
                <a:spcPct val="20000"/>
              </a:spcBef>
              <a:spcAft>
                <a:spcPct val="50000"/>
              </a:spcAft>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The magnetic moment of an electron is…</a:t>
            </a:r>
          </a:p>
          <a:p>
            <a:pPr marL="342900" indent="-342900" eaLnBrk="1" hangingPunct="1">
              <a:spcBef>
                <a:spcPct val="20000"/>
              </a:spcBef>
              <a:spcAft>
                <a:spcPct val="50000"/>
              </a:spcAft>
              <a:buClr>
                <a:schemeClr val="hlink"/>
              </a:buClr>
              <a:buSzPct val="75000"/>
              <a:buFont typeface="Wingdings" pitchFamily="2" charset="2"/>
              <a:buChar char="l"/>
              <a:defRPr/>
            </a:pPr>
            <a:r>
              <a:rPr lang="en-US" sz="2800">
                <a:effectLst>
                  <a:outerShdw blurRad="38100" dist="38100" dir="2700000" algn="tl">
                    <a:srgbClr val="010199"/>
                  </a:outerShdw>
                </a:effectLst>
                <a:latin typeface="Arial" charset="0"/>
              </a:rPr>
              <a:t>Theory: </a:t>
            </a:r>
            <a:br>
              <a:rPr lang="en-US" sz="2800">
                <a:effectLst>
                  <a:outerShdw blurRad="38100" dist="38100" dir="2700000" algn="tl">
                    <a:srgbClr val="010199"/>
                  </a:outerShdw>
                </a:effectLst>
                <a:latin typeface="Arial" charset="0"/>
              </a:rPr>
            </a:br>
            <a:r>
              <a:rPr lang="en-US" sz="2800">
                <a:effectLst>
                  <a:outerShdw blurRad="38100" dist="38100" dir="2700000" algn="tl">
                    <a:srgbClr val="010199"/>
                  </a:outerShdw>
                </a:effectLst>
                <a:latin typeface="Arial" charset="0"/>
              </a:rPr>
              <a:t>     1.0011596521</a:t>
            </a:r>
          </a:p>
          <a:p>
            <a:pPr marL="342900" indent="-342900" eaLnBrk="1" hangingPunct="1">
              <a:spcBef>
                <a:spcPct val="20000"/>
              </a:spcBef>
              <a:buClr>
                <a:schemeClr val="hlink"/>
              </a:buClr>
              <a:buSzPct val="75000"/>
              <a:buFont typeface="Wingdings" pitchFamily="2" charset="2"/>
              <a:buChar char="l"/>
              <a:defRPr/>
            </a:pPr>
            <a:r>
              <a:rPr lang="en-US" sz="2800">
                <a:effectLst>
                  <a:outerShdw blurRad="38100" dist="38100" dir="2700000" algn="tl">
                    <a:srgbClr val="010199"/>
                  </a:outerShdw>
                </a:effectLst>
                <a:latin typeface="Arial" charset="0"/>
              </a:rPr>
              <a:t>Experiment:</a:t>
            </a:r>
            <a:br>
              <a:rPr lang="en-US" sz="2800">
                <a:effectLst>
                  <a:outerShdw blurRad="38100" dist="38100" dir="2700000" algn="tl">
                    <a:srgbClr val="010199"/>
                  </a:outerShdw>
                </a:effectLst>
                <a:latin typeface="Arial" charset="0"/>
              </a:rPr>
            </a:br>
            <a:r>
              <a:rPr lang="en-US" sz="2800">
                <a:effectLst>
                  <a:outerShdw blurRad="38100" dist="38100" dir="2700000" algn="tl">
                    <a:srgbClr val="010199"/>
                  </a:outerShdw>
                </a:effectLst>
                <a:latin typeface="Arial" charset="0"/>
              </a:rPr>
              <a:t>     1.0011596521</a:t>
            </a:r>
          </a:p>
          <a:p>
            <a:pPr marL="342900" indent="-342900" eaLnBrk="1" hangingPunct="1">
              <a:spcBef>
                <a:spcPct val="20000"/>
              </a:spcBef>
              <a:buClr>
                <a:schemeClr val="hlink"/>
              </a:buClr>
              <a:buSzPct val="75000"/>
              <a:buFont typeface="Wingdings" pitchFamily="2" charset="2"/>
              <a:buChar char="l"/>
              <a:defRPr/>
            </a:pPr>
            <a:endParaRPr lang="en-US" sz="2800">
              <a:effectLst>
                <a:outerShdw blurRad="38100" dist="38100" dir="2700000" algn="tl">
                  <a:srgbClr val="010199"/>
                </a:outerShdw>
              </a:effectLst>
              <a:latin typeface="Arial" charset="0"/>
            </a:endParaRPr>
          </a:p>
          <a:p>
            <a:pPr marL="342900" indent="-342900" algn="r" eaLnBrk="1" hangingPunct="1">
              <a:spcBef>
                <a:spcPct val="20000"/>
              </a:spcBef>
              <a:buClr>
                <a:schemeClr val="hlink"/>
              </a:buClr>
              <a:buSzPct val="75000"/>
              <a:buFont typeface="Wingdings" pitchFamily="2" charset="2"/>
              <a:buNone/>
              <a:defRPr/>
            </a:pPr>
            <a:endParaRPr lang="en-US" sz="3200">
              <a:effectLst>
                <a:outerShdw blurRad="38100" dist="38100" dir="2700000" algn="tl">
                  <a:srgbClr val="010199"/>
                </a:outerShdw>
              </a:effectLst>
              <a:latin typeface="Arial" charset="0"/>
              <a:sym typeface="Symbol" pitchFamily="18" charset="2"/>
            </a:endParaRPr>
          </a:p>
          <a:p>
            <a:pPr marL="342900" indent="-342900" eaLnBrk="1" hangingPunct="1">
              <a:spcBef>
                <a:spcPct val="20000"/>
              </a:spcBef>
              <a:buClr>
                <a:schemeClr val="hlink"/>
              </a:buClr>
              <a:buSzPct val="75000"/>
              <a:buFont typeface="Wingdings" pitchFamily="2" charset="2"/>
              <a:buNone/>
              <a:defRPr/>
            </a:pPr>
            <a:endParaRPr lang="en-US" sz="3200">
              <a:effectLst>
                <a:outerShdw blurRad="38100" dist="38100" dir="2700000" algn="tl">
                  <a:srgbClr val="010199"/>
                </a:outerShdw>
              </a:effectLst>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27955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79558">
                                            <p:txEl>
                                              <p:pRg st="2" end="2"/>
                                            </p:txEl>
                                          </p:spTgt>
                                        </p:tgtEl>
                                        <p:attrNameLst>
                                          <p:attrName>ppt_c</p:attrName>
                                        </p:attrNameLst>
                                      </p:cBhvr>
                                      <p:to>
                                        <a:schemeClr val="accent2"/>
                                      </p:to>
                                    </p:animClr>
                                  </p:subTnLst>
                                </p:cTn>
                              </p:par>
                              <p:par>
                                <p:cTn id="7" presetID="1" presetClass="entr" presetSubtype="0" fill="hold" nodeType="withEffect">
                                  <p:stCondLst>
                                    <p:cond delay="0"/>
                                  </p:stCondLst>
                                  <p:childTnLst>
                                    <p:set>
                                      <p:cBhvr>
                                        <p:cTn id="8" dur="1" fill="hold">
                                          <p:stCondLst>
                                            <p:cond delay="0"/>
                                          </p:stCondLst>
                                        </p:cTn>
                                        <p:tgtEl>
                                          <p:spTgt spid="27955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79558">
                                            <p:txEl>
                                              <p:pRg st="3" end="3"/>
                                            </p:txEl>
                                          </p:spTgt>
                                        </p:tgtEl>
                                        <p:attrNameLst>
                                          <p:attrName>ppt_c</p:attrName>
                                        </p:attrNameLst>
                                      </p:cBhvr>
                                      <p:to>
                                        <a:schemeClr val="accent2"/>
                                      </p:to>
                                    </p:animClr>
                                  </p:subTnLst>
                                </p:cTn>
                              </p:par>
                              <p:par>
                                <p:cTn id="9" presetID="1" presetClass="entr" presetSubtype="0" fill="hold" nodeType="withEffect">
                                  <p:stCondLst>
                                    <p:cond delay="0"/>
                                  </p:stCondLst>
                                  <p:iterate type="lt">
                                    <p:tmAbs val="0"/>
                                  </p:iterate>
                                  <p:childTnLst>
                                    <p:set>
                                      <p:cBhvr>
                                        <p:cTn id="10" dur="1" fill="hold">
                                          <p:stCondLst>
                                            <p:cond delay="0"/>
                                          </p:stCondLst>
                                        </p:cTn>
                                        <p:tgtEl>
                                          <p:spTgt spid="2795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955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955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9559">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0"/>
                                  </p:iterate>
                                  <p:childTnLst>
                                    <p:set>
                                      <p:cBhvr>
                                        <p:cTn id="20" dur="1" fill="hold">
                                          <p:stCondLst>
                                            <p:cond delay="0"/>
                                          </p:stCondLst>
                                        </p:cTn>
                                        <p:tgtEl>
                                          <p:spTgt spid="279559">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95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9"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defRPr/>
            </a:pPr>
            <a:r>
              <a:rPr lang="en-US" smtClean="0"/>
              <a:t>Quantum Field Theory</a:t>
            </a:r>
          </a:p>
        </p:txBody>
      </p:sp>
      <p:sp>
        <p:nvSpPr>
          <p:cNvPr id="283651" name="Rectangle 3"/>
          <p:cNvSpPr>
            <a:spLocks noGrp="1" noChangeArrowheads="1"/>
          </p:cNvSpPr>
          <p:nvPr>
            <p:ph type="body" sz="half" idx="1"/>
          </p:nvPr>
        </p:nvSpPr>
        <p:spPr>
          <a:xfrm>
            <a:off x="457200" y="1447800"/>
            <a:ext cx="8686800" cy="1143000"/>
          </a:xfrm>
        </p:spPr>
        <p:txBody>
          <a:bodyPr/>
          <a:lstStyle/>
          <a:p>
            <a:pPr eaLnBrk="1" hangingPunct="1">
              <a:buFont typeface="Wingdings" panose="05000000000000000000" pitchFamily="2" charset="2"/>
              <a:buNone/>
              <a:defRPr/>
            </a:pPr>
            <a:r>
              <a:rPr lang="en-US" sz="2800" smtClean="0"/>
              <a:t>Theory:     1.00115965214 </a:t>
            </a:r>
            <a:r>
              <a:rPr lang="en-US" sz="2800" smtClean="0">
                <a:sym typeface="Symbol" pitchFamily="18" charset="2"/>
              </a:rPr>
              <a:t>  </a:t>
            </a:r>
            <a:r>
              <a:rPr lang="en-US" sz="2800" smtClean="0"/>
              <a:t>0.00000000004</a:t>
            </a:r>
          </a:p>
          <a:p>
            <a:pPr eaLnBrk="1" hangingPunct="1">
              <a:spcAft>
                <a:spcPct val="50000"/>
              </a:spcAft>
              <a:buFont typeface="Wingdings" panose="05000000000000000000" pitchFamily="2" charset="2"/>
              <a:buNone/>
              <a:defRPr/>
            </a:pPr>
            <a:r>
              <a:rPr lang="en-US" sz="2800" smtClean="0"/>
              <a:t>How accurate is that?</a:t>
            </a:r>
          </a:p>
        </p:txBody>
      </p:sp>
      <p:grpSp>
        <p:nvGrpSpPr>
          <p:cNvPr id="2" name="Group 95"/>
          <p:cNvGrpSpPr>
            <a:grpSpLocks/>
          </p:cNvGrpSpPr>
          <p:nvPr/>
        </p:nvGrpSpPr>
        <p:grpSpPr bwMode="auto">
          <a:xfrm>
            <a:off x="625475" y="3048000"/>
            <a:ext cx="8043863" cy="762000"/>
            <a:chOff x="394" y="1920"/>
            <a:chExt cx="5067" cy="480"/>
          </a:xfrm>
        </p:grpSpPr>
        <p:pic>
          <p:nvPicPr>
            <p:cNvPr id="65571" name="Picture 4" descr="dimeHe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 y="192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2" name="Picture 6"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 y="1931"/>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3" name="Picture 8" descr="dimeHe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 y="192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4" name="Picture 9"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9" y="1930"/>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5" name="Picture 10" descr="dimeHe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 y="192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6" name="Picture 11"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4" y="1930"/>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7" name="Picture 16"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0" y="1930"/>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8" name="Picture 17"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2" y="1930"/>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9" name="Picture 28" descr="dimeHe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 y="192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5"/>
          <p:cNvGrpSpPr>
            <a:grpSpLocks/>
          </p:cNvGrpSpPr>
          <p:nvPr/>
        </p:nvGrpSpPr>
        <p:grpSpPr bwMode="auto">
          <a:xfrm>
            <a:off x="609600" y="3910013"/>
            <a:ext cx="8077200" cy="2490787"/>
            <a:chOff x="384" y="2463"/>
            <a:chExt cx="5088" cy="1569"/>
          </a:xfrm>
        </p:grpSpPr>
        <p:grpSp>
          <p:nvGrpSpPr>
            <p:cNvPr id="65543" name="Group 53"/>
            <p:cNvGrpSpPr>
              <a:grpSpLocks/>
            </p:cNvGrpSpPr>
            <p:nvPr/>
          </p:nvGrpSpPr>
          <p:grpSpPr bwMode="auto">
            <a:xfrm>
              <a:off x="648" y="2463"/>
              <a:ext cx="4560" cy="481"/>
              <a:chOff x="768" y="3253"/>
              <a:chExt cx="4704" cy="481"/>
            </a:xfrm>
          </p:grpSpPr>
          <p:pic>
            <p:nvPicPr>
              <p:cNvPr id="65563" name="Picture 18"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2" y="3264"/>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4" name="Picture 25"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3253"/>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5" name="Picture 26"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0" y="3253"/>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6" name="Picture 27"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4" y="3254"/>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7" name="Picture 35"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6" y="3254"/>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8" name="Picture 36"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2" y="3254"/>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9" name="Picture 46"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0" y="3264"/>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0" name="Picture 50"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9" y="3264"/>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4" name="Group 82"/>
            <p:cNvGrpSpPr>
              <a:grpSpLocks/>
            </p:cNvGrpSpPr>
            <p:nvPr/>
          </p:nvGrpSpPr>
          <p:grpSpPr bwMode="auto">
            <a:xfrm>
              <a:off x="635" y="3552"/>
              <a:ext cx="4587" cy="480"/>
              <a:chOff x="672" y="3840"/>
              <a:chExt cx="4587" cy="480"/>
            </a:xfrm>
          </p:grpSpPr>
          <p:pic>
            <p:nvPicPr>
              <p:cNvPr id="65555" name="Picture 37" descr="dimeHe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 y="384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6" name="Picture 38" descr="dimeHe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 y="384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Picture 60"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2" y="3851"/>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8" name="Picture 61"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 y="3851"/>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Picture 62"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 y="3851"/>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0" name="Picture 64"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7" y="3851"/>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1" name="Picture 65"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 y="3851"/>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2" name="Picture 74" descr="dimeHe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 y="384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5" name="Group 83"/>
            <p:cNvGrpSpPr>
              <a:grpSpLocks/>
            </p:cNvGrpSpPr>
            <p:nvPr/>
          </p:nvGrpSpPr>
          <p:grpSpPr bwMode="auto">
            <a:xfrm>
              <a:off x="384" y="3008"/>
              <a:ext cx="5088" cy="480"/>
              <a:chOff x="432" y="3288"/>
              <a:chExt cx="5184" cy="480"/>
            </a:xfrm>
          </p:grpSpPr>
          <p:pic>
            <p:nvPicPr>
              <p:cNvPr id="65546" name="Picture 47"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299"/>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48"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 y="3298"/>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49"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 y="3299"/>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63" descr="dimeTAI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1" y="3299"/>
                <a:ext cx="45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Picture 75"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6" y="3288"/>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Picture 76"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 y="3288"/>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Picture 77"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9" y="3288"/>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Picture 78"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3" y="3288"/>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4" name="Picture 79" descr="dime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4" y="3288"/>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83740" name="Picture 92" descr="dimeHe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1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37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idx="4294967295"/>
          </p:nvPr>
        </p:nvSpPr>
        <p:spPr/>
        <p:txBody>
          <a:bodyPr/>
          <a:lstStyle/>
          <a:p>
            <a:pPr eaLnBrk="1" hangingPunct="1">
              <a:defRPr/>
            </a:pPr>
            <a:r>
              <a:rPr lang="en-US" smtClean="0"/>
              <a:t>So maybe it’s all wrong?</a:t>
            </a:r>
          </a:p>
        </p:txBody>
      </p:sp>
      <p:sp>
        <p:nvSpPr>
          <p:cNvPr id="66563" name="Text Box 4"/>
          <p:cNvSpPr txBox="1">
            <a:spLocks noChangeArrowheads="1"/>
          </p:cNvSpPr>
          <p:nvPr/>
        </p:nvSpPr>
        <p:spPr bwMode="auto">
          <a:xfrm>
            <a:off x="992188" y="1809750"/>
            <a:ext cx="7042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t>Wave function “collapse” and reformation has been observed.</a:t>
            </a:r>
          </a:p>
        </p:txBody>
      </p:sp>
      <p:pic>
        <p:nvPicPr>
          <p:cNvPr id="206854" name="Picture 6" descr="InterferenceAndCollapseZeili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3059113"/>
            <a:ext cx="3397250"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defRPr/>
            </a:pPr>
            <a:r>
              <a:rPr lang="en-US" smtClean="0"/>
              <a:t>Through the looking glass:</a:t>
            </a:r>
          </a:p>
        </p:txBody>
      </p:sp>
      <p:sp>
        <p:nvSpPr>
          <p:cNvPr id="67587" name="Text Box 6"/>
          <p:cNvSpPr txBox="1">
            <a:spLocks noChangeArrowheads="1"/>
          </p:cNvSpPr>
          <p:nvPr/>
        </p:nvSpPr>
        <p:spPr bwMode="auto">
          <a:xfrm>
            <a:off x="4419600" y="2743200"/>
            <a:ext cx="3568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t>Quantum Physics and Reality</a:t>
            </a:r>
          </a:p>
        </p:txBody>
      </p:sp>
      <p:pic>
        <p:nvPicPr>
          <p:cNvPr id="67588" name="Picture 7" descr="alice_through_the_looking_glass"/>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1600200"/>
            <a:ext cx="3013075" cy="4530725"/>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eaLnBrk="1" hangingPunct="1">
              <a:defRPr/>
            </a:pPr>
            <a:r>
              <a:rPr lang="en-US" smtClean="0"/>
              <a:t>Through the looking glass:</a:t>
            </a:r>
          </a:p>
        </p:txBody>
      </p:sp>
      <p:sp>
        <p:nvSpPr>
          <p:cNvPr id="282627" name="Rectangle 3"/>
          <p:cNvSpPr>
            <a:spLocks noGrp="1" noChangeArrowheads="1"/>
          </p:cNvSpPr>
          <p:nvPr>
            <p:ph type="body" sz="half" idx="1"/>
          </p:nvPr>
        </p:nvSpPr>
        <p:spPr>
          <a:xfrm>
            <a:off x="4343400" y="2743200"/>
            <a:ext cx="4038600" cy="3048000"/>
          </a:xfrm>
        </p:spPr>
        <p:txBody>
          <a:bodyPr/>
          <a:lstStyle/>
          <a:p>
            <a:pPr marL="533400" indent="-533400" eaLnBrk="1" hangingPunct="1">
              <a:buFont typeface="Wingdings" panose="05000000000000000000" pitchFamily="2" charset="2"/>
              <a:buAutoNum type="arabicPeriod"/>
              <a:defRPr/>
            </a:pPr>
            <a:r>
              <a:rPr lang="en-US" sz="3600" smtClean="0"/>
              <a:t>Peek-A-Boo</a:t>
            </a:r>
          </a:p>
          <a:p>
            <a:pPr marL="533400" indent="-533400" eaLnBrk="1" hangingPunct="1">
              <a:buFont typeface="Wingdings" panose="05000000000000000000" pitchFamily="2" charset="2"/>
              <a:buAutoNum type="arabicPeriod"/>
              <a:defRPr/>
            </a:pPr>
            <a:r>
              <a:rPr lang="en-US" sz="3600" smtClean="0"/>
              <a:t>Fingerprints</a:t>
            </a:r>
          </a:p>
          <a:p>
            <a:pPr marL="533400" indent="-533400" eaLnBrk="1" hangingPunct="1">
              <a:buFont typeface="Wingdings" panose="05000000000000000000" pitchFamily="2" charset="2"/>
              <a:buAutoNum type="arabicPeriod"/>
              <a:defRPr/>
            </a:pPr>
            <a:r>
              <a:rPr lang="en-US" sz="3600" smtClean="0"/>
              <a:t>Travel</a:t>
            </a:r>
          </a:p>
          <a:p>
            <a:pPr marL="533400" indent="-533400" eaLnBrk="1" hangingPunct="1">
              <a:buFont typeface="Wingdings" panose="05000000000000000000" pitchFamily="2" charset="2"/>
              <a:buAutoNum type="arabicPeriod"/>
              <a:defRPr/>
            </a:pPr>
            <a:r>
              <a:rPr lang="en-US" sz="3600" smtClean="0"/>
              <a:t>Restaurants</a:t>
            </a:r>
          </a:p>
        </p:txBody>
      </p:sp>
      <p:sp>
        <p:nvSpPr>
          <p:cNvPr id="282628" name="Text Box 4"/>
          <p:cNvSpPr txBox="1">
            <a:spLocks noChangeArrowheads="1"/>
          </p:cNvSpPr>
          <p:nvPr/>
        </p:nvSpPr>
        <p:spPr bwMode="auto">
          <a:xfrm>
            <a:off x="4572000" y="56388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a:t>(they might all be wrong)</a:t>
            </a:r>
          </a:p>
        </p:txBody>
      </p:sp>
      <p:sp>
        <p:nvSpPr>
          <p:cNvPr id="68613" name="Text Box 5"/>
          <p:cNvSpPr txBox="1">
            <a:spLocks noChangeArrowheads="1"/>
          </p:cNvSpPr>
          <p:nvPr/>
        </p:nvSpPr>
        <p:spPr bwMode="auto">
          <a:xfrm>
            <a:off x="3733800" y="1600200"/>
            <a:ext cx="495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Four principles of “reality” that we believe in:</a:t>
            </a:r>
          </a:p>
        </p:txBody>
      </p:sp>
      <p:pic>
        <p:nvPicPr>
          <p:cNvPr id="68614" name="Picture 6" descr="alice_through_the_looking_glass"/>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1600200"/>
            <a:ext cx="3013075" cy="4530725"/>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26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26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26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262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82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pPr eaLnBrk="1" hangingPunct="1">
              <a:defRPr/>
            </a:pPr>
            <a:r>
              <a:rPr lang="en-US" smtClean="0"/>
              <a:t>Principle #1: Peek-A-Boo</a:t>
            </a:r>
          </a:p>
        </p:txBody>
      </p:sp>
      <p:pic>
        <p:nvPicPr>
          <p:cNvPr id="304131" name="Picture 3" descr="peekabooMomOpen"/>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24325" y="2487613"/>
            <a:ext cx="5019675" cy="4370387"/>
          </a:xfrm>
          <a:noFill/>
          <a:extLst>
            <a:ext uri="{909E8E84-426E-40DD-AFC4-6F175D3DCCD1}">
              <a14:hiddenFill xmlns:a14="http://schemas.microsoft.com/office/drawing/2010/main">
                <a:solidFill>
                  <a:srgbClr val="FFFFFF"/>
                </a:solidFill>
              </a14:hiddenFill>
            </a:ext>
          </a:extLst>
        </p:spPr>
      </p:pic>
      <p:pic>
        <p:nvPicPr>
          <p:cNvPr id="304133" name="Picture 5" descr="peekabooMomClos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484438"/>
            <a:ext cx="50292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9" name="Picture 11" descr="peekabooBoyClos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63775"/>
            <a:ext cx="2819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41" name="Picture 13" descr="peekabooBoyO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263775"/>
            <a:ext cx="2819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4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30413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041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30413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041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30413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0413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30413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0413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413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30413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04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p:txBody>
          <a:bodyPr/>
          <a:lstStyle/>
          <a:p>
            <a:pPr eaLnBrk="1" hangingPunct="1">
              <a:defRPr/>
            </a:pPr>
            <a:r>
              <a:rPr lang="en-US" smtClean="0"/>
              <a:t>Peek-A-Boo Logic</a:t>
            </a:r>
          </a:p>
        </p:txBody>
      </p:sp>
      <p:sp>
        <p:nvSpPr>
          <p:cNvPr id="587779" name="Rectangle 3"/>
          <p:cNvSpPr>
            <a:spLocks noGrp="1" noChangeArrowheads="1"/>
          </p:cNvSpPr>
          <p:nvPr>
            <p:ph type="body" idx="1"/>
          </p:nvPr>
        </p:nvSpPr>
        <p:spPr>
          <a:xfrm>
            <a:off x="1020763" y="1774825"/>
            <a:ext cx="7372350" cy="3927475"/>
          </a:xfrm>
        </p:spPr>
        <p:txBody>
          <a:bodyPr/>
          <a:lstStyle/>
          <a:p>
            <a:pPr eaLnBrk="1" hangingPunct="1">
              <a:lnSpc>
                <a:spcPct val="90000"/>
              </a:lnSpc>
              <a:buFont typeface="Wingdings" panose="05000000000000000000" pitchFamily="2" charset="2"/>
              <a:buNone/>
              <a:defRPr/>
            </a:pPr>
            <a:r>
              <a:rPr lang="en-US" sz="4000" smtClean="0"/>
              <a:t>Object Permanence: </a:t>
            </a:r>
            <a:br>
              <a:rPr lang="en-US" sz="4000" smtClean="0"/>
            </a:br>
            <a:endParaRPr lang="en-US" sz="4000" smtClean="0"/>
          </a:p>
          <a:p>
            <a:pPr algn="ctr" eaLnBrk="1" hangingPunct="1">
              <a:lnSpc>
                <a:spcPct val="90000"/>
              </a:lnSpc>
              <a:buFont typeface="Wingdings" panose="05000000000000000000" pitchFamily="2" charset="2"/>
              <a:buNone/>
              <a:defRPr/>
            </a:pPr>
            <a:r>
              <a:rPr lang="en-US" sz="4000" smtClean="0"/>
              <a:t>“Mommy comes back”</a:t>
            </a:r>
            <a:br>
              <a:rPr lang="en-US" sz="4000" smtClean="0"/>
            </a:br>
            <a:endParaRPr lang="en-US" sz="4000" smtClean="0"/>
          </a:p>
          <a:p>
            <a:pPr algn="r" eaLnBrk="1" hangingPunct="1">
              <a:lnSpc>
                <a:spcPct val="90000"/>
              </a:lnSpc>
              <a:buFont typeface="Wingdings" panose="05000000000000000000" pitchFamily="2" charset="2"/>
              <a:buNone/>
              <a:defRPr/>
            </a:pPr>
            <a:r>
              <a:rPr lang="en-US" sz="4000" smtClean="0"/>
              <a:t>Things that disappear </a:t>
            </a:r>
            <a:br>
              <a:rPr lang="en-US" sz="4000" smtClean="0"/>
            </a:br>
            <a:r>
              <a:rPr lang="en-US" sz="4000" smtClean="0"/>
              <a:t>from sight are still there.</a:t>
            </a:r>
          </a:p>
          <a:p>
            <a:pPr eaLnBrk="1" hangingPunct="1">
              <a:lnSpc>
                <a:spcPct val="90000"/>
              </a:lnSpc>
              <a:buFont typeface="Wingdings" panose="05000000000000000000" pitchFamily="2" charset="2"/>
              <a:buNone/>
              <a:defRPr/>
            </a:pPr>
            <a:endParaRPr lang="en-US" sz="4000"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7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7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77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smtClean="0"/>
              <a:t>The Peek-A-Boo Principle</a:t>
            </a:r>
          </a:p>
        </p:txBody>
      </p:sp>
      <p:sp>
        <p:nvSpPr>
          <p:cNvPr id="38915" name="Rectangle 3"/>
          <p:cNvSpPr>
            <a:spLocks noGrp="1" noChangeArrowheads="1"/>
          </p:cNvSpPr>
          <p:nvPr>
            <p:ph type="body" sz="half" idx="1"/>
          </p:nvPr>
        </p:nvSpPr>
        <p:spPr>
          <a:xfrm>
            <a:off x="457200" y="2286000"/>
            <a:ext cx="2819400" cy="3235325"/>
          </a:xfrm>
        </p:spPr>
        <p:txBody>
          <a:bodyPr/>
          <a:lstStyle/>
          <a:p>
            <a:pPr eaLnBrk="1" hangingPunct="1">
              <a:buFont typeface="Wingdings" panose="05000000000000000000" pitchFamily="2" charset="2"/>
              <a:buNone/>
              <a:defRPr/>
            </a:pPr>
            <a:r>
              <a:rPr lang="en-US" sz="2800" smtClean="0"/>
              <a:t>Watch this experiment.</a:t>
            </a:r>
          </a:p>
        </p:txBody>
      </p:sp>
      <p:sp>
        <p:nvSpPr>
          <p:cNvPr id="71684"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1685" name="Picture 10" descr="PeekABoo Spheres 1 no turn"/>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2000"/>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smtClean="0"/>
              <a:t>The Peek-A-Boo Principle</a:t>
            </a:r>
          </a:p>
        </p:txBody>
      </p:sp>
      <p:sp>
        <p:nvSpPr>
          <p:cNvPr id="72707"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2708" name="Picture 8" descr="PeekABoo Spheres 1 no turn"/>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2000"/>
          </a:xfrm>
          <a:noFill/>
          <a:extLst>
            <a:ext uri="{909E8E84-426E-40DD-AFC4-6F175D3DCCD1}">
              <a14:hiddenFill xmlns:a14="http://schemas.microsoft.com/office/drawing/2010/main">
                <a:solidFill>
                  <a:srgbClr val="FFFFFF"/>
                </a:solidFill>
              </a14:hiddenFill>
            </a:ext>
          </a:extLst>
        </p:spPr>
      </p:pic>
      <p:sp>
        <p:nvSpPr>
          <p:cNvPr id="45068" name="Rectangle 12"/>
          <p:cNvSpPr>
            <a:spLocks noGrp="1" noChangeArrowheads="1"/>
          </p:cNvSpPr>
          <p:nvPr>
            <p:ph type="body" sz="half" idx="1"/>
          </p:nvPr>
        </p:nvSpPr>
        <p:spPr>
          <a:xfrm>
            <a:off x="457200" y="2286000"/>
            <a:ext cx="2819400" cy="3235325"/>
          </a:xfrm>
        </p:spPr>
        <p:txBody>
          <a:bodyPr/>
          <a:lstStyle/>
          <a:p>
            <a:pPr eaLnBrk="1" hangingPunct="1">
              <a:buFont typeface="Wingdings" panose="05000000000000000000" pitchFamily="2" charset="2"/>
              <a:buNone/>
              <a:defRPr/>
            </a:pPr>
            <a:r>
              <a:rPr lang="en-US" sz="2800" smtClean="0"/>
              <a:t>Watch this experiment.</a:t>
            </a:r>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defRPr/>
            </a:pPr>
            <a:r>
              <a:rPr lang="en-US" smtClean="0"/>
              <a:t>The Peek-A-Boo Principle</a:t>
            </a:r>
          </a:p>
        </p:txBody>
      </p:sp>
      <p:sp>
        <p:nvSpPr>
          <p:cNvPr id="73731"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3732" name="Picture 5" descr="PeekABoo Spheres 1 no turn"/>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2000"/>
          </a:xfrm>
          <a:noFill/>
          <a:extLst>
            <a:ext uri="{909E8E84-426E-40DD-AFC4-6F175D3DCCD1}">
              <a14:hiddenFill xmlns:a14="http://schemas.microsoft.com/office/drawing/2010/main">
                <a:solidFill>
                  <a:srgbClr val="FFFFFF"/>
                </a:solidFill>
              </a14:hiddenFill>
            </a:ext>
          </a:extLst>
        </p:spPr>
      </p:pic>
      <p:sp>
        <p:nvSpPr>
          <p:cNvPr id="113671" name="Rectangle 7"/>
          <p:cNvSpPr>
            <a:spLocks noGrp="1" noChangeArrowheads="1"/>
          </p:cNvSpPr>
          <p:nvPr>
            <p:ph type="body" sz="half" idx="1"/>
          </p:nvPr>
        </p:nvSpPr>
        <p:spPr>
          <a:xfrm>
            <a:off x="457200" y="2590800"/>
            <a:ext cx="4038600" cy="2701925"/>
          </a:xfrm>
        </p:spPr>
        <p:txBody>
          <a:bodyPr/>
          <a:lstStyle/>
          <a:p>
            <a:pPr eaLnBrk="1" hangingPunct="1">
              <a:buFont typeface="Wingdings" panose="05000000000000000000" pitchFamily="2" charset="2"/>
              <a:buNone/>
              <a:defRPr/>
            </a:pPr>
            <a:r>
              <a:rPr lang="en-US" sz="2800" smtClean="0"/>
              <a:t>Watch again.</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r>
              <a:rPr lang="en-US" smtClean="0"/>
              <a:t>The Truth!</a:t>
            </a:r>
          </a:p>
        </p:txBody>
      </p:sp>
      <p:sp>
        <p:nvSpPr>
          <p:cNvPr id="125955" name="Rectangle 3"/>
          <p:cNvSpPr>
            <a:spLocks noGrp="1" noChangeArrowheads="1"/>
          </p:cNvSpPr>
          <p:nvPr>
            <p:ph type="body" sz="half" idx="1"/>
          </p:nvPr>
        </p:nvSpPr>
        <p:spPr/>
        <p:txBody>
          <a:bodyPr/>
          <a:lstStyle/>
          <a:p>
            <a:pPr eaLnBrk="1" hangingPunct="1">
              <a:buFont typeface="Wingdings" panose="05000000000000000000" pitchFamily="2" charset="2"/>
              <a:buNone/>
              <a:defRPr/>
            </a:pPr>
            <a:r>
              <a:rPr lang="en-US" sz="2800" smtClean="0"/>
              <a:t>Quantum Electrodynamics:</a:t>
            </a:r>
          </a:p>
          <a:p>
            <a:pPr eaLnBrk="1" hangingPunct="1">
              <a:buFont typeface="Wingdings" panose="05000000000000000000" pitchFamily="2" charset="2"/>
              <a:buNone/>
              <a:defRPr/>
            </a:pPr>
            <a:endParaRPr lang="en-US" sz="2800" smtClean="0"/>
          </a:p>
        </p:txBody>
      </p:sp>
      <p:pic>
        <p:nvPicPr>
          <p:cNvPr id="125962" name="Picture 10" descr="QEDgif"/>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09800" y="2743200"/>
            <a:ext cx="6629400" cy="2246313"/>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en-US" smtClean="0"/>
              <a:t>The Peek-A-Boo Principle</a:t>
            </a:r>
          </a:p>
        </p:txBody>
      </p:sp>
      <p:sp>
        <p:nvSpPr>
          <p:cNvPr id="74755"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4756" name="Picture 5" descr="PeekABoo Spheres 1 no turn"/>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2000"/>
          </a:xfrm>
          <a:noFill/>
          <a:extLst>
            <a:ext uri="{909E8E84-426E-40DD-AFC4-6F175D3DCCD1}">
              <a14:hiddenFill xmlns:a14="http://schemas.microsoft.com/office/drawing/2010/main">
                <a:solidFill>
                  <a:srgbClr val="FFFFFF"/>
                </a:solidFill>
              </a14:hiddenFill>
            </a:ext>
          </a:extLst>
        </p:spPr>
      </p:pic>
      <p:sp>
        <p:nvSpPr>
          <p:cNvPr id="70664" name="Rectangle 8"/>
          <p:cNvSpPr>
            <a:spLocks noGrp="1" noChangeArrowheads="1"/>
          </p:cNvSpPr>
          <p:nvPr>
            <p:ph type="body" sz="half" idx="1"/>
          </p:nvPr>
        </p:nvSpPr>
        <p:spPr>
          <a:xfrm>
            <a:off x="457200" y="2590800"/>
            <a:ext cx="4038600" cy="2701925"/>
          </a:xfrm>
        </p:spPr>
        <p:txBody>
          <a:bodyPr/>
          <a:lstStyle/>
          <a:p>
            <a:pPr eaLnBrk="1" hangingPunct="1">
              <a:buFont typeface="Wingdings" panose="05000000000000000000" pitchFamily="2" charset="2"/>
              <a:buNone/>
              <a:defRPr/>
            </a:pPr>
            <a:r>
              <a:rPr lang="en-US" sz="2800" smtClean="0"/>
              <a:t>Watch again.</a:t>
            </a:r>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en-US" smtClean="0"/>
              <a:t>The Peek-A-Boo Principle</a:t>
            </a:r>
          </a:p>
        </p:txBody>
      </p:sp>
      <p:sp>
        <p:nvSpPr>
          <p:cNvPr id="75779"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5780" name="Picture 5" descr="PeekABoo Spheres start"/>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2000"/>
          </a:xfrm>
          <a:noFill/>
          <a:extLst>
            <a:ext uri="{909E8E84-426E-40DD-AFC4-6F175D3DCCD1}">
              <a14:hiddenFill xmlns:a14="http://schemas.microsoft.com/office/drawing/2010/main">
                <a:solidFill>
                  <a:srgbClr val="FFFFFF"/>
                </a:solidFill>
              </a14:hiddenFill>
            </a:ext>
          </a:extLst>
        </p:spPr>
      </p:pic>
      <p:sp>
        <p:nvSpPr>
          <p:cNvPr id="57351" name="Rectangle 7"/>
          <p:cNvSpPr>
            <a:spLocks noChangeArrowheads="1"/>
          </p:cNvSpPr>
          <p:nvPr/>
        </p:nvSpPr>
        <p:spPr bwMode="auto">
          <a:xfrm>
            <a:off x="228600" y="1981200"/>
            <a:ext cx="4038600" cy="331152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What happened?</a:t>
            </a:r>
          </a:p>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Was it this?</a:t>
            </a:r>
          </a:p>
        </p:txBody>
      </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smtClean="0"/>
              <a:t>The Peek-A-Boo Principle</a:t>
            </a:r>
          </a:p>
        </p:txBody>
      </p:sp>
      <p:sp>
        <p:nvSpPr>
          <p:cNvPr id="76803"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6804" name="Picture 7" descr="PeekABoo Spheres 1 turn"/>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8350"/>
          </a:xfrm>
          <a:noFill/>
          <a:extLst>
            <a:ext uri="{909E8E84-426E-40DD-AFC4-6F175D3DCCD1}">
              <a14:hiddenFill xmlns:a14="http://schemas.microsoft.com/office/drawing/2010/main">
                <a:solidFill>
                  <a:srgbClr val="FFFFFF"/>
                </a:solidFill>
              </a14:hiddenFill>
            </a:ext>
          </a:extLst>
        </p:spPr>
      </p:pic>
      <p:sp>
        <p:nvSpPr>
          <p:cNvPr id="46091" name="Rectangle 11"/>
          <p:cNvSpPr>
            <a:spLocks noChangeArrowheads="1"/>
          </p:cNvSpPr>
          <p:nvPr/>
        </p:nvSpPr>
        <p:spPr bwMode="auto">
          <a:xfrm>
            <a:off x="228600" y="1981200"/>
            <a:ext cx="4038600" cy="331152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What happened?</a:t>
            </a:r>
          </a:p>
          <a:p>
            <a:pPr marL="342900" indent="-342900"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Was it this?</a:t>
            </a: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smtClean="0"/>
              <a:t>The Peek-A-Boo Principle</a:t>
            </a:r>
          </a:p>
        </p:txBody>
      </p:sp>
      <p:sp>
        <p:nvSpPr>
          <p:cNvPr id="77827"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7828" name="Picture 5" descr="PeekABoo Spheres start"/>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2000"/>
          </a:xfrm>
          <a:noFill/>
          <a:extLst>
            <a:ext uri="{909E8E84-426E-40DD-AFC4-6F175D3DCCD1}">
              <a14:hiddenFill xmlns:a14="http://schemas.microsoft.com/office/drawing/2010/main">
                <a:solidFill>
                  <a:srgbClr val="FFFFFF"/>
                </a:solidFill>
              </a14:hiddenFill>
            </a:ext>
          </a:extLst>
        </p:spPr>
      </p:pic>
      <p:sp>
        <p:nvSpPr>
          <p:cNvPr id="54279" name="Rectangle 7"/>
          <p:cNvSpPr>
            <a:spLocks noGrp="1" noChangeArrowheads="1"/>
          </p:cNvSpPr>
          <p:nvPr>
            <p:ph type="body" sz="half" idx="1"/>
          </p:nvPr>
        </p:nvSpPr>
        <p:spPr>
          <a:xfrm>
            <a:off x="228600" y="2514600"/>
            <a:ext cx="4038600" cy="3616325"/>
          </a:xfrm>
        </p:spPr>
        <p:txBody>
          <a:bodyPr/>
          <a:lstStyle/>
          <a:p>
            <a:pPr eaLnBrk="1" hangingPunct="1">
              <a:buFont typeface="Wingdings" panose="05000000000000000000" pitchFamily="2" charset="2"/>
              <a:buNone/>
              <a:defRPr/>
            </a:pPr>
            <a:endParaRPr lang="en-US" sz="2800" smtClean="0"/>
          </a:p>
          <a:p>
            <a:pPr eaLnBrk="1" hangingPunct="1">
              <a:buFont typeface="Wingdings" panose="05000000000000000000" pitchFamily="2" charset="2"/>
              <a:buNone/>
              <a:defRPr/>
            </a:pPr>
            <a:r>
              <a:rPr lang="en-US" sz="2800" smtClean="0"/>
              <a:t>Or was it this??</a:t>
            </a:r>
          </a:p>
        </p:txBody>
      </p:sp>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smtClean="0"/>
              <a:t>The Peek-A-Boo Principle</a:t>
            </a:r>
          </a:p>
        </p:txBody>
      </p:sp>
      <p:sp>
        <p:nvSpPr>
          <p:cNvPr id="78851"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8852" name="Picture 5" descr="PeekABoo Spheres 3 turn"/>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410200" cy="4573588"/>
          </a:xfrm>
          <a:noFill/>
          <a:extLst>
            <a:ext uri="{909E8E84-426E-40DD-AFC4-6F175D3DCCD1}">
              <a14:hiddenFill xmlns:a14="http://schemas.microsoft.com/office/drawing/2010/main">
                <a:solidFill>
                  <a:srgbClr val="FFFFFF"/>
                </a:solidFill>
              </a14:hiddenFill>
            </a:ext>
          </a:extLst>
        </p:spPr>
      </p:pic>
      <p:sp>
        <p:nvSpPr>
          <p:cNvPr id="47112" name="Rectangle 8"/>
          <p:cNvSpPr>
            <a:spLocks noGrp="1" noChangeArrowheads="1"/>
          </p:cNvSpPr>
          <p:nvPr>
            <p:ph type="body" sz="half" idx="1"/>
          </p:nvPr>
        </p:nvSpPr>
        <p:spPr>
          <a:xfrm>
            <a:off x="228600" y="2514600"/>
            <a:ext cx="4038600" cy="3616325"/>
          </a:xfrm>
        </p:spPr>
        <p:txBody>
          <a:bodyPr/>
          <a:lstStyle/>
          <a:p>
            <a:pPr eaLnBrk="1" hangingPunct="1">
              <a:defRPr/>
            </a:pPr>
            <a:endParaRPr lang="en-US" sz="2800" smtClean="0"/>
          </a:p>
          <a:p>
            <a:pPr eaLnBrk="1" hangingPunct="1">
              <a:buFont typeface="Wingdings" panose="05000000000000000000" pitchFamily="2" charset="2"/>
              <a:buNone/>
              <a:defRPr/>
            </a:pPr>
            <a:r>
              <a:rPr lang="en-US" sz="2800" smtClean="0"/>
              <a:t>Or was it this??</a:t>
            </a:r>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en-US" smtClean="0"/>
              <a:t>The Peek-A-Boo Principle</a:t>
            </a:r>
          </a:p>
        </p:txBody>
      </p:sp>
      <p:sp>
        <p:nvSpPr>
          <p:cNvPr id="79875"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79876" name="Picture 5" descr="PeekABoo Spheres start"/>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2000"/>
          </a:xfrm>
          <a:noFill/>
          <a:extLst>
            <a:ext uri="{909E8E84-426E-40DD-AFC4-6F175D3DCCD1}">
              <a14:hiddenFill xmlns:a14="http://schemas.microsoft.com/office/drawing/2010/main">
                <a:solidFill>
                  <a:srgbClr val="FFFFFF"/>
                </a:solidFill>
              </a14:hiddenFill>
            </a:ext>
          </a:extLst>
        </p:spPr>
      </p:pic>
      <p:sp>
        <p:nvSpPr>
          <p:cNvPr id="55303" name="Rectangle 7"/>
          <p:cNvSpPr>
            <a:spLocks noGrp="1" noChangeArrowheads="1"/>
          </p:cNvSpPr>
          <p:nvPr>
            <p:ph type="body" sz="half" idx="1"/>
          </p:nvPr>
        </p:nvSpPr>
        <p:spPr>
          <a:xfrm>
            <a:off x="228600" y="2971800"/>
            <a:ext cx="4038600" cy="3159125"/>
          </a:xfrm>
        </p:spPr>
        <p:txBody>
          <a:bodyPr/>
          <a:lstStyle/>
          <a:p>
            <a:pPr eaLnBrk="1" hangingPunct="1">
              <a:defRPr/>
            </a:pPr>
            <a:endParaRPr lang="en-US" sz="2800" smtClean="0"/>
          </a:p>
          <a:p>
            <a:pPr eaLnBrk="1" hangingPunct="1">
              <a:buFont typeface="Wingdings" panose="05000000000000000000" pitchFamily="2" charset="2"/>
              <a:buNone/>
              <a:defRPr/>
            </a:pPr>
            <a:r>
              <a:rPr lang="en-US" sz="2800" smtClean="0"/>
              <a:t>Or was it this???</a:t>
            </a:r>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n-US" smtClean="0"/>
              <a:t>The Peek-A-Boo Principle</a:t>
            </a:r>
          </a:p>
        </p:txBody>
      </p:sp>
      <p:sp>
        <p:nvSpPr>
          <p:cNvPr id="80899"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80900" name="Picture 5" descr="PeekABoo Spheres 4 turn"/>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2000"/>
          </a:xfrm>
          <a:noFill/>
          <a:extLst>
            <a:ext uri="{909E8E84-426E-40DD-AFC4-6F175D3DCCD1}">
              <a14:hiddenFill xmlns:a14="http://schemas.microsoft.com/office/drawing/2010/main">
                <a:solidFill>
                  <a:srgbClr val="FFFFFF"/>
                </a:solidFill>
              </a14:hiddenFill>
            </a:ext>
          </a:extLst>
        </p:spPr>
      </p:pic>
      <p:sp>
        <p:nvSpPr>
          <p:cNvPr id="48136" name="Rectangle 8"/>
          <p:cNvSpPr>
            <a:spLocks noGrp="1" noChangeArrowheads="1"/>
          </p:cNvSpPr>
          <p:nvPr>
            <p:ph type="body" sz="half" idx="1"/>
          </p:nvPr>
        </p:nvSpPr>
        <p:spPr>
          <a:xfrm>
            <a:off x="228600" y="2971800"/>
            <a:ext cx="4038600" cy="3159125"/>
          </a:xfrm>
        </p:spPr>
        <p:txBody>
          <a:bodyPr/>
          <a:lstStyle/>
          <a:p>
            <a:pPr eaLnBrk="1" hangingPunct="1">
              <a:defRPr/>
            </a:pPr>
            <a:endParaRPr lang="en-US" sz="2800" smtClean="0"/>
          </a:p>
          <a:p>
            <a:pPr eaLnBrk="1" hangingPunct="1">
              <a:buFont typeface="Wingdings" panose="05000000000000000000" pitchFamily="2" charset="2"/>
              <a:buNone/>
              <a:defRPr/>
            </a:pPr>
            <a:r>
              <a:rPr lang="en-US" sz="2800" smtClean="0"/>
              <a:t>Or was it this???</a:t>
            </a:r>
          </a:p>
        </p:txBody>
      </p:sp>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smtClean="0"/>
              <a:t>The Peek-A-Boo Principle</a:t>
            </a:r>
          </a:p>
        </p:txBody>
      </p:sp>
      <p:sp>
        <p:nvSpPr>
          <p:cNvPr id="59395" name="Rectangle 3"/>
          <p:cNvSpPr>
            <a:spLocks noGrp="1" noChangeArrowheads="1"/>
          </p:cNvSpPr>
          <p:nvPr>
            <p:ph type="body" sz="half" idx="1"/>
          </p:nvPr>
        </p:nvSpPr>
        <p:spPr>
          <a:xfrm>
            <a:off x="457200" y="1752600"/>
            <a:ext cx="4038600" cy="4378325"/>
          </a:xfrm>
        </p:spPr>
        <p:txBody>
          <a:bodyPr/>
          <a:lstStyle/>
          <a:p>
            <a:pPr eaLnBrk="1" hangingPunct="1">
              <a:buFont typeface="Wingdings" panose="05000000000000000000" pitchFamily="2" charset="2"/>
              <a:buNone/>
              <a:defRPr/>
            </a:pPr>
            <a:r>
              <a:rPr lang="en-US" sz="2800" smtClean="0"/>
              <a:t>The only way</a:t>
            </a:r>
            <a:br>
              <a:rPr lang="en-US" sz="2800" smtClean="0"/>
            </a:br>
            <a:r>
              <a:rPr lang="en-US" sz="2800" smtClean="0"/>
              <a:t>for science</a:t>
            </a:r>
            <a:br>
              <a:rPr lang="en-US" sz="2800" smtClean="0"/>
            </a:br>
            <a:r>
              <a:rPr lang="en-US" sz="2800" smtClean="0"/>
              <a:t>to answer the</a:t>
            </a:r>
            <a:br>
              <a:rPr lang="en-US" sz="2800" smtClean="0"/>
            </a:br>
            <a:r>
              <a:rPr lang="en-US" sz="2800" smtClean="0"/>
              <a:t>question is to</a:t>
            </a:r>
            <a:br>
              <a:rPr lang="en-US" sz="2800" smtClean="0"/>
            </a:br>
            <a:r>
              <a:rPr lang="en-US" sz="2800" smtClean="0"/>
              <a:t>repeat the</a:t>
            </a:r>
            <a:br>
              <a:rPr lang="en-US" sz="2800" smtClean="0"/>
            </a:br>
            <a:r>
              <a:rPr lang="en-US" sz="2800" smtClean="0"/>
              <a:t>experiment…</a:t>
            </a:r>
            <a:br>
              <a:rPr lang="en-US" sz="2800" smtClean="0"/>
            </a:br>
            <a:endParaRPr lang="en-US" sz="2800" smtClean="0"/>
          </a:p>
        </p:txBody>
      </p:sp>
      <p:sp>
        <p:nvSpPr>
          <p:cNvPr id="81924"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81925" name="Picture 7" descr="PeekABoo Spheres 1 und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648200"/>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smtClean="0"/>
              <a:t>The Peek-A-Boo Principle</a:t>
            </a:r>
          </a:p>
        </p:txBody>
      </p:sp>
      <p:sp>
        <p:nvSpPr>
          <p:cNvPr id="82947"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82948" name="Picture 5" descr="PeekABoo Spheres 1 under"/>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648200"/>
          </a:xfrm>
          <a:noFill/>
          <a:extLst>
            <a:ext uri="{909E8E84-426E-40DD-AFC4-6F175D3DCCD1}">
              <a14:hiddenFill xmlns:a14="http://schemas.microsoft.com/office/drawing/2010/main">
                <a:solidFill>
                  <a:srgbClr val="FFFFFF"/>
                </a:solidFill>
              </a14:hiddenFill>
            </a:ext>
          </a:extLst>
        </p:spPr>
      </p:pic>
      <p:sp>
        <p:nvSpPr>
          <p:cNvPr id="49160" name="Rectangle 8"/>
          <p:cNvSpPr>
            <a:spLocks noGrp="1" noChangeArrowheads="1"/>
          </p:cNvSpPr>
          <p:nvPr>
            <p:ph type="body" sz="half" idx="1"/>
          </p:nvPr>
        </p:nvSpPr>
        <p:spPr>
          <a:xfrm>
            <a:off x="457200" y="1752600"/>
            <a:ext cx="4038600" cy="4378325"/>
          </a:xfrm>
        </p:spPr>
        <p:txBody>
          <a:bodyPr/>
          <a:lstStyle/>
          <a:p>
            <a:pPr eaLnBrk="1" hangingPunct="1">
              <a:buFont typeface="Wingdings" panose="05000000000000000000" pitchFamily="2" charset="2"/>
              <a:buNone/>
              <a:defRPr/>
            </a:pPr>
            <a:r>
              <a:rPr lang="en-US" sz="2800" smtClean="0"/>
              <a:t>The only way</a:t>
            </a:r>
            <a:br>
              <a:rPr lang="en-US" sz="2800" smtClean="0"/>
            </a:br>
            <a:r>
              <a:rPr lang="en-US" sz="2800" smtClean="0"/>
              <a:t>for science</a:t>
            </a:r>
            <a:br>
              <a:rPr lang="en-US" sz="2800" smtClean="0"/>
            </a:br>
            <a:r>
              <a:rPr lang="en-US" sz="2800" smtClean="0"/>
              <a:t>to answer the</a:t>
            </a:r>
            <a:br>
              <a:rPr lang="en-US" sz="2800" smtClean="0"/>
            </a:br>
            <a:r>
              <a:rPr lang="en-US" sz="2800" smtClean="0"/>
              <a:t>question is to</a:t>
            </a:r>
            <a:br>
              <a:rPr lang="en-US" sz="2800" smtClean="0"/>
            </a:br>
            <a:r>
              <a:rPr lang="en-US" sz="2800" smtClean="0"/>
              <a:t>repeat the</a:t>
            </a:r>
            <a:br>
              <a:rPr lang="en-US" sz="2800" smtClean="0"/>
            </a:br>
            <a:r>
              <a:rPr lang="en-US" sz="2800" smtClean="0"/>
              <a:t>experiment…</a:t>
            </a:r>
            <a:br>
              <a:rPr lang="en-US" sz="2800" smtClean="0"/>
            </a:br>
            <a:endParaRPr lang="en-US" sz="2800" smtClean="0"/>
          </a:p>
        </p:txBody>
      </p:sp>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defRPr/>
            </a:pPr>
            <a:r>
              <a:rPr lang="en-US" smtClean="0"/>
              <a:t>The Peek-A-Boo Principle</a:t>
            </a:r>
          </a:p>
        </p:txBody>
      </p:sp>
      <p:sp>
        <p:nvSpPr>
          <p:cNvPr id="83971"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83972" name="Picture 5" descr="PeekABoo Spheres 1 under right"/>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648200"/>
          </a:xfrm>
          <a:noFill/>
          <a:extLst>
            <a:ext uri="{909E8E84-426E-40DD-AFC4-6F175D3DCCD1}">
              <a14:hiddenFill xmlns:a14="http://schemas.microsoft.com/office/drawing/2010/main">
                <a:solidFill>
                  <a:srgbClr val="FFFFFF"/>
                </a:solidFill>
              </a14:hiddenFill>
            </a:ext>
          </a:extLst>
        </p:spPr>
      </p:pic>
      <p:sp>
        <p:nvSpPr>
          <p:cNvPr id="50184" name="Rectangle 8"/>
          <p:cNvSpPr>
            <a:spLocks noGrp="1" noChangeArrowheads="1"/>
          </p:cNvSpPr>
          <p:nvPr>
            <p:ph type="body" sz="half" idx="1"/>
          </p:nvPr>
        </p:nvSpPr>
        <p:spPr>
          <a:xfrm>
            <a:off x="457200" y="2743200"/>
            <a:ext cx="4038600" cy="1828800"/>
          </a:xfrm>
        </p:spPr>
        <p:txBody>
          <a:bodyPr/>
          <a:lstStyle/>
          <a:p>
            <a:pPr eaLnBrk="1" hangingPunct="1">
              <a:buFont typeface="Wingdings" panose="05000000000000000000" pitchFamily="2" charset="2"/>
              <a:buNone/>
              <a:defRPr/>
            </a:pPr>
            <a:r>
              <a:rPr lang="en-US" sz="2800" smtClean="0"/>
              <a:t>…and repeat</a:t>
            </a:r>
            <a:br>
              <a:rPr lang="en-US" sz="2800" smtClean="0"/>
            </a:br>
            <a:r>
              <a:rPr lang="en-US" sz="2800" smtClean="0"/>
              <a:t>it again…</a:t>
            </a: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defRPr/>
            </a:pPr>
            <a:r>
              <a:rPr lang="en-US" smtClean="0"/>
              <a:t>Why do scientists fear “Clarity”?</a:t>
            </a:r>
          </a:p>
        </p:txBody>
      </p:sp>
      <p:pic>
        <p:nvPicPr>
          <p:cNvPr id="126989" name="Picture 13" descr="QED Lagrangian for dummies lighte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447800"/>
            <a:ext cx="6678613" cy="5621338"/>
          </a:xfrm>
          <a:noFill/>
          <a:extLst>
            <a:ext uri="{909E8E84-426E-40DD-AFC4-6F175D3DCCD1}">
              <a14:hiddenFill xmlns:a14="http://schemas.microsoft.com/office/drawing/2010/main">
                <a:solidFill>
                  <a:srgbClr val="FFFFFF"/>
                </a:solidFill>
              </a14:hiddenFill>
            </a:ext>
          </a:extLst>
        </p:spPr>
      </p:pic>
      <p:pic>
        <p:nvPicPr>
          <p:cNvPr id="126991" name="Picture 15" descr="Albert_Einstein_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8400"/>
            <a:ext cx="33909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3" name="AutoShape 17"/>
          <p:cNvSpPr>
            <a:spLocks noChangeArrowheads="1"/>
          </p:cNvSpPr>
          <p:nvPr/>
        </p:nvSpPr>
        <p:spPr bwMode="auto">
          <a:xfrm>
            <a:off x="3792538" y="2473325"/>
            <a:ext cx="5019675" cy="1420813"/>
          </a:xfrm>
          <a:prstGeom prst="wedgeRoundRectCallout">
            <a:avLst>
              <a:gd name="adj1" fmla="val -73500"/>
              <a:gd name="adj2" fmla="val 124861"/>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chemeClr val="bg1"/>
                </a:solidFill>
              </a:rPr>
              <a:t>Everything should be made as simple as possible, </a:t>
            </a:r>
            <a:br>
              <a:rPr lang="en-US" altLang="en-US" sz="2600" b="1">
                <a:solidFill>
                  <a:schemeClr val="bg1"/>
                </a:solidFill>
              </a:rPr>
            </a:br>
            <a:r>
              <a:rPr lang="en-US" altLang="en-US" sz="2600" b="1">
                <a:solidFill>
                  <a:schemeClr val="bg1"/>
                </a:solidFill>
              </a:rPr>
              <a:t>but not simpler.</a:t>
            </a:r>
            <a:r>
              <a:rPr lang="en-US" altLang="en-US">
                <a:solidFill>
                  <a:schemeClr val="bg1"/>
                </a:solidFill>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9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2698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6991"/>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126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lang="en-US" smtClean="0"/>
              <a:t>The Peek-A-Boo Principle</a:t>
            </a:r>
          </a:p>
        </p:txBody>
      </p:sp>
      <p:sp>
        <p:nvSpPr>
          <p:cNvPr id="84995" name="Rectangle 4"/>
          <p:cNvSpPr>
            <a:spLocks noChangeArrowheads="1"/>
          </p:cNvSpPr>
          <p:nvPr/>
        </p:nvSpPr>
        <p:spPr bwMode="auto">
          <a:xfrm>
            <a:off x="3276600" y="1752600"/>
            <a:ext cx="5334000" cy="457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84996" name="Picture 5" descr="PeekABoo Spheres 1 over"/>
          <p:cNvPicPr>
            <a:picLocks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76600" y="1752600"/>
            <a:ext cx="5334000" cy="4572000"/>
          </a:xfrm>
          <a:noFill/>
          <a:extLst>
            <a:ext uri="{909E8E84-426E-40DD-AFC4-6F175D3DCCD1}">
              <a14:hiddenFill xmlns:a14="http://schemas.microsoft.com/office/drawing/2010/main">
                <a:solidFill>
                  <a:srgbClr val="FFFFFF"/>
                </a:solidFill>
              </a14:hiddenFill>
            </a:ext>
          </a:extLst>
        </p:spPr>
      </p:pic>
      <p:sp>
        <p:nvSpPr>
          <p:cNvPr id="62472" name="Rectangle 8"/>
          <p:cNvSpPr>
            <a:spLocks noGrp="1" noChangeArrowheads="1"/>
          </p:cNvSpPr>
          <p:nvPr>
            <p:ph type="body" sz="half" idx="1"/>
          </p:nvPr>
        </p:nvSpPr>
        <p:spPr>
          <a:xfrm>
            <a:off x="457200" y="2743200"/>
            <a:ext cx="4038600" cy="3387725"/>
          </a:xfrm>
        </p:spPr>
        <p:txBody>
          <a:bodyPr/>
          <a:lstStyle/>
          <a:p>
            <a:pPr eaLnBrk="1" hangingPunct="1">
              <a:defRPr/>
            </a:pPr>
            <a:endParaRPr lang="en-US" sz="2800" smtClean="0"/>
          </a:p>
          <a:p>
            <a:pPr eaLnBrk="1" hangingPunct="1">
              <a:defRPr/>
            </a:pPr>
            <a:endParaRPr lang="en-US" sz="2800" smtClean="0"/>
          </a:p>
          <a:p>
            <a:pPr eaLnBrk="1" hangingPunct="1">
              <a:buFont typeface="Wingdings" panose="05000000000000000000" pitchFamily="2" charset="2"/>
              <a:buNone/>
              <a:defRPr/>
            </a:pPr>
            <a:r>
              <a:rPr lang="en-US" sz="2800" smtClean="0"/>
              <a:t>…and again.</a:t>
            </a:r>
          </a:p>
        </p:txBody>
      </p:sp>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pPr eaLnBrk="1" hangingPunct="1">
              <a:defRPr/>
            </a:pPr>
            <a:r>
              <a:rPr lang="en-US" smtClean="0"/>
              <a:t>Peek-A-Boo Logic</a:t>
            </a:r>
          </a:p>
        </p:txBody>
      </p:sp>
      <p:sp>
        <p:nvSpPr>
          <p:cNvPr id="360451" name="Rectangle 3"/>
          <p:cNvSpPr>
            <a:spLocks noGrp="1" noChangeArrowheads="1"/>
          </p:cNvSpPr>
          <p:nvPr>
            <p:ph type="body" idx="1"/>
          </p:nvPr>
        </p:nvSpPr>
        <p:spPr/>
        <p:txBody>
          <a:bodyPr/>
          <a:lstStyle/>
          <a:p>
            <a:pPr algn="ctr" eaLnBrk="1" hangingPunct="1">
              <a:buFont typeface="Wingdings" panose="05000000000000000000" pitchFamily="2" charset="2"/>
              <a:buNone/>
              <a:defRPr/>
            </a:pPr>
            <a:endParaRPr lang="en-US" sz="4400" smtClean="0"/>
          </a:p>
          <a:p>
            <a:pPr algn="ctr" eaLnBrk="1" hangingPunct="1">
              <a:buFont typeface="Wingdings" panose="05000000000000000000" pitchFamily="2" charset="2"/>
              <a:buNone/>
              <a:defRPr/>
            </a:pPr>
            <a:r>
              <a:rPr lang="en-US" smtClean="0"/>
              <a:t>Scientific inquiry does not allow us to </a:t>
            </a:r>
            <a:r>
              <a:rPr lang="en-US" i="1" smtClean="0"/>
              <a:t>assume</a:t>
            </a:r>
            <a:r>
              <a:rPr lang="en-US" smtClean="0"/>
              <a:t> the nature of phenomena that </a:t>
            </a:r>
            <a:br>
              <a:rPr lang="en-US" smtClean="0"/>
            </a:br>
            <a:r>
              <a:rPr lang="en-US" smtClean="0"/>
              <a:t>are not observed.</a:t>
            </a:r>
          </a:p>
          <a:p>
            <a:pPr algn="ctr" eaLnBrk="1" hangingPunct="1">
              <a:buFont typeface="Wingdings" panose="05000000000000000000" pitchFamily="2" charset="2"/>
              <a:buNone/>
              <a:defRPr/>
            </a:pPr>
            <a:endParaRPr lang="en-US" smtClean="0"/>
          </a:p>
          <a:p>
            <a:pPr algn="ctr" eaLnBrk="1" hangingPunct="1">
              <a:buFont typeface="Wingdings" panose="05000000000000000000" pitchFamily="2" charset="2"/>
              <a:buNone/>
              <a:defRPr/>
            </a:pPr>
            <a:r>
              <a:rPr lang="en-US" smtClean="0"/>
              <a:t>Example…</a:t>
            </a:r>
          </a:p>
          <a:p>
            <a:pPr algn="ctr" eaLnBrk="1" hangingPunct="1">
              <a:buFont typeface="Wingdings" panose="05000000000000000000" pitchFamily="2" charset="2"/>
              <a:buNone/>
              <a:defRPr/>
            </a:pPr>
            <a:endParaRPr lang="en-US" sz="4400"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04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defRPr/>
            </a:pPr>
            <a:r>
              <a:rPr lang="en-US" smtClean="0"/>
              <a:t>Peek-A-Boo and Physics</a:t>
            </a:r>
          </a:p>
        </p:txBody>
      </p:sp>
      <p:sp>
        <p:nvSpPr>
          <p:cNvPr id="382979" name="Rectangle 3"/>
          <p:cNvSpPr>
            <a:spLocks noGrp="1" noChangeArrowheads="1"/>
          </p:cNvSpPr>
          <p:nvPr>
            <p:ph type="body" idx="1"/>
          </p:nvPr>
        </p:nvSpPr>
        <p:spPr>
          <a:xfrm>
            <a:off x="457200" y="1600200"/>
            <a:ext cx="8191500" cy="1806575"/>
          </a:xfrm>
        </p:spPr>
        <p:txBody>
          <a:bodyPr/>
          <a:lstStyle/>
          <a:p>
            <a:pPr eaLnBrk="1" hangingPunct="1">
              <a:buFont typeface="Wingdings" panose="05000000000000000000" pitchFamily="2" charset="2"/>
              <a:buNone/>
              <a:defRPr/>
            </a:pPr>
            <a:r>
              <a:rPr lang="en-US" smtClean="0"/>
              <a:t>Tunneling:  Somehow quanta get from one place to another when it is impossible for them to be in between.</a:t>
            </a:r>
          </a:p>
        </p:txBody>
      </p:sp>
      <p:pic>
        <p:nvPicPr>
          <p:cNvPr id="87044" name="Picture 4" descr="TunnelThroughFram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409950"/>
            <a:ext cx="36766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pPr eaLnBrk="1" hangingPunct="1">
              <a:defRPr/>
            </a:pPr>
            <a:r>
              <a:rPr lang="en-US" smtClean="0"/>
              <a:t>Peek-A-Boo and Physics</a:t>
            </a:r>
          </a:p>
        </p:txBody>
      </p:sp>
      <p:sp>
        <p:nvSpPr>
          <p:cNvPr id="387075" name="Rectangle 3"/>
          <p:cNvSpPr>
            <a:spLocks noGrp="1" noChangeArrowheads="1"/>
          </p:cNvSpPr>
          <p:nvPr>
            <p:ph type="body" idx="1"/>
          </p:nvPr>
        </p:nvSpPr>
        <p:spPr>
          <a:xfrm>
            <a:off x="457200" y="1600200"/>
            <a:ext cx="8191500" cy="1806575"/>
          </a:xfrm>
        </p:spPr>
        <p:txBody>
          <a:bodyPr/>
          <a:lstStyle/>
          <a:p>
            <a:pPr eaLnBrk="1" hangingPunct="1">
              <a:buFont typeface="Wingdings" panose="05000000000000000000" pitchFamily="2" charset="2"/>
              <a:buNone/>
              <a:defRPr/>
            </a:pPr>
            <a:r>
              <a:rPr lang="en-US" smtClean="0"/>
              <a:t>Tunneling:  Somehow quanta get from one place to another when it is impossible for them to be in between.</a:t>
            </a:r>
          </a:p>
        </p:txBody>
      </p:sp>
      <p:pic>
        <p:nvPicPr>
          <p:cNvPr id="88068" name="Picture 5" descr="TunnelThroughVi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409950"/>
            <a:ext cx="36766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eaLnBrk="1" hangingPunct="1">
              <a:defRPr/>
            </a:pPr>
            <a:r>
              <a:rPr lang="en-US" smtClean="0"/>
              <a:t>Peek-A-Boo and Physics</a:t>
            </a:r>
          </a:p>
        </p:txBody>
      </p:sp>
      <p:sp>
        <p:nvSpPr>
          <p:cNvPr id="389123" name="Rectangle 3"/>
          <p:cNvSpPr>
            <a:spLocks noGrp="1" noChangeArrowheads="1"/>
          </p:cNvSpPr>
          <p:nvPr>
            <p:ph type="body" idx="1"/>
          </p:nvPr>
        </p:nvSpPr>
        <p:spPr>
          <a:xfrm>
            <a:off x="457200" y="1600200"/>
            <a:ext cx="8191500" cy="1806575"/>
          </a:xfrm>
        </p:spPr>
        <p:txBody>
          <a:bodyPr/>
          <a:lstStyle/>
          <a:p>
            <a:pPr eaLnBrk="1" hangingPunct="1">
              <a:buFont typeface="Wingdings" panose="05000000000000000000" pitchFamily="2" charset="2"/>
              <a:buNone/>
              <a:defRPr/>
            </a:pPr>
            <a:r>
              <a:rPr lang="en-US" smtClean="0"/>
              <a:t>We never see the particle </a:t>
            </a:r>
            <a:r>
              <a:rPr lang="en-US" i="1" smtClean="0"/>
              <a:t>inside</a:t>
            </a:r>
            <a:r>
              <a:rPr lang="en-US" smtClean="0"/>
              <a:t> the place where it is impossible to be (the barrier).</a:t>
            </a:r>
          </a:p>
        </p:txBody>
      </p:sp>
      <p:pic>
        <p:nvPicPr>
          <p:cNvPr id="89092" name="Picture 5" descr="TunnelDisappFram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409950"/>
            <a:ext cx="36766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pPr eaLnBrk="1" hangingPunct="1">
              <a:defRPr/>
            </a:pPr>
            <a:r>
              <a:rPr lang="en-US" smtClean="0"/>
              <a:t>Peek-A-Boo and Physics</a:t>
            </a:r>
          </a:p>
        </p:txBody>
      </p:sp>
      <p:sp>
        <p:nvSpPr>
          <p:cNvPr id="391171" name="Rectangle 3"/>
          <p:cNvSpPr>
            <a:spLocks noGrp="1" noChangeArrowheads="1"/>
          </p:cNvSpPr>
          <p:nvPr>
            <p:ph type="body" idx="1"/>
          </p:nvPr>
        </p:nvSpPr>
        <p:spPr>
          <a:xfrm>
            <a:off x="457200" y="1600200"/>
            <a:ext cx="8191500" cy="1806575"/>
          </a:xfrm>
        </p:spPr>
        <p:txBody>
          <a:bodyPr/>
          <a:lstStyle/>
          <a:p>
            <a:pPr eaLnBrk="1" hangingPunct="1">
              <a:buFont typeface="Wingdings" panose="05000000000000000000" pitchFamily="2" charset="2"/>
              <a:buNone/>
              <a:defRPr/>
            </a:pPr>
            <a:r>
              <a:rPr lang="en-US" smtClean="0"/>
              <a:t>We never see the particle </a:t>
            </a:r>
            <a:r>
              <a:rPr lang="en-US" i="1" smtClean="0"/>
              <a:t>inside</a:t>
            </a:r>
            <a:r>
              <a:rPr lang="en-US" smtClean="0"/>
              <a:t> the place where it is impossible to be (the barrier).</a:t>
            </a:r>
          </a:p>
        </p:txBody>
      </p:sp>
      <p:pic>
        <p:nvPicPr>
          <p:cNvPr id="90116" name="Picture 5" descr="TunnelDisappVi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409950"/>
            <a:ext cx="36766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eaLnBrk="1" hangingPunct="1">
              <a:defRPr/>
            </a:pPr>
            <a:r>
              <a:rPr lang="en-US" smtClean="0"/>
              <a:t>Peek-A-Boo and Physics</a:t>
            </a:r>
          </a:p>
        </p:txBody>
      </p:sp>
      <p:sp>
        <p:nvSpPr>
          <p:cNvPr id="393219" name="Rectangle 3"/>
          <p:cNvSpPr>
            <a:spLocks noGrp="1" noChangeArrowheads="1"/>
          </p:cNvSpPr>
          <p:nvPr>
            <p:ph type="body" idx="1"/>
          </p:nvPr>
        </p:nvSpPr>
        <p:spPr>
          <a:xfrm>
            <a:off x="457200" y="1600200"/>
            <a:ext cx="8191500" cy="2701925"/>
          </a:xfrm>
        </p:spPr>
        <p:txBody>
          <a:bodyPr/>
          <a:lstStyle/>
          <a:p>
            <a:pPr eaLnBrk="1" hangingPunct="1">
              <a:buFont typeface="Wingdings" panose="05000000000000000000" pitchFamily="2" charset="2"/>
              <a:buNone/>
              <a:defRPr/>
            </a:pPr>
            <a:r>
              <a:rPr lang="en-US" smtClean="0"/>
              <a:t>We might want to get a snapshot like this…</a:t>
            </a:r>
          </a:p>
          <a:p>
            <a:pPr eaLnBrk="1" hangingPunct="1">
              <a:buFont typeface="Wingdings" panose="05000000000000000000" pitchFamily="2" charset="2"/>
              <a:buNone/>
              <a:defRPr/>
            </a:pPr>
            <a:endParaRPr lang="en-US" smtClean="0"/>
          </a:p>
          <a:p>
            <a:pPr eaLnBrk="1" hangingPunct="1">
              <a:buFont typeface="Wingdings" panose="05000000000000000000" pitchFamily="2" charset="2"/>
              <a:buNone/>
              <a:defRPr/>
            </a:pPr>
            <a:r>
              <a:rPr lang="en-US" smtClean="0"/>
              <a:t>… but nature doesn’t</a:t>
            </a:r>
          </a:p>
          <a:p>
            <a:pPr eaLnBrk="1" hangingPunct="1">
              <a:buFont typeface="Wingdings" panose="05000000000000000000" pitchFamily="2" charset="2"/>
              <a:buNone/>
              <a:defRPr/>
            </a:pPr>
            <a:r>
              <a:rPr lang="en-US" smtClean="0"/>
              <a:t>    care what we want.</a:t>
            </a:r>
          </a:p>
        </p:txBody>
      </p:sp>
      <p:pic>
        <p:nvPicPr>
          <p:cNvPr id="91140" name="Picture 5" descr="TunnelThroughFrame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409950"/>
            <a:ext cx="36766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32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idx="4294967295"/>
          </p:nvPr>
        </p:nvSpPr>
        <p:spPr/>
        <p:txBody>
          <a:bodyPr/>
          <a:lstStyle/>
          <a:p>
            <a:pPr eaLnBrk="1" hangingPunct="1">
              <a:defRPr/>
            </a:pPr>
            <a:r>
              <a:rPr lang="en-US" smtClean="0"/>
              <a:t>Peek-A-Boo and Physics</a:t>
            </a:r>
          </a:p>
        </p:txBody>
      </p:sp>
      <p:sp>
        <p:nvSpPr>
          <p:cNvPr id="393219" name="Rectangle 3"/>
          <p:cNvSpPr>
            <a:spLocks noGrp="1" noChangeArrowheads="1"/>
          </p:cNvSpPr>
          <p:nvPr>
            <p:ph type="body" idx="4294967295"/>
          </p:nvPr>
        </p:nvSpPr>
        <p:spPr>
          <a:xfrm>
            <a:off x="457200" y="1600200"/>
            <a:ext cx="8191500" cy="833438"/>
          </a:xfrm>
        </p:spPr>
        <p:txBody>
          <a:bodyPr/>
          <a:lstStyle/>
          <a:p>
            <a:pPr eaLnBrk="1" hangingPunct="1">
              <a:buFont typeface="Wingdings" panose="05000000000000000000" pitchFamily="2" charset="2"/>
              <a:buNone/>
              <a:defRPr/>
            </a:pPr>
            <a:r>
              <a:rPr lang="en-US" smtClean="0"/>
              <a:t>Artist’s conception of tunneling:</a:t>
            </a:r>
          </a:p>
          <a:p>
            <a:pPr eaLnBrk="1" hangingPunct="1">
              <a:buFont typeface="Wingdings" panose="05000000000000000000" pitchFamily="2" charset="2"/>
              <a:buNone/>
              <a:defRPr/>
            </a:pPr>
            <a:endParaRPr lang="en-US" smtClean="0"/>
          </a:p>
        </p:txBody>
      </p:sp>
      <p:pic>
        <p:nvPicPr>
          <p:cNvPr id="92164" name="Picture 5" descr="Tunneling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540000"/>
            <a:ext cx="2922588"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pPr eaLnBrk="1" hangingPunct="1">
              <a:defRPr/>
            </a:pPr>
            <a:r>
              <a:rPr lang="en-US" smtClean="0"/>
              <a:t>Peek-A-Boo Logic</a:t>
            </a:r>
          </a:p>
        </p:txBody>
      </p:sp>
      <p:sp>
        <p:nvSpPr>
          <p:cNvPr id="395267" name="Rectangle 3"/>
          <p:cNvSpPr>
            <a:spLocks noGrp="1" noChangeArrowheads="1"/>
          </p:cNvSpPr>
          <p:nvPr>
            <p:ph type="body" idx="1"/>
          </p:nvPr>
        </p:nvSpPr>
        <p:spPr/>
        <p:txBody>
          <a:bodyPr/>
          <a:lstStyle/>
          <a:p>
            <a:pPr algn="ctr" eaLnBrk="1" hangingPunct="1">
              <a:buFont typeface="Wingdings" panose="05000000000000000000" pitchFamily="2" charset="2"/>
              <a:buNone/>
              <a:defRPr/>
            </a:pPr>
            <a:endParaRPr lang="en-US" sz="4400" smtClean="0"/>
          </a:p>
          <a:p>
            <a:pPr algn="ctr" eaLnBrk="1" hangingPunct="1">
              <a:buFont typeface="Wingdings" panose="05000000000000000000" pitchFamily="2" charset="2"/>
              <a:buNone/>
              <a:defRPr/>
            </a:pPr>
            <a:r>
              <a:rPr lang="en-US" smtClean="0">
                <a:solidFill>
                  <a:schemeClr val="tx2"/>
                </a:solidFill>
                <a:effectLst>
                  <a:outerShdw blurRad="38100" dist="38100" dir="2700000" algn="tl">
                    <a:srgbClr val="FFFFFF"/>
                  </a:outerShdw>
                </a:effectLst>
              </a:rPr>
              <a:t>Scientific inquiry does not allow us to </a:t>
            </a:r>
            <a:r>
              <a:rPr lang="en-US" i="1" smtClean="0">
                <a:solidFill>
                  <a:schemeClr val="tx2"/>
                </a:solidFill>
                <a:effectLst>
                  <a:outerShdw blurRad="38100" dist="38100" dir="2700000" algn="tl">
                    <a:srgbClr val="FFFFFF"/>
                  </a:outerShdw>
                </a:effectLst>
              </a:rPr>
              <a:t>assume</a:t>
            </a:r>
            <a:r>
              <a:rPr lang="en-US" smtClean="0">
                <a:solidFill>
                  <a:schemeClr val="tx2"/>
                </a:solidFill>
                <a:effectLst>
                  <a:outerShdw blurRad="38100" dist="38100" dir="2700000" algn="tl">
                    <a:srgbClr val="FFFFFF"/>
                  </a:outerShdw>
                </a:effectLst>
              </a:rPr>
              <a:t> the nature of phenomena that </a:t>
            </a:r>
            <a:br>
              <a:rPr lang="en-US" smtClean="0">
                <a:solidFill>
                  <a:schemeClr val="tx2"/>
                </a:solidFill>
                <a:effectLst>
                  <a:outerShdw blurRad="38100" dist="38100" dir="2700000" algn="tl">
                    <a:srgbClr val="FFFFFF"/>
                  </a:outerShdw>
                </a:effectLst>
              </a:rPr>
            </a:br>
            <a:r>
              <a:rPr lang="en-US" smtClean="0">
                <a:solidFill>
                  <a:schemeClr val="tx2"/>
                </a:solidFill>
                <a:effectLst>
                  <a:outerShdw blurRad="38100" dist="38100" dir="2700000" algn="tl">
                    <a:srgbClr val="FFFFFF"/>
                  </a:outerShdw>
                </a:effectLst>
              </a:rPr>
              <a:t>are not observed.</a:t>
            </a:r>
          </a:p>
          <a:p>
            <a:pPr algn="ctr" eaLnBrk="1" hangingPunct="1">
              <a:buFont typeface="Wingdings" panose="05000000000000000000" pitchFamily="2" charset="2"/>
              <a:buNone/>
              <a:defRPr/>
            </a:pPr>
            <a:endParaRPr lang="en-US" smtClean="0">
              <a:solidFill>
                <a:schemeClr val="tx2"/>
              </a:solidFill>
              <a:effectLst>
                <a:outerShdw blurRad="38100" dist="38100" dir="2700000" algn="tl">
                  <a:srgbClr val="FFFFFF"/>
                </a:outerShdw>
              </a:effectLst>
            </a:endParaRPr>
          </a:p>
          <a:p>
            <a:pPr algn="ctr" eaLnBrk="1" hangingPunct="1">
              <a:buFont typeface="Wingdings" panose="05000000000000000000" pitchFamily="2" charset="2"/>
              <a:buNone/>
              <a:defRPr/>
            </a:pPr>
            <a:r>
              <a:rPr lang="en-US" smtClean="0"/>
              <a:t>  “Hidden variables” supposes these phenomena are there but does not suggest what they are.</a:t>
            </a:r>
            <a:endParaRPr lang="en-US" sz="4400" smtClean="0"/>
          </a:p>
        </p:txBody>
      </p:sp>
      <p:sp>
        <p:nvSpPr>
          <p:cNvPr id="395268" name="Rectangle 4"/>
          <p:cNvSpPr>
            <a:spLocks noChangeArrowheads="1"/>
          </p:cNvSpPr>
          <p:nvPr/>
        </p:nvSpPr>
        <p:spPr bwMode="auto">
          <a:xfrm>
            <a:off x="452438" y="3914775"/>
            <a:ext cx="8229600" cy="2371725"/>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endParaRPr lang="en-US" sz="3200">
              <a:solidFill>
                <a:schemeClr val="tx2"/>
              </a:solidFill>
              <a:effectLst>
                <a:outerShdw blurRad="38100" dist="38100" dir="2700000" algn="tl">
                  <a:srgbClr val="FFFFFF"/>
                </a:outerShdw>
              </a:effectLst>
              <a:latin typeface="Arial" charset="0"/>
            </a:endParaRPr>
          </a:p>
          <a:p>
            <a:pPr marL="342900" indent="-342900" algn="ctr"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  “Copenhagen” and Peek-A-Boo</a:t>
            </a:r>
            <a:br>
              <a:rPr lang="en-US" sz="3200">
                <a:effectLst>
                  <a:outerShdw blurRad="38100" dist="38100" dir="2700000" algn="tl">
                    <a:srgbClr val="010199"/>
                  </a:outerShdw>
                </a:effectLst>
                <a:latin typeface="Arial" charset="0"/>
              </a:rPr>
            </a:br>
            <a:r>
              <a:rPr lang="en-US" sz="3200">
                <a:effectLst>
                  <a:outerShdw blurRad="38100" dist="38100" dir="2700000" algn="tl">
                    <a:srgbClr val="010199"/>
                  </a:outerShdw>
                </a:effectLst>
                <a:latin typeface="Arial" charset="0"/>
              </a:rPr>
              <a:t>have a more complicated relationship.</a:t>
            </a:r>
            <a:endParaRPr lang="en-US" sz="4400">
              <a:effectLst>
                <a:outerShdw blurRad="38100" dist="38100" dir="2700000" algn="tl">
                  <a:srgbClr val="010199"/>
                </a:outerShdw>
              </a:effectLst>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95267">
                                            <p:txEl>
                                              <p:pRg st="1" end="1"/>
                                            </p:txEl>
                                          </p:spTgt>
                                        </p:tgtEl>
                                        <p:attrNameLst>
                                          <p:attrName>style.visibility</p:attrName>
                                        </p:attrNameLst>
                                      </p:cBhvr>
                                      <p:to>
                                        <p:strVal val="hidden"/>
                                      </p:to>
                                    </p:set>
                                  </p:childTnLst>
                                </p:cTn>
                              </p:par>
                            </p:childTnLst>
                          </p:cTn>
                        </p:par>
                        <p:par>
                          <p:cTn id="7" fill="hold" nodeType="afterGroup">
                            <p:stCondLst>
                              <p:cond delay="0"/>
                            </p:stCondLst>
                            <p:childTnLst>
                              <p:par>
                                <p:cTn id="8" presetID="64" presetClass="path" presetSubtype="0" accel="50000" decel="50000" fill="hold" nodeType="afterEffect">
                                  <p:stCondLst>
                                    <p:cond delay="0"/>
                                  </p:stCondLst>
                                  <p:childTnLst>
                                    <p:animMotion origin="layout" path="M 0.0 0.0  L 0.0 -0.33287  E" pathEditMode="relative" ptsTypes="">
                                      <p:cBhvr>
                                        <p:cTn id="9" dur="1000" fill="hold"/>
                                        <p:tgtEl>
                                          <p:spTgt spid="395267">
                                            <p:txEl>
                                              <p:pRg st="3" end="3"/>
                                            </p:txEl>
                                          </p:spTgt>
                                        </p:tgtEl>
                                        <p:attrNameLst>
                                          <p:attrName>ppt_x</p:attrName>
                                          <p:attrName>ppt_y</p:attrName>
                                        </p:attrNameLst>
                                      </p:cBhvr>
                                    </p:animMotion>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95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pPr eaLnBrk="1" hangingPunct="1">
              <a:defRPr/>
            </a:pPr>
            <a:r>
              <a:rPr lang="en-US" smtClean="0"/>
              <a:t>Peek-A-Boo and Copenhagen</a:t>
            </a:r>
          </a:p>
        </p:txBody>
      </p:sp>
      <p:sp>
        <p:nvSpPr>
          <p:cNvPr id="352259" name="Freeform 3"/>
          <p:cNvSpPr>
            <a:spLocks/>
          </p:cNvSpPr>
          <p:nvPr/>
        </p:nvSpPr>
        <p:spPr bwMode="auto">
          <a:xfrm>
            <a:off x="746125" y="2365375"/>
            <a:ext cx="2041525" cy="233363"/>
          </a:xfrm>
          <a:custGeom>
            <a:avLst/>
            <a:gdLst>
              <a:gd name="T0" fmla="*/ 0 w 4838"/>
              <a:gd name="T1" fmla="*/ 2147483647 h 615"/>
              <a:gd name="T2" fmla="*/ 2147483647 w 4838"/>
              <a:gd name="T3" fmla="*/ 2147483647 h 615"/>
              <a:gd name="T4" fmla="*/ 2147483647 w 4838"/>
              <a:gd name="T5" fmla="*/ 2147483647 h 615"/>
              <a:gd name="T6" fmla="*/ 2147483647 w 4838"/>
              <a:gd name="T7" fmla="*/ 2147483647 h 615"/>
              <a:gd name="T8" fmla="*/ 2147483647 w 4838"/>
              <a:gd name="T9" fmla="*/ 2147483647 h 615"/>
              <a:gd name="T10" fmla="*/ 2147483647 w 4838"/>
              <a:gd name="T11" fmla="*/ 2147483647 h 615"/>
              <a:gd name="T12" fmla="*/ 2147483647 w 4838"/>
              <a:gd name="T13" fmla="*/ 2147483647 h 615"/>
              <a:gd name="T14" fmla="*/ 2147483647 w 4838"/>
              <a:gd name="T15" fmla="*/ 2147483647 h 615"/>
              <a:gd name="T16" fmla="*/ 2147483647 w 4838"/>
              <a:gd name="T17" fmla="*/ 2147483647 h 615"/>
              <a:gd name="T18" fmla="*/ 2147483647 w 4838"/>
              <a:gd name="T19" fmla="*/ 2147483647 h 615"/>
              <a:gd name="T20" fmla="*/ 2147483647 w 4838"/>
              <a:gd name="T21" fmla="*/ 2147483647 h 615"/>
              <a:gd name="T22" fmla="*/ 2147483647 w 4838"/>
              <a:gd name="T23" fmla="*/ 2147483647 h 615"/>
              <a:gd name="T24" fmla="*/ 2147483647 w 4838"/>
              <a:gd name="T25" fmla="*/ 2147483647 h 615"/>
              <a:gd name="T26" fmla="*/ 2147483647 w 4838"/>
              <a:gd name="T27" fmla="*/ 2147483647 h 615"/>
              <a:gd name="T28" fmla="*/ 2147483647 w 4838"/>
              <a:gd name="T29" fmla="*/ 2147483647 h 615"/>
              <a:gd name="T30" fmla="*/ 2147483647 w 4838"/>
              <a:gd name="T31" fmla="*/ 2147483647 h 615"/>
              <a:gd name="T32" fmla="*/ 2147483647 w 4838"/>
              <a:gd name="T33" fmla="*/ 2147483647 h 615"/>
              <a:gd name="T34" fmla="*/ 2147483647 w 4838"/>
              <a:gd name="T35" fmla="*/ 2147483647 h 615"/>
              <a:gd name="T36" fmla="*/ 2147483647 w 4838"/>
              <a:gd name="T37" fmla="*/ 2147483647 h 615"/>
              <a:gd name="T38" fmla="*/ 2147483647 w 4838"/>
              <a:gd name="T39" fmla="*/ 2147483647 h 615"/>
              <a:gd name="T40" fmla="*/ 2147483647 w 4838"/>
              <a:gd name="T41" fmla="*/ 2147483647 h 615"/>
              <a:gd name="T42" fmla="*/ 2147483647 w 4838"/>
              <a:gd name="T43" fmla="*/ 2147483647 h 6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615"/>
              <a:gd name="T68" fmla="*/ 4838 w 4838"/>
              <a:gd name="T69" fmla="*/ 615 h 6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615">
                <a:moveTo>
                  <a:pt x="0" y="307"/>
                </a:moveTo>
                <a:cubicBezTo>
                  <a:pt x="76" y="403"/>
                  <a:pt x="153" y="500"/>
                  <a:pt x="230" y="538"/>
                </a:cubicBezTo>
                <a:cubicBezTo>
                  <a:pt x="307" y="576"/>
                  <a:pt x="384" y="615"/>
                  <a:pt x="461" y="538"/>
                </a:cubicBezTo>
                <a:cubicBezTo>
                  <a:pt x="538" y="461"/>
                  <a:pt x="614" y="154"/>
                  <a:pt x="691" y="77"/>
                </a:cubicBezTo>
                <a:cubicBezTo>
                  <a:pt x="768" y="0"/>
                  <a:pt x="845" y="0"/>
                  <a:pt x="922" y="77"/>
                </a:cubicBezTo>
                <a:cubicBezTo>
                  <a:pt x="999" y="154"/>
                  <a:pt x="1075" y="461"/>
                  <a:pt x="1152" y="538"/>
                </a:cubicBezTo>
                <a:cubicBezTo>
                  <a:pt x="1229" y="615"/>
                  <a:pt x="1305" y="615"/>
                  <a:pt x="1382" y="538"/>
                </a:cubicBezTo>
                <a:cubicBezTo>
                  <a:pt x="1459" y="461"/>
                  <a:pt x="1536" y="154"/>
                  <a:pt x="1613" y="77"/>
                </a:cubicBezTo>
                <a:cubicBezTo>
                  <a:pt x="1690" y="0"/>
                  <a:pt x="1766" y="0"/>
                  <a:pt x="1843" y="77"/>
                </a:cubicBezTo>
                <a:cubicBezTo>
                  <a:pt x="1920" y="154"/>
                  <a:pt x="1997" y="461"/>
                  <a:pt x="2074" y="538"/>
                </a:cubicBezTo>
                <a:cubicBezTo>
                  <a:pt x="2151" y="615"/>
                  <a:pt x="2227" y="615"/>
                  <a:pt x="2304" y="538"/>
                </a:cubicBezTo>
                <a:cubicBezTo>
                  <a:pt x="2381" y="461"/>
                  <a:pt x="2457" y="154"/>
                  <a:pt x="2534" y="77"/>
                </a:cubicBezTo>
                <a:cubicBezTo>
                  <a:pt x="2611" y="0"/>
                  <a:pt x="2688" y="0"/>
                  <a:pt x="2765" y="77"/>
                </a:cubicBezTo>
                <a:cubicBezTo>
                  <a:pt x="2842" y="154"/>
                  <a:pt x="2918" y="461"/>
                  <a:pt x="2995" y="538"/>
                </a:cubicBezTo>
                <a:cubicBezTo>
                  <a:pt x="3072" y="615"/>
                  <a:pt x="3149" y="615"/>
                  <a:pt x="3226" y="538"/>
                </a:cubicBezTo>
                <a:cubicBezTo>
                  <a:pt x="3303" y="461"/>
                  <a:pt x="3379" y="154"/>
                  <a:pt x="3456" y="77"/>
                </a:cubicBezTo>
                <a:cubicBezTo>
                  <a:pt x="3533" y="0"/>
                  <a:pt x="3609" y="0"/>
                  <a:pt x="3686" y="77"/>
                </a:cubicBezTo>
                <a:cubicBezTo>
                  <a:pt x="3763" y="154"/>
                  <a:pt x="3840" y="461"/>
                  <a:pt x="3917" y="538"/>
                </a:cubicBezTo>
                <a:cubicBezTo>
                  <a:pt x="3994" y="615"/>
                  <a:pt x="4070" y="615"/>
                  <a:pt x="4147" y="538"/>
                </a:cubicBezTo>
                <a:cubicBezTo>
                  <a:pt x="4224" y="461"/>
                  <a:pt x="4301" y="154"/>
                  <a:pt x="4378" y="77"/>
                </a:cubicBezTo>
                <a:cubicBezTo>
                  <a:pt x="4455" y="0"/>
                  <a:pt x="4531" y="39"/>
                  <a:pt x="4608" y="77"/>
                </a:cubicBezTo>
                <a:cubicBezTo>
                  <a:pt x="4685" y="115"/>
                  <a:pt x="4761" y="211"/>
                  <a:pt x="4838" y="307"/>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52263" name="Text Box 7"/>
          <p:cNvSpPr txBox="1">
            <a:spLocks noChangeArrowheads="1"/>
          </p:cNvSpPr>
          <p:nvPr/>
        </p:nvSpPr>
        <p:spPr bwMode="auto">
          <a:xfrm>
            <a:off x="3943350" y="4324350"/>
            <a:ext cx="47815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A radioactive atom “decays” when it emits radiation.</a:t>
            </a:r>
          </a:p>
          <a:p>
            <a:pPr>
              <a:spcBef>
                <a:spcPct val="50000"/>
              </a:spcBef>
            </a:pPr>
            <a:r>
              <a:rPr lang="en-US" altLang="en-US" sz="2800"/>
              <a:t>The leftover atom is physically changed.</a:t>
            </a:r>
          </a:p>
        </p:txBody>
      </p:sp>
      <p:pic>
        <p:nvPicPr>
          <p:cNvPr id="352268" name="Picture 12" descr="atom-with-electrons"/>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314450"/>
            <a:ext cx="2724150" cy="2533650"/>
          </a:xfrm>
          <a:noFill/>
          <a:extLst>
            <a:ext uri="{909E8E84-426E-40DD-AFC4-6F175D3DCCD1}">
              <a14:hiddenFill xmlns:a14="http://schemas.microsoft.com/office/drawing/2010/main">
                <a:solidFill>
                  <a:srgbClr val="FFFFFF"/>
                </a:solidFill>
              </a14:hiddenFill>
            </a:ext>
          </a:extLst>
        </p:spPr>
      </p:pic>
      <p:pic>
        <p:nvPicPr>
          <p:cNvPr id="352272" name="Picture 16" descr="atom-with-electrons dull 2"/>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14300" y="1298575"/>
            <a:ext cx="2724150" cy="2552700"/>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22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2263">
                                            <p:txEl>
                                              <p:pRg st="1" end="1"/>
                                            </p:txEl>
                                          </p:spTgt>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352268"/>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3522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2" fill="hold" grpId="1" nodeType="clickEffect">
                                  <p:stCondLst>
                                    <p:cond delay="0"/>
                                  </p:stCondLst>
                                  <p:childTnLst>
                                    <p:anim calcmode="lin" valueType="num">
                                      <p:cBhvr additive="base">
                                        <p:cTn id="18" dur="2000"/>
                                        <p:tgtEl>
                                          <p:spTgt spid="352259"/>
                                        </p:tgtEl>
                                        <p:attrNameLst>
                                          <p:attrName>ppt_x</p:attrName>
                                        </p:attrNameLst>
                                      </p:cBhvr>
                                      <p:tavLst>
                                        <p:tav tm="0">
                                          <p:val>
                                            <p:strVal val="ppt_x"/>
                                          </p:val>
                                        </p:tav>
                                        <p:tav tm="100000">
                                          <p:val>
                                            <p:strVal val="1+ppt_w/2"/>
                                          </p:val>
                                        </p:tav>
                                      </p:tavLst>
                                    </p:anim>
                                    <p:anim calcmode="lin" valueType="num">
                                      <p:cBhvr additive="base">
                                        <p:cTn id="19" dur="2000"/>
                                        <p:tgtEl>
                                          <p:spTgt spid="352259"/>
                                        </p:tgtEl>
                                        <p:attrNameLst>
                                          <p:attrName>ppt_y</p:attrName>
                                        </p:attrNameLst>
                                      </p:cBhvr>
                                      <p:tavLst>
                                        <p:tav tm="0">
                                          <p:val>
                                            <p:strVal val="ppt_y"/>
                                          </p:val>
                                        </p:tav>
                                        <p:tav tm="100000">
                                          <p:val>
                                            <p:strVal val="ppt_y"/>
                                          </p:val>
                                        </p:tav>
                                      </p:tavLst>
                                    </p:anim>
                                    <p:set>
                                      <p:cBhvr>
                                        <p:cTn id="20" dur="1" fill="hold">
                                          <p:stCondLst>
                                            <p:cond delay="1999"/>
                                          </p:stCondLst>
                                        </p:cTn>
                                        <p:tgtEl>
                                          <p:spTgt spid="35225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52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animBg="1"/>
      <p:bldP spid="35225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r>
              <a:rPr lang="en-US" smtClean="0"/>
              <a:t>Where can we find clarity?</a:t>
            </a:r>
          </a:p>
        </p:txBody>
      </p:sp>
      <p:sp>
        <p:nvSpPr>
          <p:cNvPr id="132100" name="Rectangle 4"/>
          <p:cNvSpPr>
            <a:spLocks noGrp="1" noChangeArrowheads="1"/>
          </p:cNvSpPr>
          <p:nvPr>
            <p:ph idx="1"/>
          </p:nvPr>
        </p:nvSpPr>
        <p:spPr>
          <a:xfrm>
            <a:off x="457200" y="1676400"/>
            <a:ext cx="8229600" cy="4454525"/>
          </a:xfrm>
        </p:spPr>
        <p:txBody>
          <a:bodyPr/>
          <a:lstStyle/>
          <a:p>
            <a:pPr algn="ctr" eaLnBrk="1" hangingPunct="1">
              <a:spcAft>
                <a:spcPct val="30000"/>
              </a:spcAft>
              <a:buFont typeface="Wingdings" panose="05000000000000000000" pitchFamily="2" charset="2"/>
              <a:buNone/>
            </a:pPr>
            <a:r>
              <a:rPr lang="en-US" altLang="en-US" sz="4000" smtClean="0">
                <a:effectLst/>
              </a:rPr>
              <a:t>Scientific knowledge is finite.</a:t>
            </a:r>
          </a:p>
          <a:p>
            <a:pPr algn="ctr" eaLnBrk="1" hangingPunct="1">
              <a:spcAft>
                <a:spcPct val="30000"/>
              </a:spcAft>
              <a:buFont typeface="Wingdings" panose="05000000000000000000" pitchFamily="2" charset="2"/>
              <a:buNone/>
            </a:pPr>
            <a:r>
              <a:rPr lang="en-US" altLang="en-US" sz="4000" smtClean="0">
                <a:effectLst/>
              </a:rPr>
              <a:t>Scientific inquiry leads </a:t>
            </a:r>
            <a:br>
              <a:rPr lang="en-US" altLang="en-US" sz="4000" smtClean="0">
                <a:effectLst/>
              </a:rPr>
            </a:br>
            <a:r>
              <a:rPr lang="en-US" altLang="en-US" sz="4000" smtClean="0">
                <a:effectLst/>
              </a:rPr>
              <a:t>to more questions.</a:t>
            </a:r>
          </a:p>
          <a:p>
            <a:pPr algn="ctr" eaLnBrk="1" hangingPunct="1">
              <a:spcAft>
                <a:spcPct val="30000"/>
              </a:spcAft>
              <a:buFont typeface="Wingdings" panose="05000000000000000000" pitchFamily="2" charset="2"/>
              <a:buNone/>
            </a:pPr>
            <a:r>
              <a:rPr lang="en-US" altLang="en-US" sz="4000" smtClean="0">
                <a:effectLst/>
              </a:rPr>
              <a:t>Certainty is more comfortable.</a:t>
            </a:r>
          </a:p>
          <a:p>
            <a:pPr algn="ctr" eaLnBrk="1" hangingPunct="1">
              <a:spcAft>
                <a:spcPct val="30000"/>
              </a:spcAft>
              <a:buFont typeface="Wingdings" panose="05000000000000000000" pitchFamily="2" charset="2"/>
              <a:buNone/>
            </a:pPr>
            <a:r>
              <a:rPr lang="en-US" altLang="en-US" sz="4000" smtClean="0">
                <a:effectLst/>
              </a:rPr>
              <a:t>Religion can provide that.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1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10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10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1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pPr eaLnBrk="1" hangingPunct="1">
              <a:defRPr/>
            </a:pPr>
            <a:r>
              <a:rPr lang="en-US" smtClean="0"/>
              <a:t>Peek-A-Boo and Copenhagen</a:t>
            </a:r>
          </a:p>
        </p:txBody>
      </p:sp>
      <p:sp>
        <p:nvSpPr>
          <p:cNvPr id="358403" name="Freeform 3"/>
          <p:cNvSpPr>
            <a:spLocks/>
          </p:cNvSpPr>
          <p:nvPr/>
        </p:nvSpPr>
        <p:spPr bwMode="auto">
          <a:xfrm>
            <a:off x="746125" y="2365375"/>
            <a:ext cx="2041525" cy="233363"/>
          </a:xfrm>
          <a:custGeom>
            <a:avLst/>
            <a:gdLst>
              <a:gd name="T0" fmla="*/ 0 w 4838"/>
              <a:gd name="T1" fmla="*/ 2147483647 h 615"/>
              <a:gd name="T2" fmla="*/ 2147483647 w 4838"/>
              <a:gd name="T3" fmla="*/ 2147483647 h 615"/>
              <a:gd name="T4" fmla="*/ 2147483647 w 4838"/>
              <a:gd name="T5" fmla="*/ 2147483647 h 615"/>
              <a:gd name="T6" fmla="*/ 2147483647 w 4838"/>
              <a:gd name="T7" fmla="*/ 2147483647 h 615"/>
              <a:gd name="T8" fmla="*/ 2147483647 w 4838"/>
              <a:gd name="T9" fmla="*/ 2147483647 h 615"/>
              <a:gd name="T10" fmla="*/ 2147483647 w 4838"/>
              <a:gd name="T11" fmla="*/ 2147483647 h 615"/>
              <a:gd name="T12" fmla="*/ 2147483647 w 4838"/>
              <a:gd name="T13" fmla="*/ 2147483647 h 615"/>
              <a:gd name="T14" fmla="*/ 2147483647 w 4838"/>
              <a:gd name="T15" fmla="*/ 2147483647 h 615"/>
              <a:gd name="T16" fmla="*/ 2147483647 w 4838"/>
              <a:gd name="T17" fmla="*/ 2147483647 h 615"/>
              <a:gd name="T18" fmla="*/ 2147483647 w 4838"/>
              <a:gd name="T19" fmla="*/ 2147483647 h 615"/>
              <a:gd name="T20" fmla="*/ 2147483647 w 4838"/>
              <a:gd name="T21" fmla="*/ 2147483647 h 615"/>
              <a:gd name="T22" fmla="*/ 2147483647 w 4838"/>
              <a:gd name="T23" fmla="*/ 2147483647 h 615"/>
              <a:gd name="T24" fmla="*/ 2147483647 w 4838"/>
              <a:gd name="T25" fmla="*/ 2147483647 h 615"/>
              <a:gd name="T26" fmla="*/ 2147483647 w 4838"/>
              <a:gd name="T27" fmla="*/ 2147483647 h 615"/>
              <a:gd name="T28" fmla="*/ 2147483647 w 4838"/>
              <a:gd name="T29" fmla="*/ 2147483647 h 615"/>
              <a:gd name="T30" fmla="*/ 2147483647 w 4838"/>
              <a:gd name="T31" fmla="*/ 2147483647 h 615"/>
              <a:gd name="T32" fmla="*/ 2147483647 w 4838"/>
              <a:gd name="T33" fmla="*/ 2147483647 h 615"/>
              <a:gd name="T34" fmla="*/ 2147483647 w 4838"/>
              <a:gd name="T35" fmla="*/ 2147483647 h 615"/>
              <a:gd name="T36" fmla="*/ 2147483647 w 4838"/>
              <a:gd name="T37" fmla="*/ 2147483647 h 615"/>
              <a:gd name="T38" fmla="*/ 2147483647 w 4838"/>
              <a:gd name="T39" fmla="*/ 2147483647 h 615"/>
              <a:gd name="T40" fmla="*/ 2147483647 w 4838"/>
              <a:gd name="T41" fmla="*/ 2147483647 h 615"/>
              <a:gd name="T42" fmla="*/ 2147483647 w 4838"/>
              <a:gd name="T43" fmla="*/ 2147483647 h 6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615"/>
              <a:gd name="T68" fmla="*/ 4838 w 4838"/>
              <a:gd name="T69" fmla="*/ 615 h 6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615">
                <a:moveTo>
                  <a:pt x="0" y="307"/>
                </a:moveTo>
                <a:cubicBezTo>
                  <a:pt x="76" y="403"/>
                  <a:pt x="153" y="500"/>
                  <a:pt x="230" y="538"/>
                </a:cubicBezTo>
                <a:cubicBezTo>
                  <a:pt x="307" y="576"/>
                  <a:pt x="384" y="615"/>
                  <a:pt x="461" y="538"/>
                </a:cubicBezTo>
                <a:cubicBezTo>
                  <a:pt x="538" y="461"/>
                  <a:pt x="614" y="154"/>
                  <a:pt x="691" y="77"/>
                </a:cubicBezTo>
                <a:cubicBezTo>
                  <a:pt x="768" y="0"/>
                  <a:pt x="845" y="0"/>
                  <a:pt x="922" y="77"/>
                </a:cubicBezTo>
                <a:cubicBezTo>
                  <a:pt x="999" y="154"/>
                  <a:pt x="1075" y="461"/>
                  <a:pt x="1152" y="538"/>
                </a:cubicBezTo>
                <a:cubicBezTo>
                  <a:pt x="1229" y="615"/>
                  <a:pt x="1305" y="615"/>
                  <a:pt x="1382" y="538"/>
                </a:cubicBezTo>
                <a:cubicBezTo>
                  <a:pt x="1459" y="461"/>
                  <a:pt x="1536" y="154"/>
                  <a:pt x="1613" y="77"/>
                </a:cubicBezTo>
                <a:cubicBezTo>
                  <a:pt x="1690" y="0"/>
                  <a:pt x="1766" y="0"/>
                  <a:pt x="1843" y="77"/>
                </a:cubicBezTo>
                <a:cubicBezTo>
                  <a:pt x="1920" y="154"/>
                  <a:pt x="1997" y="461"/>
                  <a:pt x="2074" y="538"/>
                </a:cubicBezTo>
                <a:cubicBezTo>
                  <a:pt x="2151" y="615"/>
                  <a:pt x="2227" y="615"/>
                  <a:pt x="2304" y="538"/>
                </a:cubicBezTo>
                <a:cubicBezTo>
                  <a:pt x="2381" y="461"/>
                  <a:pt x="2457" y="154"/>
                  <a:pt x="2534" y="77"/>
                </a:cubicBezTo>
                <a:cubicBezTo>
                  <a:pt x="2611" y="0"/>
                  <a:pt x="2688" y="0"/>
                  <a:pt x="2765" y="77"/>
                </a:cubicBezTo>
                <a:cubicBezTo>
                  <a:pt x="2842" y="154"/>
                  <a:pt x="2918" y="461"/>
                  <a:pt x="2995" y="538"/>
                </a:cubicBezTo>
                <a:cubicBezTo>
                  <a:pt x="3072" y="615"/>
                  <a:pt x="3149" y="615"/>
                  <a:pt x="3226" y="538"/>
                </a:cubicBezTo>
                <a:cubicBezTo>
                  <a:pt x="3303" y="461"/>
                  <a:pt x="3379" y="154"/>
                  <a:pt x="3456" y="77"/>
                </a:cubicBezTo>
                <a:cubicBezTo>
                  <a:pt x="3533" y="0"/>
                  <a:pt x="3609" y="0"/>
                  <a:pt x="3686" y="77"/>
                </a:cubicBezTo>
                <a:cubicBezTo>
                  <a:pt x="3763" y="154"/>
                  <a:pt x="3840" y="461"/>
                  <a:pt x="3917" y="538"/>
                </a:cubicBezTo>
                <a:cubicBezTo>
                  <a:pt x="3994" y="615"/>
                  <a:pt x="4070" y="615"/>
                  <a:pt x="4147" y="538"/>
                </a:cubicBezTo>
                <a:cubicBezTo>
                  <a:pt x="4224" y="461"/>
                  <a:pt x="4301" y="154"/>
                  <a:pt x="4378" y="77"/>
                </a:cubicBezTo>
                <a:cubicBezTo>
                  <a:pt x="4455" y="0"/>
                  <a:pt x="4531" y="39"/>
                  <a:pt x="4608" y="77"/>
                </a:cubicBezTo>
                <a:cubicBezTo>
                  <a:pt x="4685" y="115"/>
                  <a:pt x="4761" y="211"/>
                  <a:pt x="4838" y="307"/>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95236" name="Picture 4" descr="atom-with-electrons"/>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371600"/>
            <a:ext cx="2724150" cy="2533650"/>
          </a:xfrm>
          <a:noFill/>
          <a:extLst>
            <a:ext uri="{909E8E84-426E-40DD-AFC4-6F175D3DCCD1}">
              <a14:hiddenFill xmlns:a14="http://schemas.microsoft.com/office/drawing/2010/main">
                <a:solidFill>
                  <a:srgbClr val="FFFFFF"/>
                </a:solidFill>
              </a14:hiddenFill>
            </a:ext>
          </a:extLst>
        </p:spPr>
      </p:pic>
      <p:sp>
        <p:nvSpPr>
          <p:cNvPr id="95237" name="Text Box 6"/>
          <p:cNvSpPr txBox="1">
            <a:spLocks noChangeArrowheads="1"/>
          </p:cNvSpPr>
          <p:nvPr/>
        </p:nvSpPr>
        <p:spPr bwMode="auto">
          <a:xfrm>
            <a:off x="2857500" y="6338888"/>
            <a:ext cx="4438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Erwin Schr</a:t>
            </a:r>
            <a:r>
              <a:rPr lang="en-US" altLang="en-US" sz="2800">
                <a:cs typeface="Arial" panose="020B0604020202020204" pitchFamily="34" charset="0"/>
              </a:rPr>
              <a:t>ö</a:t>
            </a:r>
            <a:r>
              <a:rPr lang="en-US" altLang="en-US" sz="2800"/>
              <a:t>dinger (1935)</a:t>
            </a:r>
          </a:p>
        </p:txBody>
      </p:sp>
      <p:pic>
        <p:nvPicPr>
          <p:cNvPr id="95238" name="Picture 7" descr="schrodinger 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32263"/>
            <a:ext cx="23622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9" name="AutoShape 9"/>
          <p:cNvSpPr>
            <a:spLocks noChangeArrowheads="1"/>
          </p:cNvSpPr>
          <p:nvPr/>
        </p:nvSpPr>
        <p:spPr bwMode="auto">
          <a:xfrm>
            <a:off x="2819400" y="4210050"/>
            <a:ext cx="5829300" cy="1123950"/>
          </a:xfrm>
          <a:prstGeom prst="wedgeRoundRectCallout">
            <a:avLst>
              <a:gd name="adj1" fmla="val -54847"/>
              <a:gd name="adj2" fmla="val 76838"/>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What if we put the atom in a box without an observer?</a:t>
            </a:r>
          </a:p>
        </p:txBody>
      </p:sp>
      <p:sp>
        <p:nvSpPr>
          <p:cNvPr id="358411" name="AutoShape 11"/>
          <p:cNvSpPr>
            <a:spLocks noChangeArrowheads="1"/>
          </p:cNvSpPr>
          <p:nvPr/>
        </p:nvSpPr>
        <p:spPr bwMode="auto">
          <a:xfrm>
            <a:off x="2860675" y="4213225"/>
            <a:ext cx="5829300" cy="1123950"/>
          </a:xfrm>
          <a:prstGeom prst="wedgeRoundRectCallout">
            <a:avLst>
              <a:gd name="adj1" fmla="val -54847"/>
              <a:gd name="adj2" fmla="val 76838"/>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When it is in a box, I can’t tell whether it has decayed or not.</a:t>
            </a:r>
          </a:p>
        </p:txBody>
      </p:sp>
      <p:sp>
        <p:nvSpPr>
          <p:cNvPr id="358412" name="AutoShape 12"/>
          <p:cNvSpPr>
            <a:spLocks noChangeArrowheads="1"/>
          </p:cNvSpPr>
          <p:nvPr/>
        </p:nvSpPr>
        <p:spPr bwMode="auto">
          <a:xfrm>
            <a:off x="2844800" y="4216400"/>
            <a:ext cx="5829300" cy="1714500"/>
          </a:xfrm>
          <a:prstGeom prst="wedgeRoundRectCallout">
            <a:avLst>
              <a:gd name="adj1" fmla="val -62690"/>
              <a:gd name="adj2" fmla="val 44259"/>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It hasn’t been observed, so “Copenhagen” says it exists in a superposition state.</a:t>
            </a:r>
          </a:p>
        </p:txBody>
      </p:sp>
      <p:pic>
        <p:nvPicPr>
          <p:cNvPr id="358414" name="Picture 14" descr="atom-with-electrons dull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352550"/>
            <a:ext cx="27241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0" name="AutoShape 20"/>
          <p:cNvSpPr>
            <a:spLocks/>
          </p:cNvSpPr>
          <p:nvPr/>
        </p:nvSpPr>
        <p:spPr bwMode="auto">
          <a:xfrm>
            <a:off x="4476750" y="2114550"/>
            <a:ext cx="3810000" cy="1562100"/>
          </a:xfrm>
          <a:prstGeom prst="borderCallout2">
            <a:avLst>
              <a:gd name="adj1" fmla="val 7315"/>
              <a:gd name="adj2" fmla="val -2000"/>
              <a:gd name="adj3" fmla="val 7315"/>
              <a:gd name="adj4" fmla="val -19292"/>
              <a:gd name="adj5" fmla="val 7315"/>
              <a:gd name="adj6" fmla="val -40000"/>
            </a:avLst>
          </a:prstGeom>
          <a:solidFill>
            <a:schemeClr val="accent2"/>
          </a:solidFill>
          <a:ln w="57150">
            <a:solidFill>
              <a:schemeClr val="tx1"/>
            </a:solidFill>
            <a:miter lim="800000"/>
            <a:headEnd/>
            <a:tailEnd type="triangle"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A superposition of “decayed” and </a:t>
            </a:r>
            <a:br>
              <a:rPr lang="en-US" altLang="en-US" sz="2800" b="1">
                <a:solidFill>
                  <a:schemeClr val="bg1"/>
                </a:solidFill>
              </a:rPr>
            </a:br>
            <a:r>
              <a:rPr lang="en-US" altLang="en-US" sz="2800" b="1">
                <a:solidFill>
                  <a:schemeClr val="bg1"/>
                </a:solidFill>
              </a:rPr>
              <a:t>“un-decayed” states.</a:t>
            </a:r>
          </a:p>
        </p:txBody>
      </p:sp>
      <p:pic>
        <p:nvPicPr>
          <p:cNvPr id="358425" name="Picture 25" descr="atom-with-electrons superp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 y="1347788"/>
            <a:ext cx="27051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7" name="Rectangle 27"/>
          <p:cNvSpPr>
            <a:spLocks noChangeArrowheads="1"/>
          </p:cNvSpPr>
          <p:nvPr/>
        </p:nvSpPr>
        <p:spPr bwMode="auto">
          <a:xfrm>
            <a:off x="0" y="1276350"/>
            <a:ext cx="9144000" cy="26479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0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5842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58414"/>
                                        </p:tgtEl>
                                        <p:attrNameLst>
                                          <p:attrName>style.visibility</p:attrName>
                                        </p:attrNameLst>
                                      </p:cBhvr>
                                      <p:to>
                                        <p:strVal val="visible"/>
                                      </p:to>
                                    </p:set>
                                  </p:childTnLst>
                                </p:cTn>
                              </p:par>
                              <p:par>
                                <p:cTn id="14" presetID="2" presetClass="exit" presetSubtype="2" fill="hold" grpId="0" nodeType="withEffect">
                                  <p:stCondLst>
                                    <p:cond delay="0"/>
                                  </p:stCondLst>
                                  <p:childTnLst>
                                    <p:anim calcmode="lin" valueType="num">
                                      <p:cBhvr additive="base">
                                        <p:cTn id="15" dur="2000"/>
                                        <p:tgtEl>
                                          <p:spTgt spid="358403"/>
                                        </p:tgtEl>
                                        <p:attrNameLst>
                                          <p:attrName>ppt_x</p:attrName>
                                        </p:attrNameLst>
                                      </p:cBhvr>
                                      <p:tavLst>
                                        <p:tav tm="0">
                                          <p:val>
                                            <p:strVal val="ppt_x"/>
                                          </p:val>
                                        </p:tav>
                                        <p:tav tm="100000">
                                          <p:val>
                                            <p:strVal val="1+ppt_w/2"/>
                                          </p:val>
                                        </p:tav>
                                      </p:tavLst>
                                    </p:anim>
                                    <p:anim calcmode="lin" valueType="num">
                                      <p:cBhvr additive="base">
                                        <p:cTn id="16" dur="2000"/>
                                        <p:tgtEl>
                                          <p:spTgt spid="358403"/>
                                        </p:tgtEl>
                                        <p:attrNameLst>
                                          <p:attrName>ppt_y</p:attrName>
                                        </p:attrNameLst>
                                      </p:cBhvr>
                                      <p:tavLst>
                                        <p:tav tm="0">
                                          <p:val>
                                            <p:strVal val="ppt_y"/>
                                          </p:val>
                                        </p:tav>
                                        <p:tav tm="100000">
                                          <p:val>
                                            <p:strVal val="ppt_y"/>
                                          </p:val>
                                        </p:tav>
                                      </p:tavLst>
                                    </p:anim>
                                    <p:set>
                                      <p:cBhvr>
                                        <p:cTn id="17" dur="1" fill="hold">
                                          <p:stCondLst>
                                            <p:cond delay="1999"/>
                                          </p:stCondLst>
                                        </p:cTn>
                                        <p:tgtEl>
                                          <p:spTgt spid="358403"/>
                                        </p:tgtEl>
                                        <p:attrNameLst>
                                          <p:attrName>style.visibility</p:attrName>
                                        </p:attrNameLst>
                                      </p:cBhvr>
                                      <p:to>
                                        <p:strVal val="hidden"/>
                                      </p:to>
                                    </p:set>
                                  </p:childTnLst>
                                </p:cTn>
                              </p:par>
                            </p:childTnLst>
                          </p:cTn>
                        </p:par>
                        <p:par>
                          <p:cTn id="18" fill="hold" nodeType="afterGroup">
                            <p:stCondLst>
                              <p:cond delay="2000"/>
                            </p:stCondLst>
                            <p:childTnLst>
                              <p:par>
                                <p:cTn id="19" presetID="1" presetClass="exit" presetSubtype="0" fill="hold" nodeType="afterEffect">
                                  <p:stCondLst>
                                    <p:cond delay="0"/>
                                  </p:stCondLst>
                                  <p:childTnLst>
                                    <p:set>
                                      <p:cBhvr>
                                        <p:cTn id="20" dur="1" fill="hold">
                                          <p:stCondLst>
                                            <p:cond delay="0"/>
                                          </p:stCondLst>
                                        </p:cTn>
                                        <p:tgtEl>
                                          <p:spTgt spid="35840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584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35841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58412"/>
                                        </p:tgtEl>
                                        <p:attrNameLst>
                                          <p:attrName>style.visibility</p:attrName>
                                        </p:attrNameLst>
                                      </p:cBhvr>
                                      <p:to>
                                        <p:strVal val="visible"/>
                                      </p:to>
                                    </p:set>
                                  </p:childTnLst>
                                </p:cTn>
                              </p:par>
                            </p:childTnLst>
                          </p:cTn>
                        </p:par>
                        <p:par>
                          <p:cTn id="29" fill="hold" nodeType="afterGroup">
                            <p:stCondLst>
                              <p:cond delay="0"/>
                            </p:stCondLst>
                            <p:childTnLst>
                              <p:par>
                                <p:cTn id="30" presetID="1" presetClass="entr" presetSubtype="0" fill="hold" nodeType="afterEffect">
                                  <p:stCondLst>
                                    <p:cond delay="1000"/>
                                  </p:stCondLst>
                                  <p:childTnLst>
                                    <p:set>
                                      <p:cBhvr>
                                        <p:cTn id="31" dur="1" fill="hold">
                                          <p:stCondLst>
                                            <p:cond delay="0"/>
                                          </p:stCondLst>
                                        </p:cTn>
                                        <p:tgtEl>
                                          <p:spTgt spid="358425"/>
                                        </p:tgtEl>
                                        <p:attrNameLst>
                                          <p:attrName>style.visibility</p:attrName>
                                        </p:attrNameLst>
                                      </p:cBhvr>
                                      <p:to>
                                        <p:strVal val="visible"/>
                                      </p:to>
                                    </p:set>
                                  </p:childTnLst>
                                </p:cTn>
                              </p:par>
                            </p:childTnLst>
                          </p:cTn>
                        </p:par>
                        <p:par>
                          <p:cTn id="32" fill="hold" nodeType="afterGroup">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358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3" grpId="0" animBg="1"/>
      <p:bldP spid="358409" grpId="0" animBg="1"/>
      <p:bldP spid="358420" grpId="0" animBg="1"/>
      <p:bldP spid="35842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pPr eaLnBrk="1" hangingPunct="1">
              <a:defRPr/>
            </a:pPr>
            <a:r>
              <a:rPr lang="en-US" smtClean="0"/>
              <a:t>Peek-A-Boo and Copenhagen</a:t>
            </a:r>
          </a:p>
        </p:txBody>
      </p:sp>
      <p:sp>
        <p:nvSpPr>
          <p:cNvPr id="369667" name="Freeform 3"/>
          <p:cNvSpPr>
            <a:spLocks/>
          </p:cNvSpPr>
          <p:nvPr/>
        </p:nvSpPr>
        <p:spPr bwMode="auto">
          <a:xfrm>
            <a:off x="746125" y="2365375"/>
            <a:ext cx="2041525" cy="233363"/>
          </a:xfrm>
          <a:custGeom>
            <a:avLst/>
            <a:gdLst>
              <a:gd name="T0" fmla="*/ 0 w 4838"/>
              <a:gd name="T1" fmla="*/ 2147483647 h 615"/>
              <a:gd name="T2" fmla="*/ 2147483647 w 4838"/>
              <a:gd name="T3" fmla="*/ 2147483647 h 615"/>
              <a:gd name="T4" fmla="*/ 2147483647 w 4838"/>
              <a:gd name="T5" fmla="*/ 2147483647 h 615"/>
              <a:gd name="T6" fmla="*/ 2147483647 w 4838"/>
              <a:gd name="T7" fmla="*/ 2147483647 h 615"/>
              <a:gd name="T8" fmla="*/ 2147483647 w 4838"/>
              <a:gd name="T9" fmla="*/ 2147483647 h 615"/>
              <a:gd name="T10" fmla="*/ 2147483647 w 4838"/>
              <a:gd name="T11" fmla="*/ 2147483647 h 615"/>
              <a:gd name="T12" fmla="*/ 2147483647 w 4838"/>
              <a:gd name="T13" fmla="*/ 2147483647 h 615"/>
              <a:gd name="T14" fmla="*/ 2147483647 w 4838"/>
              <a:gd name="T15" fmla="*/ 2147483647 h 615"/>
              <a:gd name="T16" fmla="*/ 2147483647 w 4838"/>
              <a:gd name="T17" fmla="*/ 2147483647 h 615"/>
              <a:gd name="T18" fmla="*/ 2147483647 w 4838"/>
              <a:gd name="T19" fmla="*/ 2147483647 h 615"/>
              <a:gd name="T20" fmla="*/ 2147483647 w 4838"/>
              <a:gd name="T21" fmla="*/ 2147483647 h 615"/>
              <a:gd name="T22" fmla="*/ 2147483647 w 4838"/>
              <a:gd name="T23" fmla="*/ 2147483647 h 615"/>
              <a:gd name="T24" fmla="*/ 2147483647 w 4838"/>
              <a:gd name="T25" fmla="*/ 2147483647 h 615"/>
              <a:gd name="T26" fmla="*/ 2147483647 w 4838"/>
              <a:gd name="T27" fmla="*/ 2147483647 h 615"/>
              <a:gd name="T28" fmla="*/ 2147483647 w 4838"/>
              <a:gd name="T29" fmla="*/ 2147483647 h 615"/>
              <a:gd name="T30" fmla="*/ 2147483647 w 4838"/>
              <a:gd name="T31" fmla="*/ 2147483647 h 615"/>
              <a:gd name="T32" fmla="*/ 2147483647 w 4838"/>
              <a:gd name="T33" fmla="*/ 2147483647 h 615"/>
              <a:gd name="T34" fmla="*/ 2147483647 w 4838"/>
              <a:gd name="T35" fmla="*/ 2147483647 h 615"/>
              <a:gd name="T36" fmla="*/ 2147483647 w 4838"/>
              <a:gd name="T37" fmla="*/ 2147483647 h 615"/>
              <a:gd name="T38" fmla="*/ 2147483647 w 4838"/>
              <a:gd name="T39" fmla="*/ 2147483647 h 615"/>
              <a:gd name="T40" fmla="*/ 2147483647 w 4838"/>
              <a:gd name="T41" fmla="*/ 2147483647 h 615"/>
              <a:gd name="T42" fmla="*/ 2147483647 w 4838"/>
              <a:gd name="T43" fmla="*/ 2147483647 h 6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615"/>
              <a:gd name="T68" fmla="*/ 4838 w 4838"/>
              <a:gd name="T69" fmla="*/ 615 h 6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615">
                <a:moveTo>
                  <a:pt x="0" y="307"/>
                </a:moveTo>
                <a:cubicBezTo>
                  <a:pt x="76" y="403"/>
                  <a:pt x="153" y="500"/>
                  <a:pt x="230" y="538"/>
                </a:cubicBezTo>
                <a:cubicBezTo>
                  <a:pt x="307" y="576"/>
                  <a:pt x="384" y="615"/>
                  <a:pt x="461" y="538"/>
                </a:cubicBezTo>
                <a:cubicBezTo>
                  <a:pt x="538" y="461"/>
                  <a:pt x="614" y="154"/>
                  <a:pt x="691" y="77"/>
                </a:cubicBezTo>
                <a:cubicBezTo>
                  <a:pt x="768" y="0"/>
                  <a:pt x="845" y="0"/>
                  <a:pt x="922" y="77"/>
                </a:cubicBezTo>
                <a:cubicBezTo>
                  <a:pt x="999" y="154"/>
                  <a:pt x="1075" y="461"/>
                  <a:pt x="1152" y="538"/>
                </a:cubicBezTo>
                <a:cubicBezTo>
                  <a:pt x="1229" y="615"/>
                  <a:pt x="1305" y="615"/>
                  <a:pt x="1382" y="538"/>
                </a:cubicBezTo>
                <a:cubicBezTo>
                  <a:pt x="1459" y="461"/>
                  <a:pt x="1536" y="154"/>
                  <a:pt x="1613" y="77"/>
                </a:cubicBezTo>
                <a:cubicBezTo>
                  <a:pt x="1690" y="0"/>
                  <a:pt x="1766" y="0"/>
                  <a:pt x="1843" y="77"/>
                </a:cubicBezTo>
                <a:cubicBezTo>
                  <a:pt x="1920" y="154"/>
                  <a:pt x="1997" y="461"/>
                  <a:pt x="2074" y="538"/>
                </a:cubicBezTo>
                <a:cubicBezTo>
                  <a:pt x="2151" y="615"/>
                  <a:pt x="2227" y="615"/>
                  <a:pt x="2304" y="538"/>
                </a:cubicBezTo>
                <a:cubicBezTo>
                  <a:pt x="2381" y="461"/>
                  <a:pt x="2457" y="154"/>
                  <a:pt x="2534" y="77"/>
                </a:cubicBezTo>
                <a:cubicBezTo>
                  <a:pt x="2611" y="0"/>
                  <a:pt x="2688" y="0"/>
                  <a:pt x="2765" y="77"/>
                </a:cubicBezTo>
                <a:cubicBezTo>
                  <a:pt x="2842" y="154"/>
                  <a:pt x="2918" y="461"/>
                  <a:pt x="2995" y="538"/>
                </a:cubicBezTo>
                <a:cubicBezTo>
                  <a:pt x="3072" y="615"/>
                  <a:pt x="3149" y="615"/>
                  <a:pt x="3226" y="538"/>
                </a:cubicBezTo>
                <a:cubicBezTo>
                  <a:pt x="3303" y="461"/>
                  <a:pt x="3379" y="154"/>
                  <a:pt x="3456" y="77"/>
                </a:cubicBezTo>
                <a:cubicBezTo>
                  <a:pt x="3533" y="0"/>
                  <a:pt x="3609" y="0"/>
                  <a:pt x="3686" y="77"/>
                </a:cubicBezTo>
                <a:cubicBezTo>
                  <a:pt x="3763" y="154"/>
                  <a:pt x="3840" y="461"/>
                  <a:pt x="3917" y="538"/>
                </a:cubicBezTo>
                <a:cubicBezTo>
                  <a:pt x="3994" y="615"/>
                  <a:pt x="4070" y="615"/>
                  <a:pt x="4147" y="538"/>
                </a:cubicBezTo>
                <a:cubicBezTo>
                  <a:pt x="4224" y="461"/>
                  <a:pt x="4301" y="154"/>
                  <a:pt x="4378" y="77"/>
                </a:cubicBezTo>
                <a:cubicBezTo>
                  <a:pt x="4455" y="0"/>
                  <a:pt x="4531" y="39"/>
                  <a:pt x="4608" y="77"/>
                </a:cubicBezTo>
                <a:cubicBezTo>
                  <a:pt x="4685" y="115"/>
                  <a:pt x="4761" y="211"/>
                  <a:pt x="4838" y="307"/>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96260" name="Picture 4" descr="atom-with-electrons"/>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371600"/>
            <a:ext cx="2724150" cy="2533650"/>
          </a:xfrm>
          <a:noFill/>
          <a:extLst>
            <a:ext uri="{909E8E84-426E-40DD-AFC4-6F175D3DCCD1}">
              <a14:hiddenFill xmlns:a14="http://schemas.microsoft.com/office/drawing/2010/main">
                <a:solidFill>
                  <a:srgbClr val="FFFFFF"/>
                </a:solidFill>
              </a14:hiddenFill>
            </a:ext>
          </a:extLst>
        </p:spPr>
      </p:pic>
      <p:sp>
        <p:nvSpPr>
          <p:cNvPr id="96261" name="Text Box 5"/>
          <p:cNvSpPr txBox="1">
            <a:spLocks noChangeArrowheads="1"/>
          </p:cNvSpPr>
          <p:nvPr/>
        </p:nvSpPr>
        <p:spPr bwMode="auto">
          <a:xfrm>
            <a:off x="2857500" y="6338888"/>
            <a:ext cx="4438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Erwin Schr</a:t>
            </a:r>
            <a:r>
              <a:rPr lang="en-US" altLang="en-US" sz="2800">
                <a:cs typeface="Arial" panose="020B0604020202020204" pitchFamily="34" charset="0"/>
              </a:rPr>
              <a:t>ö</a:t>
            </a:r>
            <a:r>
              <a:rPr lang="en-US" altLang="en-US" sz="2800"/>
              <a:t>dinger (1935)</a:t>
            </a:r>
          </a:p>
        </p:txBody>
      </p:sp>
      <p:pic>
        <p:nvPicPr>
          <p:cNvPr id="96262" name="Picture 6" descr="schrodinger 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32263"/>
            <a:ext cx="23622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4" name="Picture 10" descr="atom-with-electrons dull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352550"/>
            <a:ext cx="27241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6" name="Picture 12" descr="atom-with-electrons superp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 y="1347788"/>
            <a:ext cx="27051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9" name="Picture 15" descr="cat-skeleton-lg2"/>
          <p:cNvPicPr>
            <a:picLocks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5124450" y="1654175"/>
            <a:ext cx="3562350" cy="1835150"/>
          </a:xfrm>
          <a:noFill/>
          <a:extLst>
            <a:ext uri="{909E8E84-426E-40DD-AFC4-6F175D3DCCD1}">
              <a14:hiddenFill xmlns:a14="http://schemas.microsoft.com/office/drawing/2010/main">
                <a:solidFill>
                  <a:srgbClr val="FFFFFF"/>
                </a:solidFill>
              </a14:hiddenFill>
            </a:ext>
          </a:extLst>
        </p:spPr>
      </p:pic>
      <p:pic>
        <p:nvPicPr>
          <p:cNvPr id="369688" name="Picture 24" descr="cheshire_cat_ne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2700" y="1409700"/>
            <a:ext cx="35655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91" name="AutoShape 27"/>
          <p:cNvSpPr>
            <a:spLocks noChangeArrowheads="1"/>
          </p:cNvSpPr>
          <p:nvPr/>
        </p:nvSpPr>
        <p:spPr bwMode="auto">
          <a:xfrm>
            <a:off x="2914650" y="4552950"/>
            <a:ext cx="5257800" cy="800100"/>
          </a:xfrm>
          <a:prstGeom prst="wedgeRoundRectCallout">
            <a:avLst>
              <a:gd name="adj1" fmla="val -55708"/>
              <a:gd name="adj2" fmla="val 79565"/>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Now add one cat.</a:t>
            </a:r>
          </a:p>
        </p:txBody>
      </p:sp>
      <p:sp>
        <p:nvSpPr>
          <p:cNvPr id="96268" name="Rectangle 28"/>
          <p:cNvSpPr>
            <a:spLocks noChangeArrowheads="1"/>
          </p:cNvSpPr>
          <p:nvPr/>
        </p:nvSpPr>
        <p:spPr bwMode="auto">
          <a:xfrm>
            <a:off x="8458200" y="1847850"/>
            <a:ext cx="400050" cy="36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69693" name="AutoShape 29"/>
          <p:cNvSpPr>
            <a:spLocks noChangeArrowheads="1"/>
          </p:cNvSpPr>
          <p:nvPr/>
        </p:nvSpPr>
        <p:spPr bwMode="auto">
          <a:xfrm>
            <a:off x="2613025" y="4156075"/>
            <a:ext cx="6130925" cy="2133600"/>
          </a:xfrm>
          <a:prstGeom prst="wedgeRoundRectCallout">
            <a:avLst>
              <a:gd name="adj1" fmla="val -61417"/>
              <a:gd name="adj2" fmla="val 35194"/>
              <a:gd name="adj3" fmla="val 16667"/>
            </a:avLst>
          </a:prstGeom>
          <a:solidFill>
            <a:schemeClr val="folHlink"/>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000" b="1">
                <a:solidFill>
                  <a:schemeClr val="bg1"/>
                </a:solidFill>
              </a:rPr>
              <a:t>Problem: If the cat hasn’t  been observed, then isn’t the </a:t>
            </a:r>
            <a:r>
              <a:rPr lang="en-US" altLang="en-US" sz="3000" b="1" i="1">
                <a:solidFill>
                  <a:schemeClr val="bg1"/>
                </a:solidFill>
              </a:rPr>
              <a:t>cat</a:t>
            </a:r>
            <a:r>
              <a:rPr lang="en-US" altLang="en-US" sz="3000" b="1">
                <a:solidFill>
                  <a:schemeClr val="bg1"/>
                </a:solidFill>
              </a:rPr>
              <a:t> also in a superposition state of </a:t>
            </a:r>
            <a:r>
              <a:rPr lang="en-US" altLang="en-US" sz="3000" b="1" i="1">
                <a:solidFill>
                  <a:schemeClr val="bg1"/>
                </a:solidFill>
              </a:rPr>
              <a:t>dead</a:t>
            </a:r>
            <a:r>
              <a:rPr lang="en-US" altLang="en-US" sz="3000" b="1">
                <a:solidFill>
                  <a:schemeClr val="bg1"/>
                </a:solidFill>
              </a:rPr>
              <a:t> and </a:t>
            </a:r>
            <a:r>
              <a:rPr lang="en-US" altLang="en-US" sz="3000" b="1" i="1">
                <a:solidFill>
                  <a:schemeClr val="bg1"/>
                </a:solidFill>
              </a:rPr>
              <a:t>alive</a:t>
            </a:r>
            <a:r>
              <a:rPr lang="en-US" altLang="en-US" sz="3000" b="1">
                <a:solidFill>
                  <a:schemeClr val="bg1"/>
                </a:solidFill>
              </a:rPr>
              <a:t>?</a:t>
            </a:r>
          </a:p>
        </p:txBody>
      </p:sp>
      <p:sp>
        <p:nvSpPr>
          <p:cNvPr id="96270" name="Rectangle 30"/>
          <p:cNvSpPr>
            <a:spLocks noChangeArrowheads="1"/>
          </p:cNvSpPr>
          <p:nvPr/>
        </p:nvSpPr>
        <p:spPr bwMode="auto">
          <a:xfrm>
            <a:off x="5810250" y="3886200"/>
            <a:ext cx="2876550" cy="171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96271" name="Rectangle 31"/>
          <p:cNvSpPr>
            <a:spLocks noChangeArrowheads="1"/>
          </p:cNvSpPr>
          <p:nvPr/>
        </p:nvSpPr>
        <p:spPr bwMode="auto">
          <a:xfrm>
            <a:off x="0" y="1276350"/>
            <a:ext cx="9144000" cy="26479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369698" name="Picture 34" descr="catskelet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6863" y="1724025"/>
            <a:ext cx="28289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700" name="AutoShape 36"/>
          <p:cNvSpPr>
            <a:spLocks noChangeArrowheads="1"/>
          </p:cNvSpPr>
          <p:nvPr/>
        </p:nvSpPr>
        <p:spPr bwMode="auto">
          <a:xfrm>
            <a:off x="3009900" y="4267200"/>
            <a:ext cx="4933950" cy="1104900"/>
          </a:xfrm>
          <a:prstGeom prst="wedgeRoundRectCallout">
            <a:avLst>
              <a:gd name="adj1" fmla="val -63065"/>
              <a:gd name="adj2" fmla="val 90375"/>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000" b="1">
                <a:solidFill>
                  <a:schemeClr val="bg1"/>
                </a:solidFill>
              </a:rPr>
              <a:t>How can a cat be </a:t>
            </a:r>
            <a:br>
              <a:rPr lang="en-US" altLang="en-US" sz="3000" b="1">
                <a:solidFill>
                  <a:schemeClr val="bg1"/>
                </a:solidFill>
              </a:rPr>
            </a:br>
            <a:r>
              <a:rPr lang="en-US" altLang="en-US" sz="3000" b="1" i="1">
                <a:solidFill>
                  <a:schemeClr val="bg1"/>
                </a:solidFill>
              </a:rPr>
              <a:t>half dead?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968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696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69674"/>
                                        </p:tgtEl>
                                        <p:attrNameLst>
                                          <p:attrName>style.visibility</p:attrName>
                                        </p:attrNameLst>
                                      </p:cBhvr>
                                      <p:to>
                                        <p:strVal val="visible"/>
                                      </p:to>
                                    </p:set>
                                  </p:childTnLst>
                                </p:cTn>
                              </p:par>
                              <p:par>
                                <p:cTn id="14" presetID="63" presetClass="path" presetSubtype="0" accel="50000" decel="50000" fill="hold" grpId="0" nodeType="withEffect">
                                  <p:stCondLst>
                                    <p:cond delay="0"/>
                                  </p:stCondLst>
                                  <p:childTnLst>
                                    <p:animMotion origin="layout" path="M 8.33333E-7 4.44444E-6 L 0.5625 4.44444E-6 " pathEditMode="relative" rAng="0" ptsTypes="AA">
                                      <p:cBhvr>
                                        <p:cTn id="15" dur="2000" fill="hold"/>
                                        <p:tgtEl>
                                          <p:spTgt spid="369667"/>
                                        </p:tgtEl>
                                        <p:attrNameLst>
                                          <p:attrName>ppt_x</p:attrName>
                                          <p:attrName>ppt_y</p:attrName>
                                        </p:attrNameLst>
                                      </p:cBhvr>
                                      <p:rCtr x="28125" y="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369688"/>
                                        </p:tgtEl>
                                      </p:cBhvr>
                                    </p:animEffect>
                                    <p:set>
                                      <p:cBhvr>
                                        <p:cTn id="20" dur="1" fill="hold">
                                          <p:stCondLst>
                                            <p:cond delay="499"/>
                                          </p:stCondLst>
                                        </p:cTn>
                                        <p:tgtEl>
                                          <p:spTgt spid="36968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6969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6969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96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96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969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69693"/>
                                        </p:tgtEl>
                                        <p:attrNameLst>
                                          <p:attrName>style.visibility</p:attrName>
                                        </p:attrNameLst>
                                      </p:cBhvr>
                                      <p:to>
                                        <p:strVal val="hidden"/>
                                      </p:to>
                                    </p:set>
                                  </p:childTnLst>
                                </p:cTn>
                              </p:par>
                            </p:childTnLst>
                          </p:cTn>
                        </p:par>
                        <p:par>
                          <p:cTn id="41" fill="hold" nodeType="afterGroup">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36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7" grpId="0" animBg="1"/>
      <p:bldP spid="369691" grpId="0" animBg="1"/>
      <p:bldP spid="369693" grpId="0" animBg="1"/>
      <p:bldP spid="369693" grpId="1" animBg="1"/>
      <p:bldP spid="36970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defRPr/>
            </a:pPr>
            <a:r>
              <a:rPr lang="en-US" smtClean="0"/>
              <a:t>The Afshar Experiment</a:t>
            </a:r>
          </a:p>
        </p:txBody>
      </p:sp>
      <p:sp>
        <p:nvSpPr>
          <p:cNvPr id="109571" name="Rectangle 3"/>
          <p:cNvSpPr>
            <a:spLocks noGrp="1" noChangeArrowheads="1"/>
          </p:cNvSpPr>
          <p:nvPr>
            <p:ph type="body" idx="1"/>
          </p:nvPr>
        </p:nvSpPr>
        <p:spPr>
          <a:xfrm>
            <a:off x="3562350" y="5314950"/>
            <a:ext cx="4762500" cy="625475"/>
          </a:xfrm>
        </p:spPr>
        <p:txBody>
          <a:bodyPr/>
          <a:lstStyle/>
          <a:p>
            <a:pPr algn="ctr" eaLnBrk="1" hangingPunct="1">
              <a:buFont typeface="Wingdings" panose="05000000000000000000" pitchFamily="2" charset="2"/>
              <a:buNone/>
              <a:defRPr/>
            </a:pPr>
            <a:r>
              <a:rPr lang="en-US" sz="2400" smtClean="0"/>
              <a:t>Shahriar Afshar (2004)</a:t>
            </a:r>
          </a:p>
        </p:txBody>
      </p:sp>
      <p:pic>
        <p:nvPicPr>
          <p:cNvPr id="97284" name="Picture 4" descr="afsh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1914525"/>
            <a:ext cx="517207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Rectangle 7"/>
          <p:cNvSpPr>
            <a:spLocks noChangeArrowheads="1"/>
          </p:cNvSpPr>
          <p:nvPr/>
        </p:nvSpPr>
        <p:spPr bwMode="auto">
          <a:xfrm>
            <a:off x="555625" y="2174875"/>
            <a:ext cx="2571750" cy="1806575"/>
          </a:xfrm>
          <a:prstGeom prst="rect">
            <a:avLst/>
          </a:prstGeom>
          <a:noFill/>
          <a:ln w="9525">
            <a:noFill/>
            <a:miter lim="800000"/>
            <a:headEnd/>
            <a:tailEnd/>
          </a:ln>
          <a:effectLst/>
        </p:spPr>
        <p:txBody>
          <a:bodyPr/>
          <a:lstStyle/>
          <a:p>
            <a:pPr marL="342900" indent="-342900" algn="ctr" eaLnBrk="1" hangingPunct="1">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Peek-A-Boo</a:t>
            </a:r>
          </a:p>
          <a:p>
            <a:pPr marL="342900" indent="-342900" algn="ctr" eaLnBrk="1" hangingPunct="1">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with</a:t>
            </a:r>
          </a:p>
          <a:p>
            <a:pPr marL="342900" indent="-342900" algn="ctr" eaLnBrk="1" hangingPunct="1">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photons</a:t>
            </a:r>
          </a:p>
        </p:txBody>
      </p:sp>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pPr eaLnBrk="1" hangingPunct="1">
              <a:defRPr/>
            </a:pPr>
            <a:r>
              <a:rPr lang="en-US" smtClean="0"/>
              <a:t>The Afshar Experiment</a:t>
            </a:r>
          </a:p>
        </p:txBody>
      </p:sp>
      <p:sp>
        <p:nvSpPr>
          <p:cNvPr id="396291" name="Rectangle 3"/>
          <p:cNvSpPr>
            <a:spLocks noGrp="1" noChangeArrowheads="1"/>
          </p:cNvSpPr>
          <p:nvPr>
            <p:ph type="body" sz="half" idx="1"/>
          </p:nvPr>
        </p:nvSpPr>
        <p:spPr>
          <a:xfrm>
            <a:off x="1230313" y="5562600"/>
            <a:ext cx="6210300" cy="1063625"/>
          </a:xfrm>
        </p:spPr>
        <p:txBody>
          <a:bodyPr/>
          <a:lstStyle/>
          <a:p>
            <a:pPr algn="ctr" eaLnBrk="1" hangingPunct="1">
              <a:buFont typeface="Wingdings" panose="05000000000000000000" pitchFamily="2" charset="2"/>
              <a:buNone/>
              <a:defRPr/>
            </a:pPr>
            <a:r>
              <a:rPr lang="en-US" sz="2200" b="1" smtClean="0"/>
              <a:t>Lens focuses light.</a:t>
            </a:r>
          </a:p>
          <a:p>
            <a:pPr algn="ctr" eaLnBrk="1" hangingPunct="1">
              <a:buFont typeface="Wingdings" panose="05000000000000000000" pitchFamily="2" charset="2"/>
              <a:buNone/>
              <a:defRPr/>
            </a:pPr>
            <a:r>
              <a:rPr lang="en-US" sz="2200" b="1" smtClean="0"/>
              <a:t>One detector is aligned with each slit.</a:t>
            </a:r>
          </a:p>
        </p:txBody>
      </p:sp>
      <p:pic>
        <p:nvPicPr>
          <p:cNvPr id="396292" name="Picture 4" descr="Afshar-experiment-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409700" y="2308225"/>
            <a:ext cx="5849938" cy="3132138"/>
          </a:xfrm>
          <a:noFill/>
          <a:extLst>
            <a:ext uri="{909E8E84-426E-40DD-AFC4-6F175D3DCCD1}">
              <a14:hiddenFill xmlns:a14="http://schemas.microsoft.com/office/drawing/2010/main">
                <a:solidFill>
                  <a:srgbClr val="FFFFFF"/>
                </a:solidFill>
              </a14:hiddenFill>
            </a:ext>
          </a:extLst>
        </p:spPr>
      </p:pic>
      <p:sp>
        <p:nvSpPr>
          <p:cNvPr id="396294" name="Rectangle 6"/>
          <p:cNvSpPr>
            <a:spLocks noChangeArrowheads="1"/>
          </p:cNvSpPr>
          <p:nvPr/>
        </p:nvSpPr>
        <p:spPr bwMode="auto">
          <a:xfrm>
            <a:off x="1373188" y="1698625"/>
            <a:ext cx="6000750" cy="701675"/>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2800">
                <a:effectLst>
                  <a:outerShdw blurRad="38100" dist="38100" dir="2700000" algn="tl">
                    <a:srgbClr val="010199"/>
                  </a:outerShdw>
                </a:effectLst>
                <a:latin typeface="Arial" charset="0"/>
              </a:rPr>
              <a:t>Double slits with lens and mirrors: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62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629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6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hangingPunct="1">
              <a:defRPr/>
            </a:pPr>
            <a:r>
              <a:rPr lang="en-US" smtClean="0"/>
              <a:t>The Afshar Experiment</a:t>
            </a:r>
          </a:p>
        </p:txBody>
      </p:sp>
      <p:sp>
        <p:nvSpPr>
          <p:cNvPr id="401411" name="Rectangle 3"/>
          <p:cNvSpPr>
            <a:spLocks noGrp="1" noChangeArrowheads="1"/>
          </p:cNvSpPr>
          <p:nvPr>
            <p:ph type="body" sz="half" idx="1"/>
          </p:nvPr>
        </p:nvSpPr>
        <p:spPr>
          <a:xfrm>
            <a:off x="4038600" y="5794375"/>
            <a:ext cx="4648200" cy="815975"/>
          </a:xfrm>
        </p:spPr>
        <p:txBody>
          <a:bodyPr/>
          <a:lstStyle/>
          <a:p>
            <a:pPr algn="ctr" eaLnBrk="1" hangingPunct="1">
              <a:buFont typeface="Wingdings" panose="05000000000000000000" pitchFamily="2" charset="2"/>
              <a:buNone/>
              <a:defRPr/>
            </a:pPr>
            <a:r>
              <a:rPr lang="en-US" sz="2200" b="1" smtClean="0"/>
              <a:t>Photons show up at</a:t>
            </a:r>
            <a:br>
              <a:rPr lang="en-US" sz="2200" b="1" smtClean="0"/>
            </a:br>
            <a:r>
              <a:rPr lang="en-US" sz="2200" b="1" smtClean="0"/>
              <a:t>detectors anyway.</a:t>
            </a:r>
          </a:p>
        </p:txBody>
      </p:sp>
      <p:sp>
        <p:nvSpPr>
          <p:cNvPr id="401413" name="Rectangle 5"/>
          <p:cNvSpPr>
            <a:spLocks noChangeArrowheads="1"/>
          </p:cNvSpPr>
          <p:nvPr/>
        </p:nvSpPr>
        <p:spPr bwMode="auto">
          <a:xfrm>
            <a:off x="439738" y="2270125"/>
            <a:ext cx="3257550" cy="2206625"/>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buFont typeface="Wingdings" pitchFamily="2" charset="2"/>
              <a:buNone/>
              <a:defRPr/>
            </a:pPr>
            <a:r>
              <a:rPr lang="en-US" sz="2400">
                <a:effectLst>
                  <a:outerShdw blurRad="38100" dist="38100" dir="2700000" algn="tl">
                    <a:srgbClr val="010199"/>
                  </a:outerShdw>
                </a:effectLst>
                <a:latin typeface="Arial" charset="0"/>
              </a:rPr>
              <a:t>Insert opaque wires where dark patches would be expected </a:t>
            </a:r>
            <a:r>
              <a:rPr lang="en-US" sz="2400" b="1" i="1">
                <a:effectLst>
                  <a:outerShdw blurRad="38100" dist="38100" dir="2700000" algn="tl">
                    <a:srgbClr val="010199"/>
                  </a:outerShdw>
                </a:effectLst>
                <a:latin typeface="Arial" charset="0"/>
              </a:rPr>
              <a:t>from a wave.</a:t>
            </a:r>
          </a:p>
        </p:txBody>
      </p:sp>
      <p:pic>
        <p:nvPicPr>
          <p:cNvPr id="99333" name="Picture 9" descr="Afshar-experiment-3"/>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19550" y="2044700"/>
            <a:ext cx="4895850" cy="3673475"/>
          </a:xfr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14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pPr eaLnBrk="1" hangingPunct="1">
              <a:defRPr/>
            </a:pPr>
            <a:r>
              <a:rPr lang="en-US" smtClean="0"/>
              <a:t>The Afshar Conclusions</a:t>
            </a:r>
          </a:p>
        </p:txBody>
      </p:sp>
      <p:sp>
        <p:nvSpPr>
          <p:cNvPr id="397315" name="Rectangle 3"/>
          <p:cNvSpPr>
            <a:spLocks noGrp="1" noChangeArrowheads="1"/>
          </p:cNvSpPr>
          <p:nvPr>
            <p:ph type="body" idx="1"/>
          </p:nvPr>
        </p:nvSpPr>
        <p:spPr>
          <a:xfrm>
            <a:off x="982663" y="1639888"/>
            <a:ext cx="7685087" cy="4337050"/>
          </a:xfrm>
        </p:spPr>
        <p:txBody>
          <a:bodyPr/>
          <a:lstStyle/>
          <a:p>
            <a:pPr eaLnBrk="1" hangingPunct="1">
              <a:spcAft>
                <a:spcPct val="50000"/>
              </a:spcAft>
              <a:defRPr/>
            </a:pPr>
            <a:r>
              <a:rPr lang="en-US" sz="3000" smtClean="0"/>
              <a:t>A photon can be a particle </a:t>
            </a:r>
            <a:r>
              <a:rPr lang="en-US" sz="3000" b="1" i="1" smtClean="0"/>
              <a:t>and</a:t>
            </a:r>
            <a:r>
              <a:rPr lang="en-US" sz="3000" smtClean="0"/>
              <a:t> a wave </a:t>
            </a:r>
            <a:r>
              <a:rPr lang="en-US" sz="3000" b="1" i="1" smtClean="0"/>
              <a:t>at the same time.</a:t>
            </a:r>
            <a:endParaRPr lang="en-US" sz="3000" b="1" smtClean="0"/>
          </a:p>
          <a:p>
            <a:pPr eaLnBrk="1" hangingPunct="1">
              <a:spcAft>
                <a:spcPct val="80000"/>
              </a:spcAft>
              <a:defRPr/>
            </a:pPr>
            <a:r>
              <a:rPr lang="en-US" sz="3000" smtClean="0"/>
              <a:t>Wave interference happens </a:t>
            </a:r>
            <a:r>
              <a:rPr lang="en-US" sz="3000" b="1" i="1" smtClean="0"/>
              <a:t>after</a:t>
            </a:r>
            <a:r>
              <a:rPr lang="en-US" sz="3000" smtClean="0"/>
              <a:t> the photon path is identified, so the </a:t>
            </a:r>
            <a:r>
              <a:rPr lang="en-US" sz="3000" b="1" i="1" smtClean="0"/>
              <a:t>Copenhagen interpretation is wrong.</a:t>
            </a:r>
          </a:p>
          <a:p>
            <a:pPr algn="ctr" eaLnBrk="1" hangingPunct="1">
              <a:spcAft>
                <a:spcPct val="50000"/>
              </a:spcAft>
              <a:buFont typeface="Wingdings" panose="05000000000000000000" pitchFamily="2" charset="2"/>
              <a:buNone/>
              <a:defRPr/>
            </a:pPr>
            <a:r>
              <a:rPr lang="en-US" sz="3000" smtClean="0"/>
              <a:t>Both conclusions are flawed,</a:t>
            </a:r>
            <a:br>
              <a:rPr lang="en-US" sz="3000" smtClean="0"/>
            </a:br>
            <a:r>
              <a:rPr lang="en-US" sz="3000" smtClean="0"/>
              <a:t>but they </a:t>
            </a:r>
            <a:r>
              <a:rPr lang="en-US" sz="3000" b="1" i="1" smtClean="0"/>
              <a:t>might</a:t>
            </a:r>
            <a:r>
              <a:rPr lang="en-US" sz="3000" smtClean="0"/>
              <a:t> be correct.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7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pPr eaLnBrk="1" hangingPunct="1">
              <a:defRPr/>
            </a:pPr>
            <a:r>
              <a:rPr lang="en-US" smtClean="0"/>
              <a:t>The Afshar’s Conclusions</a:t>
            </a:r>
          </a:p>
        </p:txBody>
      </p:sp>
      <p:sp>
        <p:nvSpPr>
          <p:cNvPr id="404483" name="Rectangle 3"/>
          <p:cNvSpPr>
            <a:spLocks noGrp="1" noChangeArrowheads="1"/>
          </p:cNvSpPr>
          <p:nvPr>
            <p:ph type="body" sz="half" idx="1"/>
          </p:nvPr>
        </p:nvSpPr>
        <p:spPr>
          <a:xfrm>
            <a:off x="457200" y="1485900"/>
            <a:ext cx="8191500" cy="1292225"/>
          </a:xfrm>
        </p:spPr>
        <p:txBody>
          <a:bodyPr/>
          <a:lstStyle/>
          <a:p>
            <a:pPr eaLnBrk="1" hangingPunct="1">
              <a:spcAft>
                <a:spcPct val="50000"/>
              </a:spcAft>
              <a:defRPr/>
            </a:pPr>
            <a:r>
              <a:rPr lang="en-US" sz="3400" smtClean="0"/>
              <a:t>A photon can be a particle </a:t>
            </a:r>
            <a:r>
              <a:rPr lang="en-US" sz="3400" b="1" i="1" smtClean="0"/>
              <a:t>and</a:t>
            </a:r>
            <a:r>
              <a:rPr lang="en-US" sz="3400" smtClean="0"/>
              <a:t> a wave </a:t>
            </a:r>
            <a:r>
              <a:rPr lang="en-US" sz="3400" b="1" i="1" smtClean="0"/>
              <a:t>at the same time.</a:t>
            </a:r>
            <a:endParaRPr lang="en-US" sz="3400" b="1" smtClean="0"/>
          </a:p>
        </p:txBody>
      </p:sp>
      <p:pic>
        <p:nvPicPr>
          <p:cNvPr id="101380" name="Picture 6" descr="Afshar-experiment-3"/>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7750" y="3511550"/>
            <a:ext cx="4038600" cy="3030538"/>
          </a:xfrm>
          <a:noFill/>
          <a:extLst>
            <a:ext uri="{909E8E84-426E-40DD-AFC4-6F175D3DCCD1}">
              <a14:hiddenFill xmlns:a14="http://schemas.microsoft.com/office/drawing/2010/main">
                <a:solidFill>
                  <a:srgbClr val="FFFFFF"/>
                </a:solidFill>
              </a14:hiddenFill>
            </a:ext>
          </a:extLst>
        </p:spPr>
      </p:pic>
      <p:grpSp>
        <p:nvGrpSpPr>
          <p:cNvPr id="2" name="Group 11"/>
          <p:cNvGrpSpPr>
            <a:grpSpLocks/>
          </p:cNvGrpSpPr>
          <p:nvPr/>
        </p:nvGrpSpPr>
        <p:grpSpPr bwMode="auto">
          <a:xfrm>
            <a:off x="876300" y="3238500"/>
            <a:ext cx="7013575" cy="1866900"/>
            <a:chOff x="504" y="2112"/>
            <a:chExt cx="4418" cy="1176"/>
          </a:xfrm>
        </p:grpSpPr>
        <p:sp>
          <p:nvSpPr>
            <p:cNvPr id="101382" name="Line 8"/>
            <p:cNvSpPr>
              <a:spLocks noChangeShapeType="1"/>
            </p:cNvSpPr>
            <p:nvPr/>
          </p:nvSpPr>
          <p:spPr bwMode="auto">
            <a:xfrm>
              <a:off x="2544" y="2616"/>
              <a:ext cx="1476" cy="67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3" name="Line 9"/>
            <p:cNvSpPr>
              <a:spLocks noChangeShapeType="1"/>
            </p:cNvSpPr>
            <p:nvPr/>
          </p:nvSpPr>
          <p:spPr bwMode="auto">
            <a:xfrm>
              <a:off x="2558" y="2654"/>
              <a:ext cx="2364" cy="16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4" name="Rectangle 10"/>
            <p:cNvSpPr>
              <a:spLocks noChangeArrowheads="1"/>
            </p:cNvSpPr>
            <p:nvPr/>
          </p:nvSpPr>
          <p:spPr bwMode="auto">
            <a:xfrm>
              <a:off x="504" y="2112"/>
              <a:ext cx="2160" cy="936"/>
            </a:xfrm>
            <a:prstGeom prst="rect">
              <a:avLst/>
            </a:prstGeom>
            <a:solidFill>
              <a:schemeClr val="accent1"/>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But the photon is not</a:t>
              </a:r>
              <a:br>
                <a:rPr lang="en-US" altLang="en-US" sz="2400" b="1">
                  <a:solidFill>
                    <a:schemeClr val="bg1"/>
                  </a:solidFill>
                </a:rPr>
              </a:br>
              <a:r>
                <a:rPr lang="en-US" altLang="en-US" sz="2400" b="1">
                  <a:solidFill>
                    <a:schemeClr val="bg1"/>
                  </a:solidFill>
                </a:rPr>
                <a:t>in these two places </a:t>
              </a:r>
              <a:br>
                <a:rPr lang="en-US" altLang="en-US" sz="2400" b="1">
                  <a:solidFill>
                    <a:schemeClr val="bg1"/>
                  </a:solidFill>
                </a:rPr>
              </a:br>
              <a:r>
                <a:rPr lang="en-US" altLang="en-US" sz="2400" b="1" i="1">
                  <a:solidFill>
                    <a:schemeClr val="bg1"/>
                  </a:solidFill>
                </a:rPr>
                <a:t>at the same time.</a:t>
              </a:r>
              <a:endParaRPr lang="en-US" altLang="en-US" sz="2400" b="1">
                <a:solidFill>
                  <a:schemeClr val="bg1"/>
                </a:solidFil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eaLnBrk="1" hangingPunct="1">
              <a:defRPr/>
            </a:pPr>
            <a:r>
              <a:rPr lang="en-US" smtClean="0"/>
              <a:t>The Afshar’s Conclusions</a:t>
            </a:r>
          </a:p>
        </p:txBody>
      </p:sp>
      <p:sp>
        <p:nvSpPr>
          <p:cNvPr id="407555" name="Rectangle 3"/>
          <p:cNvSpPr>
            <a:spLocks noGrp="1" noChangeArrowheads="1"/>
          </p:cNvSpPr>
          <p:nvPr>
            <p:ph type="body" sz="half" idx="1"/>
          </p:nvPr>
        </p:nvSpPr>
        <p:spPr>
          <a:xfrm>
            <a:off x="457200" y="1485900"/>
            <a:ext cx="8191500" cy="1673225"/>
          </a:xfrm>
        </p:spPr>
        <p:txBody>
          <a:bodyPr/>
          <a:lstStyle/>
          <a:p>
            <a:pPr eaLnBrk="1" hangingPunct="1">
              <a:spcAft>
                <a:spcPct val="50000"/>
              </a:spcAft>
              <a:defRPr/>
            </a:pPr>
            <a:r>
              <a:rPr lang="en-US" sz="3400" smtClean="0"/>
              <a:t>Wave interference happens </a:t>
            </a:r>
            <a:r>
              <a:rPr lang="en-US" sz="3400" b="1" i="1" smtClean="0"/>
              <a:t>after</a:t>
            </a:r>
            <a:r>
              <a:rPr lang="en-US" sz="3400" smtClean="0"/>
              <a:t> the photon path is identified, so the </a:t>
            </a:r>
            <a:r>
              <a:rPr lang="en-US" sz="3400" b="1" i="1" smtClean="0"/>
              <a:t>Copenhagen interpretation is wrong.</a:t>
            </a:r>
          </a:p>
        </p:txBody>
      </p:sp>
      <p:pic>
        <p:nvPicPr>
          <p:cNvPr id="407561" name="Picture 9" descr="Afshar-experiment-1-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3295650"/>
            <a:ext cx="3967162"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65" name="Line 13"/>
          <p:cNvSpPr>
            <a:spLocks noChangeShapeType="1"/>
          </p:cNvSpPr>
          <p:nvPr/>
        </p:nvSpPr>
        <p:spPr bwMode="auto">
          <a:xfrm>
            <a:off x="3429000" y="4953000"/>
            <a:ext cx="2362200" cy="533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7566" name="Line 14"/>
          <p:cNvSpPr>
            <a:spLocks noChangeShapeType="1"/>
          </p:cNvSpPr>
          <p:nvPr/>
        </p:nvSpPr>
        <p:spPr bwMode="auto">
          <a:xfrm flipV="1">
            <a:off x="3527425" y="4308475"/>
            <a:ext cx="4781550" cy="609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7567" name="Rectangle 15"/>
          <p:cNvSpPr>
            <a:spLocks noChangeArrowheads="1"/>
          </p:cNvSpPr>
          <p:nvPr/>
        </p:nvSpPr>
        <p:spPr bwMode="auto">
          <a:xfrm>
            <a:off x="914400" y="3371850"/>
            <a:ext cx="3429000" cy="3028950"/>
          </a:xfrm>
          <a:prstGeom prst="rect">
            <a:avLst/>
          </a:prstGeom>
          <a:solidFill>
            <a:schemeClr val="accent1"/>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Afshar observes:</a:t>
            </a:r>
            <a:br>
              <a:rPr lang="en-US" altLang="en-US" sz="2400" b="1">
                <a:solidFill>
                  <a:schemeClr val="bg1"/>
                </a:solidFill>
              </a:rPr>
            </a:br>
            <a:r>
              <a:rPr lang="en-US" altLang="en-US" sz="2400" b="1" i="1">
                <a:solidFill>
                  <a:schemeClr val="bg1"/>
                </a:solidFill>
              </a:rPr>
              <a:t>If the photon travels</a:t>
            </a:r>
            <a:br>
              <a:rPr lang="en-US" altLang="en-US" sz="2400" b="1" i="1">
                <a:solidFill>
                  <a:schemeClr val="bg1"/>
                </a:solidFill>
              </a:rPr>
            </a:br>
            <a:r>
              <a:rPr lang="en-US" altLang="en-US" sz="2400" b="1" i="1">
                <a:solidFill>
                  <a:schemeClr val="bg1"/>
                </a:solidFill>
              </a:rPr>
              <a:t>through pinhole #1,</a:t>
            </a:r>
            <a:br>
              <a:rPr lang="en-US" altLang="en-US" sz="2400" b="1" i="1">
                <a:solidFill>
                  <a:schemeClr val="bg1"/>
                </a:solidFill>
              </a:rPr>
            </a:br>
            <a:r>
              <a:rPr lang="en-US" altLang="en-US" sz="2400" b="1" i="1">
                <a:solidFill>
                  <a:schemeClr val="bg1"/>
                </a:solidFill>
              </a:rPr>
              <a:t>then it winds up at </a:t>
            </a:r>
            <a:br>
              <a:rPr lang="en-US" altLang="en-US" sz="2400" b="1" i="1">
                <a:solidFill>
                  <a:schemeClr val="bg1"/>
                </a:solidFill>
              </a:rPr>
            </a:br>
            <a:r>
              <a:rPr lang="en-US" altLang="en-US" sz="2400" b="1" i="1">
                <a:solidFill>
                  <a:schemeClr val="bg1"/>
                </a:solidFill>
              </a:rPr>
              <a:t>detector #1.</a:t>
            </a:r>
            <a:endParaRPr lang="en-US" altLang="en-US" sz="2400" b="1">
              <a:solidFill>
                <a:schemeClr val="bg1"/>
              </a:solidFill>
            </a:endParaRPr>
          </a:p>
        </p:txBody>
      </p:sp>
      <p:sp>
        <p:nvSpPr>
          <p:cNvPr id="407570" name="Rectangle 18"/>
          <p:cNvSpPr>
            <a:spLocks noChangeArrowheads="1"/>
          </p:cNvSpPr>
          <p:nvPr/>
        </p:nvSpPr>
        <p:spPr bwMode="auto">
          <a:xfrm>
            <a:off x="879475" y="3375025"/>
            <a:ext cx="3429000" cy="3028950"/>
          </a:xfrm>
          <a:prstGeom prst="rect">
            <a:avLst/>
          </a:prstGeom>
          <a:solidFill>
            <a:schemeClr val="folHlink"/>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rPr>
              <a:t>Afshar concludes:</a:t>
            </a:r>
            <a:br>
              <a:rPr lang="en-US" altLang="en-US" sz="2400" b="1">
                <a:solidFill>
                  <a:schemeClr val="bg1"/>
                </a:solidFill>
              </a:rPr>
            </a:br>
            <a:r>
              <a:rPr lang="en-US" altLang="en-US" sz="2400" b="1" i="1">
                <a:solidFill>
                  <a:schemeClr val="bg1"/>
                </a:solidFill>
              </a:rPr>
              <a:t>If the photon arrived</a:t>
            </a:r>
            <a:br>
              <a:rPr lang="en-US" altLang="en-US" sz="2400" b="1" i="1">
                <a:solidFill>
                  <a:schemeClr val="bg1"/>
                </a:solidFill>
              </a:rPr>
            </a:br>
            <a:r>
              <a:rPr lang="en-US" altLang="en-US" sz="2400" b="1" i="1">
                <a:solidFill>
                  <a:schemeClr val="bg1"/>
                </a:solidFill>
              </a:rPr>
              <a:t> at detector #1</a:t>
            </a:r>
            <a:br>
              <a:rPr lang="en-US" altLang="en-US" sz="2400" b="1" i="1">
                <a:solidFill>
                  <a:schemeClr val="bg1"/>
                </a:solidFill>
              </a:rPr>
            </a:br>
            <a:r>
              <a:rPr lang="en-US" altLang="en-US" sz="2400" b="1" i="1">
                <a:solidFill>
                  <a:schemeClr val="bg1"/>
                </a:solidFill>
              </a:rPr>
              <a:t>then it came </a:t>
            </a:r>
          </a:p>
          <a:p>
            <a:pPr algn="ctr"/>
            <a:r>
              <a:rPr lang="en-US" altLang="en-US" sz="2400" b="1" i="1">
                <a:solidFill>
                  <a:schemeClr val="bg1"/>
                </a:solidFill>
              </a:rPr>
              <a:t>through pinhole #1.</a:t>
            </a:r>
          </a:p>
        </p:txBody>
      </p:sp>
      <p:sp>
        <p:nvSpPr>
          <p:cNvPr id="407571" name="Rectangle 19"/>
          <p:cNvSpPr>
            <a:spLocks noChangeArrowheads="1"/>
          </p:cNvSpPr>
          <p:nvPr/>
        </p:nvSpPr>
        <p:spPr bwMode="auto">
          <a:xfrm>
            <a:off x="457200" y="1489075"/>
            <a:ext cx="8191500" cy="1673225"/>
          </a:xfrm>
          <a:prstGeom prst="rect">
            <a:avLst/>
          </a:prstGeom>
          <a:noFill/>
          <a:ln w="9525">
            <a:noFill/>
            <a:miter lim="800000"/>
            <a:headEnd/>
            <a:tailEnd/>
          </a:ln>
          <a:effectLst/>
        </p:spPr>
        <p:txBody>
          <a:bodyPr/>
          <a:lstStyle/>
          <a:p>
            <a:pPr marL="342900" indent="-342900" eaLnBrk="1" hangingPunct="1">
              <a:spcBef>
                <a:spcPct val="20000"/>
              </a:spcBef>
              <a:spcAft>
                <a:spcPct val="50000"/>
              </a:spcAft>
              <a:buClr>
                <a:schemeClr val="hlink"/>
              </a:buClr>
              <a:buSzPct val="75000"/>
              <a:buFont typeface="Wingdings" pitchFamily="2" charset="2"/>
              <a:buChar char="l"/>
              <a:defRPr/>
            </a:pPr>
            <a:r>
              <a:rPr lang="en-US" sz="3400">
                <a:effectLst>
                  <a:outerShdw blurRad="38100" dist="38100" dir="2700000" algn="tl">
                    <a:srgbClr val="010199"/>
                  </a:outerShdw>
                </a:effectLst>
                <a:latin typeface="Arial" charset="0"/>
              </a:rPr>
              <a:t>These are not the same statement!</a:t>
            </a:r>
          </a:p>
          <a:p>
            <a:pPr marL="342900" indent="-342900" eaLnBrk="1" hangingPunct="1">
              <a:spcBef>
                <a:spcPct val="20000"/>
              </a:spcBef>
              <a:spcAft>
                <a:spcPct val="50000"/>
              </a:spcAft>
              <a:buClr>
                <a:schemeClr val="hlink"/>
              </a:buClr>
              <a:buSzPct val="75000"/>
              <a:buFont typeface="Wingdings" pitchFamily="2" charset="2"/>
              <a:buChar char="l"/>
              <a:defRPr/>
            </a:pPr>
            <a:r>
              <a:rPr lang="en-US" sz="3400">
                <a:effectLst>
                  <a:outerShdw blurRad="38100" dist="38100" dir="2700000" algn="tl">
                    <a:srgbClr val="010199"/>
                  </a:outerShdw>
                </a:effectLst>
                <a:latin typeface="Arial" charset="0"/>
              </a:rPr>
              <a:t>Peek-A-Boo logic is at work.</a:t>
            </a:r>
            <a:endParaRPr lang="en-US" sz="3400" b="1" i="1">
              <a:effectLst>
                <a:outerShdw blurRad="38100" dist="38100" dir="2700000" algn="tl">
                  <a:srgbClr val="010199"/>
                </a:outerShdw>
              </a:effectLst>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75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75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75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0756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0756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0756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0757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0756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0756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407567"/>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0756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0756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0756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07555">
                                            <p:txEl>
                                              <p:pRg st="0" end="0"/>
                                            </p:txEl>
                                          </p:spTgt>
                                        </p:tgtEl>
                                        <p:attrNameLst>
                                          <p:attrName>style.visibility</p:attrName>
                                        </p:attrNameLst>
                                      </p:cBhvr>
                                      <p:to>
                                        <p:strVal val="hidden"/>
                                      </p:to>
                                    </p:set>
                                  </p:childTnLst>
                                </p:cTn>
                              </p:par>
                              <p:par>
                                <p:cTn id="45" presetID="63" presetClass="path" presetSubtype="0" accel="50000" decel="50000" fill="hold" grpId="1" nodeType="withEffect">
                                  <p:stCondLst>
                                    <p:cond delay="0"/>
                                  </p:stCondLst>
                                  <p:childTnLst>
                                    <p:animMotion origin="layout" path="M -5.55556E-7 -2.96296E-6 L 0.45625 -2.96296E-6 " pathEditMode="relative" rAng="0" ptsTypes="AA">
                                      <p:cBhvr>
                                        <p:cTn id="46" dur="2000" fill="hold"/>
                                        <p:tgtEl>
                                          <p:spTgt spid="407570"/>
                                        </p:tgtEl>
                                        <p:attrNameLst>
                                          <p:attrName>ppt_x</p:attrName>
                                          <p:attrName>ppt_y</p:attrName>
                                        </p:attrNameLst>
                                      </p:cBhvr>
                                      <p:rCtr x="22813" y="0"/>
                                    </p:animMotion>
                                  </p:childTnLst>
                                </p:cTn>
                              </p:par>
                            </p:childTnLst>
                          </p:cTn>
                        </p:par>
                        <p:par>
                          <p:cTn id="47" fill="hold" nodeType="afterGroup">
                            <p:stCondLst>
                              <p:cond delay="2000"/>
                            </p:stCondLst>
                            <p:childTnLst>
                              <p:par>
                                <p:cTn id="48" presetID="1" presetClass="entr" presetSubtype="0" fill="hold" grpId="0" nodeType="afterEffect">
                                  <p:stCondLst>
                                    <p:cond delay="500"/>
                                  </p:stCondLst>
                                  <p:childTnLst>
                                    <p:set>
                                      <p:cBhvr>
                                        <p:cTn id="49" dur="1" fill="hold">
                                          <p:stCondLst>
                                            <p:cond delay="0"/>
                                          </p:stCondLst>
                                        </p:cTn>
                                        <p:tgtEl>
                                          <p:spTgt spid="407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p:bldP spid="407567" grpId="0" animBg="1"/>
      <p:bldP spid="407567" grpId="1" animBg="1"/>
      <p:bldP spid="407567" grpId="2" animBg="1"/>
      <p:bldP spid="407570" grpId="0" animBg="1"/>
      <p:bldP spid="407570" grpId="1" animBg="1"/>
      <p:bldP spid="40757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pPr eaLnBrk="1" hangingPunct="1">
              <a:defRPr/>
            </a:pPr>
            <a:r>
              <a:rPr lang="en-US" smtClean="0"/>
              <a:t>The Afshar Experiment</a:t>
            </a:r>
          </a:p>
        </p:txBody>
      </p:sp>
      <p:sp>
        <p:nvSpPr>
          <p:cNvPr id="398339" name="Rectangle 3"/>
          <p:cNvSpPr>
            <a:spLocks noGrp="1" noChangeArrowheads="1"/>
          </p:cNvSpPr>
          <p:nvPr>
            <p:ph type="body" sz="half" idx="1"/>
          </p:nvPr>
        </p:nvSpPr>
        <p:spPr>
          <a:xfrm>
            <a:off x="457200" y="1600200"/>
            <a:ext cx="8229600" cy="1787525"/>
          </a:xfrm>
        </p:spPr>
        <p:txBody>
          <a:bodyPr/>
          <a:lstStyle/>
          <a:p>
            <a:pPr eaLnBrk="1" hangingPunct="1">
              <a:defRPr/>
            </a:pPr>
            <a:r>
              <a:rPr lang="en-US" smtClean="0"/>
              <a:t>Key Question:  </a:t>
            </a:r>
            <a:br>
              <a:rPr lang="en-US" smtClean="0"/>
            </a:br>
            <a:r>
              <a:rPr lang="en-US" smtClean="0"/>
              <a:t>What does the Copenhagen interpretation predict will happen?</a:t>
            </a:r>
          </a:p>
        </p:txBody>
      </p:sp>
      <p:sp>
        <p:nvSpPr>
          <p:cNvPr id="398344" name="Rectangle 8"/>
          <p:cNvSpPr>
            <a:spLocks noChangeArrowheads="1"/>
          </p:cNvSpPr>
          <p:nvPr/>
        </p:nvSpPr>
        <p:spPr bwMode="auto">
          <a:xfrm>
            <a:off x="460375" y="3546475"/>
            <a:ext cx="4419600" cy="66357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Char char="l"/>
              <a:defRPr/>
            </a:pPr>
            <a:r>
              <a:rPr lang="en-US" sz="3200">
                <a:effectLst>
                  <a:outerShdw blurRad="38100" dist="38100" dir="2700000" algn="tl">
                    <a:srgbClr val="010199"/>
                  </a:outerShdw>
                </a:effectLst>
                <a:latin typeface="Arial" charset="0"/>
              </a:rPr>
              <a:t>Surprising Answer:</a:t>
            </a:r>
          </a:p>
        </p:txBody>
      </p:sp>
      <p:sp>
        <p:nvSpPr>
          <p:cNvPr id="398349" name="Rectangle 13"/>
          <p:cNvSpPr>
            <a:spLocks noChangeArrowheads="1"/>
          </p:cNvSpPr>
          <p:nvPr/>
        </p:nvSpPr>
        <p:spPr bwMode="auto">
          <a:xfrm>
            <a:off x="463550" y="4902200"/>
            <a:ext cx="4705350" cy="150177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pitchFamily="2" charset="2"/>
              <a:buChar char="l"/>
              <a:defRPr/>
            </a:pPr>
            <a:r>
              <a:rPr lang="en-US" sz="3200">
                <a:effectLst>
                  <a:outerShdw blurRad="38100" dist="38100" dir="2700000" algn="tl">
                    <a:srgbClr val="010199"/>
                  </a:outerShdw>
                </a:effectLst>
                <a:latin typeface="Arial" charset="0"/>
              </a:rPr>
              <a:t>Afshar illustrates new physics </a:t>
            </a:r>
            <a:r>
              <a:rPr lang="en-US" sz="3200" b="1" i="1">
                <a:effectLst>
                  <a:outerShdw blurRad="38100" dist="38100" dir="2700000" algn="tl">
                    <a:srgbClr val="010199"/>
                  </a:outerShdw>
                </a:effectLst>
                <a:latin typeface="Arial" charset="0"/>
              </a:rPr>
              <a:t>and</a:t>
            </a:r>
            <a:r>
              <a:rPr lang="en-US" sz="3200">
                <a:effectLst>
                  <a:outerShdw blurRad="38100" dist="38100" dir="2700000" algn="tl">
                    <a:srgbClr val="010199"/>
                  </a:outerShdw>
                </a:effectLst>
                <a:latin typeface="Arial" charset="0"/>
              </a:rPr>
              <a:t> the fallacy of Peek-A-Boo logic.</a:t>
            </a:r>
          </a:p>
        </p:txBody>
      </p:sp>
      <p:grpSp>
        <p:nvGrpSpPr>
          <p:cNvPr id="2" name="Group 17"/>
          <p:cNvGrpSpPr>
            <a:grpSpLocks/>
          </p:cNvGrpSpPr>
          <p:nvPr/>
        </p:nvGrpSpPr>
        <p:grpSpPr bwMode="auto">
          <a:xfrm>
            <a:off x="2311400" y="3035300"/>
            <a:ext cx="6604000" cy="3192463"/>
            <a:chOff x="1456" y="1912"/>
            <a:chExt cx="4160" cy="2011"/>
          </a:xfrm>
        </p:grpSpPr>
        <p:sp>
          <p:nvSpPr>
            <p:cNvPr id="103431" name="Line 9"/>
            <p:cNvSpPr>
              <a:spLocks noChangeShapeType="1"/>
            </p:cNvSpPr>
            <p:nvPr/>
          </p:nvSpPr>
          <p:spPr bwMode="auto">
            <a:xfrm>
              <a:off x="2316" y="2736"/>
              <a:ext cx="79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8347" name="Rectangle 11"/>
            <p:cNvSpPr>
              <a:spLocks noChangeArrowheads="1"/>
            </p:cNvSpPr>
            <p:nvPr/>
          </p:nvSpPr>
          <p:spPr bwMode="auto">
            <a:xfrm>
              <a:off x="1456" y="2560"/>
              <a:ext cx="900" cy="41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5000"/>
                <a:buFont typeface="Wingdings" pitchFamily="2" charset="2"/>
                <a:buNone/>
                <a:defRPr/>
              </a:pPr>
              <a:r>
                <a:rPr lang="en-US" sz="3200">
                  <a:effectLst>
                    <a:outerShdw blurRad="38100" dist="38100" dir="2700000" algn="tl">
                      <a:srgbClr val="010199"/>
                    </a:outerShdw>
                  </a:effectLst>
                  <a:latin typeface="Arial" charset="0"/>
                </a:rPr>
                <a:t>This</a:t>
              </a:r>
            </a:p>
          </p:txBody>
        </p:sp>
        <p:pic>
          <p:nvPicPr>
            <p:cNvPr id="103433" name="Picture 15" descr="Afshar-experiment-3-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 y="1912"/>
              <a:ext cx="2316" cy="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83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83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eaLnBrk="1" hangingPunct="1">
              <a:defRPr/>
            </a:pPr>
            <a:r>
              <a:rPr lang="en-US" smtClean="0"/>
              <a:t>Lessons from Afshar</a:t>
            </a:r>
          </a:p>
        </p:txBody>
      </p:sp>
      <p:sp>
        <p:nvSpPr>
          <p:cNvPr id="411651" name="Rectangle 3"/>
          <p:cNvSpPr>
            <a:spLocks noGrp="1" noChangeArrowheads="1"/>
          </p:cNvSpPr>
          <p:nvPr>
            <p:ph type="body" idx="1"/>
          </p:nvPr>
        </p:nvSpPr>
        <p:spPr>
          <a:xfrm>
            <a:off x="933450" y="1981200"/>
            <a:ext cx="7753350" cy="4149725"/>
          </a:xfrm>
        </p:spPr>
        <p:txBody>
          <a:bodyPr/>
          <a:lstStyle/>
          <a:p>
            <a:pPr eaLnBrk="1" hangingPunct="1">
              <a:spcAft>
                <a:spcPct val="50000"/>
              </a:spcAft>
              <a:defRPr/>
            </a:pPr>
            <a:r>
              <a:rPr lang="en-US" sz="3600" smtClean="0"/>
              <a:t>Peek-A-Boo Logic infects even expert minds.</a:t>
            </a:r>
          </a:p>
          <a:p>
            <a:pPr eaLnBrk="1" hangingPunct="1">
              <a:spcAft>
                <a:spcPct val="50000"/>
              </a:spcAft>
              <a:defRPr/>
            </a:pPr>
            <a:r>
              <a:rPr lang="en-US" sz="3600" smtClean="0"/>
              <a:t>Peek-A-Boo logic is unreliable.</a:t>
            </a:r>
          </a:p>
          <a:p>
            <a:pPr eaLnBrk="1" hangingPunct="1">
              <a:spcAft>
                <a:spcPct val="50000"/>
              </a:spcAft>
              <a:defRPr/>
            </a:pPr>
            <a:r>
              <a:rPr lang="en-US" sz="3600" smtClean="0"/>
              <a:t>But the Copenhagen interpretation </a:t>
            </a:r>
            <a:r>
              <a:rPr lang="en-US" sz="3600" b="1" i="1" smtClean="0"/>
              <a:t>just might</a:t>
            </a:r>
            <a:r>
              <a:rPr lang="en-US" sz="3600" smtClean="0"/>
              <a:t> be wrong.</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INCLUDESESSION" val="Tru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Orbit</Template>
  <TotalTime>5300</TotalTime>
  <Words>3792</Words>
  <Application>Microsoft Office PowerPoint</Application>
  <PresentationFormat>On-screen Show (4:3)</PresentationFormat>
  <Paragraphs>771</Paragraphs>
  <Slides>180</Slides>
  <Notes>0</Notes>
  <HiddenSlides>3</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180</vt:i4>
      </vt:variant>
    </vt:vector>
  </HeadingPairs>
  <TitlesOfParts>
    <vt:vector size="189" baseType="lpstr">
      <vt:lpstr>Arial</vt:lpstr>
      <vt:lpstr>Wingdings</vt:lpstr>
      <vt:lpstr>Calibri</vt:lpstr>
      <vt:lpstr>Book Antiqua</vt:lpstr>
      <vt:lpstr>Symbol</vt:lpstr>
      <vt:lpstr>Lucida Handwriting</vt:lpstr>
      <vt:lpstr>Bradley Hand ITC</vt:lpstr>
      <vt:lpstr>Orbit</vt:lpstr>
      <vt:lpstr>Microsoft Word Picture</vt:lpstr>
      <vt:lpstr>PowerPoint Presentation</vt:lpstr>
      <vt:lpstr>Peek-A-Boo, Quantum Slits and Rabbit Holes</vt:lpstr>
      <vt:lpstr>Everything you always wanted  to know about…</vt:lpstr>
      <vt:lpstr>Apologies for formality:</vt:lpstr>
      <vt:lpstr>Also according to Dr. Wheeler:</vt:lpstr>
      <vt:lpstr>Can you handle the truth?</vt:lpstr>
      <vt:lpstr>The Truth!</vt:lpstr>
      <vt:lpstr>Why do scientists fear “Clarity”?</vt:lpstr>
      <vt:lpstr>Where can we find clarity?</vt:lpstr>
      <vt:lpstr>Science and Religion</vt:lpstr>
      <vt:lpstr>Science and Religion I</vt:lpstr>
      <vt:lpstr>Science and Religion II</vt:lpstr>
      <vt:lpstr>Science and Religion III</vt:lpstr>
      <vt:lpstr>Is anything wrong with this?</vt:lpstr>
      <vt:lpstr>Map of this talk</vt:lpstr>
      <vt:lpstr>Pictures and conversations:</vt:lpstr>
      <vt:lpstr>The nature of science</vt:lpstr>
      <vt:lpstr>The nature of science</vt:lpstr>
      <vt:lpstr>What isn’t science?</vt:lpstr>
      <vt:lpstr>Is this science?</vt:lpstr>
      <vt:lpstr>Is this science?</vt:lpstr>
      <vt:lpstr>Quantum Physics:</vt:lpstr>
      <vt:lpstr>Inside the nucleus</vt:lpstr>
      <vt:lpstr>Quantum Physics: A History</vt:lpstr>
      <vt:lpstr>Quantum Theory Begins</vt:lpstr>
      <vt:lpstr>Waves and Particles</vt:lpstr>
      <vt:lpstr>Waves and Particles</vt:lpstr>
      <vt:lpstr>Waves or particles?</vt:lpstr>
      <vt:lpstr>Waves or particles?</vt:lpstr>
      <vt:lpstr>Waves or particles?</vt:lpstr>
      <vt:lpstr>Young’s Double Slit Experiment</vt:lpstr>
      <vt:lpstr>Young’s Double Slit Experiment</vt:lpstr>
      <vt:lpstr>Waves or particles?</vt:lpstr>
      <vt:lpstr>Quantum Theory Begins</vt:lpstr>
      <vt:lpstr>Waves or particles?</vt:lpstr>
      <vt:lpstr>Map of the atom</vt:lpstr>
      <vt:lpstr>Waves or particles?</vt:lpstr>
      <vt:lpstr>Waves or particles?</vt:lpstr>
      <vt:lpstr>Waves or particles?</vt:lpstr>
      <vt:lpstr>Just for fun…</vt:lpstr>
      <vt:lpstr>Just for fun…</vt:lpstr>
      <vt:lpstr>Wave + Particle = “Quantum”</vt:lpstr>
      <vt:lpstr>Wave + Particle = “Quantum”</vt:lpstr>
      <vt:lpstr>Wave + Particle = “Quantum”</vt:lpstr>
      <vt:lpstr>Wave + Particle = “Quantum”</vt:lpstr>
      <vt:lpstr>Wave + Particle = “Quantum”</vt:lpstr>
      <vt:lpstr>Wave + Particle = “Quantum”</vt:lpstr>
      <vt:lpstr>Wave + Particle = “Quantum”</vt:lpstr>
      <vt:lpstr>Wave + Particle = “Quantum”</vt:lpstr>
      <vt:lpstr>Wave + Particle = “Quantum”</vt:lpstr>
      <vt:lpstr>Quanta and Quantum Mechanics</vt:lpstr>
      <vt:lpstr>Two games</vt:lpstr>
      <vt:lpstr>Two games</vt:lpstr>
      <vt:lpstr>Interpretations of Q. Mechanics</vt:lpstr>
      <vt:lpstr>“Interpretations”</vt:lpstr>
      <vt:lpstr>Mysteries of Copenhagen</vt:lpstr>
      <vt:lpstr>Mysteries of Copenhagen</vt:lpstr>
      <vt:lpstr>So maybe it’s all wrong?</vt:lpstr>
      <vt:lpstr>Quantum Field Theory</vt:lpstr>
      <vt:lpstr>Quantum Field Theory</vt:lpstr>
      <vt:lpstr>Quantum Field Theory</vt:lpstr>
      <vt:lpstr>So maybe it’s all wrong?</vt:lpstr>
      <vt:lpstr>Through the looking glass:</vt:lpstr>
      <vt:lpstr>Through the looking glass:</vt:lpstr>
      <vt:lpstr>Principle #1: Peek-A-Boo</vt:lpstr>
      <vt:lpstr>Peek-A-Boo Logic</vt:lpstr>
      <vt:lpstr>The Peek-A-Boo Principle</vt:lpstr>
      <vt:lpstr>The Peek-A-Boo Principle</vt:lpstr>
      <vt:lpstr>The Peek-A-Boo Principle</vt:lpstr>
      <vt:lpstr>The Peek-A-Boo Principle</vt:lpstr>
      <vt:lpstr>The Peek-A-Boo Principle</vt:lpstr>
      <vt:lpstr>The Peek-A-Boo Principle</vt:lpstr>
      <vt:lpstr>The Peek-A-Boo Principle</vt:lpstr>
      <vt:lpstr>The Peek-A-Boo Principle</vt:lpstr>
      <vt:lpstr>The Peek-A-Boo Principle</vt:lpstr>
      <vt:lpstr>The Peek-A-Boo Principle</vt:lpstr>
      <vt:lpstr>The Peek-A-Boo Principle</vt:lpstr>
      <vt:lpstr>The Peek-A-Boo Principle</vt:lpstr>
      <vt:lpstr>The Peek-A-Boo Principle</vt:lpstr>
      <vt:lpstr>The Peek-A-Boo Principle</vt:lpstr>
      <vt:lpstr>Peek-A-Boo Logic</vt:lpstr>
      <vt:lpstr>Peek-A-Boo and Physics</vt:lpstr>
      <vt:lpstr>Peek-A-Boo and Physics</vt:lpstr>
      <vt:lpstr>Peek-A-Boo and Physics</vt:lpstr>
      <vt:lpstr>Peek-A-Boo and Physics</vt:lpstr>
      <vt:lpstr>Peek-A-Boo and Physics</vt:lpstr>
      <vt:lpstr>Peek-A-Boo and Physics</vt:lpstr>
      <vt:lpstr>Peek-A-Boo Logic</vt:lpstr>
      <vt:lpstr>Peek-A-Boo and Copenhagen</vt:lpstr>
      <vt:lpstr>Peek-A-Boo and Copenhagen</vt:lpstr>
      <vt:lpstr>Peek-A-Boo and Copenhagen</vt:lpstr>
      <vt:lpstr>The Afshar Experiment</vt:lpstr>
      <vt:lpstr>The Afshar Experiment</vt:lpstr>
      <vt:lpstr>The Afshar Experiment</vt:lpstr>
      <vt:lpstr>The Afshar Conclusions</vt:lpstr>
      <vt:lpstr>The Afshar’s Conclusions</vt:lpstr>
      <vt:lpstr>The Afshar’s Conclusions</vt:lpstr>
      <vt:lpstr>The Afshar Experiment</vt:lpstr>
      <vt:lpstr>Lessons from Afshar</vt:lpstr>
      <vt:lpstr>Principle #2: Fingerprints</vt:lpstr>
      <vt:lpstr>The Cupcake Problem:</vt:lpstr>
      <vt:lpstr>The Cupcake Problem:</vt:lpstr>
      <vt:lpstr>Cupcake Logic:</vt:lpstr>
      <vt:lpstr>Cupcake Logic:</vt:lpstr>
      <vt:lpstr>Cupcake Logic:</vt:lpstr>
      <vt:lpstr>Cupcake Logic:</vt:lpstr>
      <vt:lpstr>The Myth of Fingerprints:</vt:lpstr>
      <vt:lpstr>Fingerprints and Physics</vt:lpstr>
      <vt:lpstr>Fingerprints and Physics</vt:lpstr>
      <vt:lpstr>The Mandel Experiment</vt:lpstr>
      <vt:lpstr>The Mandel Experiment</vt:lpstr>
      <vt:lpstr>The Mandel Experiment</vt:lpstr>
      <vt:lpstr>The Mandel Experiment</vt:lpstr>
      <vt:lpstr>The Mandel Experiment</vt:lpstr>
      <vt:lpstr>The Mandel Experiment</vt:lpstr>
      <vt:lpstr>The Mandel Experiment</vt:lpstr>
      <vt:lpstr>Mandel and Schrödinger’s Cat</vt:lpstr>
      <vt:lpstr>Mandel and Schrödinger’s Cat</vt:lpstr>
      <vt:lpstr>Mandel and Schrödinger’s Cat</vt:lpstr>
      <vt:lpstr>The Mandel Experiment</vt:lpstr>
      <vt:lpstr>The Mandel Experiment</vt:lpstr>
      <vt:lpstr>The Mandel Experiment</vt:lpstr>
      <vt:lpstr>The Mandel Experiment</vt:lpstr>
      <vt:lpstr>The Mandel Experiment</vt:lpstr>
      <vt:lpstr>Lessons from Mandel</vt:lpstr>
      <vt:lpstr>The Travel Principle:</vt:lpstr>
      <vt:lpstr>The Travel Principle:</vt:lpstr>
      <vt:lpstr>The Travel Principle:</vt:lpstr>
      <vt:lpstr>The Travel Principle:</vt:lpstr>
      <vt:lpstr>The Travel Principle:</vt:lpstr>
      <vt:lpstr>The Aspect Experiment</vt:lpstr>
      <vt:lpstr>The Aspect Experiment</vt:lpstr>
      <vt:lpstr>The Aspect Experiment</vt:lpstr>
      <vt:lpstr>The Aspect Experiment</vt:lpstr>
      <vt:lpstr>The Aspect Experiment</vt:lpstr>
      <vt:lpstr>The Aspect Experiment</vt:lpstr>
      <vt:lpstr>The Aspect Experiment</vt:lpstr>
      <vt:lpstr>The Aspect Experiment</vt:lpstr>
      <vt:lpstr>The Aspect Experiment</vt:lpstr>
      <vt:lpstr>Lessons from Aspect</vt:lpstr>
      <vt:lpstr>The Restaurant Principle</vt:lpstr>
      <vt:lpstr>Quantum Café</vt:lpstr>
      <vt:lpstr>On other people’s tables</vt:lpstr>
      <vt:lpstr>PowerPoint Presentation</vt:lpstr>
      <vt:lpstr>PowerPoint Presentation</vt:lpstr>
      <vt:lpstr>PowerPoint Presentation</vt:lpstr>
      <vt:lpstr>The Restaurant Principle</vt:lpstr>
      <vt:lpstr>PowerPoint Presentation</vt:lpstr>
      <vt:lpstr>PowerPoint Presentation</vt:lpstr>
      <vt:lpstr>PowerPoint Presentation</vt:lpstr>
      <vt:lpstr>PowerPoint Presentation</vt:lpstr>
      <vt:lpstr>The Restaurant Principle</vt:lpstr>
      <vt:lpstr>The Restaurant Principle</vt:lpstr>
      <vt:lpstr>The Restaurant Principle</vt:lpstr>
      <vt:lpstr>The Zeilinger Experiment</vt:lpstr>
      <vt:lpstr>The Zeilinger Experiment</vt:lpstr>
      <vt:lpstr>The Zeilinger Experiment</vt:lpstr>
      <vt:lpstr>The Zeilinger Experiment</vt:lpstr>
      <vt:lpstr>The Zeilinger Experiment</vt:lpstr>
      <vt:lpstr>Lessons from Zeilinger</vt:lpstr>
      <vt:lpstr>Free Will</vt:lpstr>
      <vt:lpstr>Free Will</vt:lpstr>
      <vt:lpstr>The Reality Roster:</vt:lpstr>
      <vt:lpstr>Science and Religion</vt:lpstr>
      <vt:lpstr>The Red King’s Dream</vt:lpstr>
      <vt:lpstr>The Red King’s Dream</vt:lpstr>
      <vt:lpstr>Wonderland created by Alice:</vt:lpstr>
      <vt:lpstr>Reality created by the Red King:</vt:lpstr>
      <vt:lpstr>Or none of it is real:</vt:lpstr>
      <vt:lpstr>The Great Misinterpretation:</vt:lpstr>
      <vt:lpstr>Room for Interpretation:</vt:lpstr>
      <vt:lpstr>Science and Religion</vt:lpstr>
      <vt:lpstr>Why worry about the confusion?</vt:lpstr>
      <vt:lpstr>The fine line</vt:lpstr>
      <vt:lpstr>The fine line</vt:lpstr>
      <vt:lpstr>PowerPoint Presentation</vt:lpstr>
      <vt:lpstr>PowerPoint Presentation</vt:lpstr>
      <vt:lpstr>PowerPoint Presentation</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Slits and Rabbit Holes</dc:title>
  <dc:creator>Keith</dc:creator>
  <cp:lastModifiedBy>Keith Clay</cp:lastModifiedBy>
  <cp:revision>268</cp:revision>
  <dcterms:created xsi:type="dcterms:W3CDTF">2007-07-28T00:45:08Z</dcterms:created>
  <dcterms:modified xsi:type="dcterms:W3CDTF">2018-12-07T00:17:13Z</dcterms:modified>
</cp:coreProperties>
</file>