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90" r:id="rId2"/>
    <p:sldId id="301" r:id="rId3"/>
    <p:sldId id="305" r:id="rId4"/>
    <p:sldId id="308" r:id="rId5"/>
    <p:sldId id="298" r:id="rId6"/>
    <p:sldId id="302" r:id="rId7"/>
    <p:sldId id="303" r:id="rId8"/>
    <p:sldId id="30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4660"/>
  </p:normalViewPr>
  <p:slideViewPr>
    <p:cSldViewPr>
      <p:cViewPr varScale="1">
        <p:scale>
          <a:sx n="70" d="100"/>
          <a:sy n="70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951254-D48C-4EE0-92C8-BABCB3760C05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852D333-01B1-44F4-98C6-17E29D8EE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55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5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3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6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3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5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0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DD778-2269-4F93-8339-D1A587BB9E31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62D5-3EEB-40A3-8E06-9527758EA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447800"/>
            <a:ext cx="685662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Flow rate depends on:</a:t>
            </a:r>
          </a:p>
          <a:p>
            <a:endParaRPr lang="en-US" sz="3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/>
              <a:t>Potential difference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/>
              <a:t>“resistance” (or “conductance”)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/>
              <a:t>Permeability (or “roughness”)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478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173" y="907473"/>
            <a:ext cx="5257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95400" y="21336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35814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934200" y="35814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1676400"/>
            <a:ext cx="1295400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 potential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3316069"/>
            <a:ext cx="1295400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Same high potential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3392269"/>
            <a:ext cx="1295400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Lower potential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4850" y="228600"/>
            <a:ext cx="7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Water flows from high potential to low potential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28650" y="3581400"/>
            <a:ext cx="7886700" cy="2352020"/>
            <a:chOff x="628650" y="3581400"/>
            <a:chExt cx="7886700" cy="2352020"/>
          </a:xfrm>
        </p:grpSpPr>
        <p:sp>
          <p:nvSpPr>
            <p:cNvPr id="15" name="TextBox 14"/>
            <p:cNvSpPr txBox="1"/>
            <p:nvPr/>
          </p:nvSpPr>
          <p:spPr>
            <a:xfrm>
              <a:off x="628650" y="5410200"/>
              <a:ext cx="7886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 high flow rate generates lots of power</a:t>
              </a:r>
              <a:endParaRPr lang="en-US" sz="28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3429000" y="3581400"/>
              <a:ext cx="1219200" cy="1828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534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491" y="381000"/>
            <a:ext cx="846890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a water pipe:</a:t>
            </a:r>
            <a:br>
              <a:rPr lang="en-US" sz="3600" dirty="0" smtClean="0"/>
            </a:br>
            <a:r>
              <a:rPr lang="en-US" sz="3600" dirty="0" smtClean="0"/>
              <a:t>“resistance” is determined by…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Area: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800" dirty="0" smtClean="0"/>
              <a:t>Inversely proportional in pipes with obstacles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2400" i="1" dirty="0" smtClean="0"/>
              <a:t>Is the pipe full of sand? gravel? large rocks?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800" dirty="0" smtClean="0"/>
              <a:t>Inversely prop. to area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in hollow pipes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Inversely prop. to permeability of obstacles if any </a:t>
            </a:r>
            <a:br>
              <a:rPr lang="en-US" sz="2800" dirty="0" smtClean="0"/>
            </a:br>
            <a:r>
              <a:rPr lang="en-US" sz="2800" dirty="0" smtClean="0"/>
              <a:t>           (sand, gravel…)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Length (directly proportion)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Viscosity (directly proportion)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800" dirty="0"/>
          </a:p>
          <a:p>
            <a:pPr lvl="1" algn="ctr"/>
            <a:r>
              <a:rPr lang="en-US" sz="3200" dirty="0" smtClean="0"/>
              <a:t>The opposite of Conductance is </a:t>
            </a:r>
            <a:endParaRPr lang="en-US" sz="3200" dirty="0"/>
          </a:p>
          <a:p>
            <a:pPr lvl="1" algn="ctr"/>
            <a:r>
              <a:rPr lang="en-US" sz="3200" dirty="0" smtClean="0"/>
              <a:t>“RESISTANCE” = 1/conductance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580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7473" y="381000"/>
            <a:ext cx="804970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 an electric wire or light bulb:</a:t>
            </a:r>
            <a:br>
              <a:rPr lang="en-US" sz="3600" dirty="0" smtClean="0"/>
            </a:br>
            <a:r>
              <a:rPr lang="en-US" sz="3600" dirty="0" smtClean="0"/>
              <a:t>“conductance” is proportional to </a:t>
            </a:r>
            <a:br>
              <a:rPr lang="en-US" sz="3600" dirty="0" smtClean="0"/>
            </a:br>
            <a:r>
              <a:rPr lang="en-US" sz="3600" dirty="0" smtClean="0"/>
              <a:t>              (area x conductivity)/length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/>
              <a:t>Area (size of “wire” or “filament”)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/>
              <a:t>Conductivity  (the current must flow </a:t>
            </a:r>
            <a:br>
              <a:rPr lang="en-US" sz="3600" dirty="0" smtClean="0"/>
            </a:br>
            <a:r>
              <a:rPr lang="en-US" sz="3600" dirty="0" smtClean="0"/>
              <a:t>       around atoms in the wire)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600" dirty="0"/>
          </a:p>
          <a:p>
            <a:pPr lvl="1" algn="ctr"/>
            <a:r>
              <a:rPr lang="en-US" sz="3600" dirty="0" smtClean="0"/>
              <a:t>The opposite of Conductance is </a:t>
            </a:r>
            <a:endParaRPr lang="en-US" sz="3600" dirty="0"/>
          </a:p>
          <a:p>
            <a:pPr lvl="1" algn="ctr"/>
            <a:r>
              <a:rPr lang="en-US" sz="3600" dirty="0" smtClean="0"/>
              <a:t>“RESISTANCE”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822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850" y="228600"/>
            <a:ext cx="7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Imagine water flowing in a “loop” or “circuit”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90600"/>
            <a:ext cx="6934200" cy="51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850" y="228600"/>
            <a:ext cx="7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Imagine water flowing in a “loop” or “circuit”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90600"/>
            <a:ext cx="6934200" cy="51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850" y="228600"/>
            <a:ext cx="7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Imagine water flowing in a “loop” or “circuit”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94211"/>
            <a:ext cx="6934200" cy="51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850" y="228600"/>
            <a:ext cx="7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Imagine water flowing in a “loop” or “circuit”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94210"/>
            <a:ext cx="6934199" cy="51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105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cycle and energy transformations</dc:title>
  <dc:creator>Keith</dc:creator>
  <cp:lastModifiedBy>Keith Clay</cp:lastModifiedBy>
  <cp:revision>29</cp:revision>
  <dcterms:created xsi:type="dcterms:W3CDTF">2011-11-14T03:21:17Z</dcterms:created>
  <dcterms:modified xsi:type="dcterms:W3CDTF">2020-04-04T23:56:33Z</dcterms:modified>
</cp:coreProperties>
</file>