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323" r:id="rId3"/>
    <p:sldId id="257" r:id="rId4"/>
    <p:sldId id="258" r:id="rId5"/>
    <p:sldId id="275" r:id="rId6"/>
    <p:sldId id="276" r:id="rId7"/>
    <p:sldId id="288" r:id="rId8"/>
    <p:sldId id="304" r:id="rId9"/>
    <p:sldId id="265" r:id="rId10"/>
    <p:sldId id="325" r:id="rId11"/>
    <p:sldId id="297" r:id="rId12"/>
    <p:sldId id="290" r:id="rId13"/>
    <p:sldId id="291" r:id="rId14"/>
    <p:sldId id="301" r:id="rId15"/>
    <p:sldId id="324" r:id="rId16"/>
    <p:sldId id="298" r:id="rId17"/>
    <p:sldId id="326" r:id="rId18"/>
    <p:sldId id="327" r:id="rId19"/>
    <p:sldId id="318" r:id="rId20"/>
    <p:sldId id="319" r:id="rId21"/>
    <p:sldId id="302" r:id="rId22"/>
    <p:sldId id="328" r:id="rId23"/>
    <p:sldId id="329" r:id="rId24"/>
    <p:sldId id="330" r:id="rId25"/>
    <p:sldId id="331" r:id="rId26"/>
    <p:sldId id="310" r:id="rId27"/>
    <p:sldId id="332" r:id="rId28"/>
    <p:sldId id="317" r:id="rId29"/>
    <p:sldId id="333" r:id="rId30"/>
    <p:sldId id="334" r:id="rId31"/>
    <p:sldId id="335" r:id="rId32"/>
    <p:sldId id="336" r:id="rId33"/>
    <p:sldId id="337" r:id="rId34"/>
    <p:sldId id="338" r:id="rId35"/>
    <p:sldId id="339" r:id="rId36"/>
    <p:sldId id="340" r:id="rId37"/>
    <p:sldId id="341" r:id="rId38"/>
    <p:sldId id="342" r:id="rId39"/>
    <p:sldId id="311" r:id="rId40"/>
    <p:sldId id="343" r:id="rId41"/>
    <p:sldId id="344" r:id="rId42"/>
    <p:sldId id="345" r:id="rId43"/>
    <p:sldId id="346" r:id="rId44"/>
    <p:sldId id="347" r:id="rId45"/>
    <p:sldId id="316" r:id="rId46"/>
    <p:sldId id="312" r:id="rId47"/>
    <p:sldId id="313" r:id="rId48"/>
    <p:sldId id="267" r:id="rId49"/>
    <p:sldId id="268" r:id="rId50"/>
    <p:sldId id="278" r:id="rId51"/>
    <p:sldId id="279" r:id="rId52"/>
    <p:sldId id="280" r:id="rId53"/>
    <p:sldId id="273" r:id="rId54"/>
    <p:sldId id="259" r:id="rId55"/>
    <p:sldId id="261" r:id="rId56"/>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00"/>
    <a:srgbClr val="008000"/>
    <a:srgbClr val="33996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p:scale>
          <a:sx n="71" d="100"/>
          <a:sy n="71" d="100"/>
        </p:scale>
        <p:origin x="-1062" y="-6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22.xml"/><Relationship Id="rId13" Type="http://schemas.openxmlformats.org/officeDocument/2006/relationships/slide" Target="slides/slide27.xml"/><Relationship Id="rId18" Type="http://schemas.openxmlformats.org/officeDocument/2006/relationships/slide" Target="slides/slide32.xml"/><Relationship Id="rId26" Type="http://schemas.openxmlformats.org/officeDocument/2006/relationships/slide" Target="slides/slide40.xml"/><Relationship Id="rId39" Type="http://schemas.openxmlformats.org/officeDocument/2006/relationships/slide" Target="slides/slide53.xml"/><Relationship Id="rId3" Type="http://schemas.openxmlformats.org/officeDocument/2006/relationships/slide" Target="slides/slide5.xml"/><Relationship Id="rId21" Type="http://schemas.openxmlformats.org/officeDocument/2006/relationships/slide" Target="slides/slide35.xml"/><Relationship Id="rId34" Type="http://schemas.openxmlformats.org/officeDocument/2006/relationships/slide" Target="slides/slide48.xml"/><Relationship Id="rId7" Type="http://schemas.openxmlformats.org/officeDocument/2006/relationships/slide" Target="slides/slide9.xml"/><Relationship Id="rId12" Type="http://schemas.openxmlformats.org/officeDocument/2006/relationships/slide" Target="slides/slide26.xml"/><Relationship Id="rId17" Type="http://schemas.openxmlformats.org/officeDocument/2006/relationships/slide" Target="slides/slide31.xml"/><Relationship Id="rId25" Type="http://schemas.openxmlformats.org/officeDocument/2006/relationships/slide" Target="slides/slide39.xml"/><Relationship Id="rId33" Type="http://schemas.openxmlformats.org/officeDocument/2006/relationships/slide" Target="slides/slide47.xml"/><Relationship Id="rId38" Type="http://schemas.openxmlformats.org/officeDocument/2006/relationships/slide" Target="slides/slide52.xml"/><Relationship Id="rId2" Type="http://schemas.openxmlformats.org/officeDocument/2006/relationships/slide" Target="slides/slide2.xml"/><Relationship Id="rId16" Type="http://schemas.openxmlformats.org/officeDocument/2006/relationships/slide" Target="slides/slide30.xml"/><Relationship Id="rId20" Type="http://schemas.openxmlformats.org/officeDocument/2006/relationships/slide" Target="slides/slide34.xml"/><Relationship Id="rId29" Type="http://schemas.openxmlformats.org/officeDocument/2006/relationships/slide" Target="slides/slide43.xml"/><Relationship Id="rId41" Type="http://schemas.openxmlformats.org/officeDocument/2006/relationships/slide" Target="slides/slide55.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25.xml"/><Relationship Id="rId24" Type="http://schemas.openxmlformats.org/officeDocument/2006/relationships/slide" Target="slides/slide38.xml"/><Relationship Id="rId32" Type="http://schemas.openxmlformats.org/officeDocument/2006/relationships/slide" Target="slides/slide46.xml"/><Relationship Id="rId37" Type="http://schemas.openxmlformats.org/officeDocument/2006/relationships/slide" Target="slides/slide51.xml"/><Relationship Id="rId40" Type="http://schemas.openxmlformats.org/officeDocument/2006/relationships/slide" Target="slides/slide54.xml"/><Relationship Id="rId5" Type="http://schemas.openxmlformats.org/officeDocument/2006/relationships/slide" Target="slides/slide7.xml"/><Relationship Id="rId15" Type="http://schemas.openxmlformats.org/officeDocument/2006/relationships/slide" Target="slides/slide29.xml"/><Relationship Id="rId23" Type="http://schemas.openxmlformats.org/officeDocument/2006/relationships/slide" Target="slides/slide37.xml"/><Relationship Id="rId28" Type="http://schemas.openxmlformats.org/officeDocument/2006/relationships/slide" Target="slides/slide42.xml"/><Relationship Id="rId36" Type="http://schemas.openxmlformats.org/officeDocument/2006/relationships/slide" Target="slides/slide50.xml"/><Relationship Id="rId10" Type="http://schemas.openxmlformats.org/officeDocument/2006/relationships/slide" Target="slides/slide24.xml"/><Relationship Id="rId19" Type="http://schemas.openxmlformats.org/officeDocument/2006/relationships/slide" Target="slides/slide33.xml"/><Relationship Id="rId31" Type="http://schemas.openxmlformats.org/officeDocument/2006/relationships/slide" Target="slides/slide45.xml"/><Relationship Id="rId4" Type="http://schemas.openxmlformats.org/officeDocument/2006/relationships/slide" Target="slides/slide6.xml"/><Relationship Id="rId9" Type="http://schemas.openxmlformats.org/officeDocument/2006/relationships/slide" Target="slides/slide23.xml"/><Relationship Id="rId14" Type="http://schemas.openxmlformats.org/officeDocument/2006/relationships/slide" Target="slides/slide28.xml"/><Relationship Id="rId22" Type="http://schemas.openxmlformats.org/officeDocument/2006/relationships/slide" Target="slides/slide36.xml"/><Relationship Id="rId27" Type="http://schemas.openxmlformats.org/officeDocument/2006/relationships/slide" Target="slides/slide41.xml"/><Relationship Id="rId30" Type="http://schemas.openxmlformats.org/officeDocument/2006/relationships/slide" Target="slides/slide44.xml"/><Relationship Id="rId35"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92302" tIns="46151" rIns="92302" bIns="46151"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414" y="1"/>
            <a:ext cx="2972098" cy="464205"/>
          </a:xfrm>
          <a:prstGeom prst="rect">
            <a:avLst/>
          </a:prstGeom>
        </p:spPr>
        <p:txBody>
          <a:bodyPr vert="horz" lIns="92302" tIns="46151" rIns="92302" bIns="46151" rtlCol="0"/>
          <a:lstStyle>
            <a:lvl1pPr algn="r">
              <a:defRPr sz="1200">
                <a:cs typeface="+mn-cs"/>
              </a:defRPr>
            </a:lvl1pPr>
          </a:lstStyle>
          <a:p>
            <a:pPr>
              <a:defRPr/>
            </a:pPr>
            <a:fld id="{E29F4E9F-A28A-43AD-8D92-8CAA17F981BF}" type="datetimeFigureOut">
              <a:rPr lang="en-US"/>
              <a:pPr>
                <a:defRPr/>
              </a:pPr>
              <a:t>4/2/2017</a:t>
            </a:fld>
            <a:endParaRPr lang="en-US"/>
          </a:p>
        </p:txBody>
      </p:sp>
      <p:sp>
        <p:nvSpPr>
          <p:cNvPr id="4" name="Footer Placeholder 3"/>
          <p:cNvSpPr>
            <a:spLocks noGrp="1"/>
          </p:cNvSpPr>
          <p:nvPr>
            <p:ph type="ftr" sz="quarter" idx="2"/>
          </p:nvPr>
        </p:nvSpPr>
        <p:spPr>
          <a:xfrm>
            <a:off x="0" y="8830659"/>
            <a:ext cx="2972098" cy="464205"/>
          </a:xfrm>
          <a:prstGeom prst="rect">
            <a:avLst/>
          </a:prstGeom>
        </p:spPr>
        <p:txBody>
          <a:bodyPr vert="horz" lIns="92302" tIns="46151" rIns="92302" bIns="46151"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414" y="8830659"/>
            <a:ext cx="2972098" cy="464205"/>
          </a:xfrm>
          <a:prstGeom prst="rect">
            <a:avLst/>
          </a:prstGeom>
        </p:spPr>
        <p:txBody>
          <a:bodyPr vert="horz" lIns="92302" tIns="46151" rIns="92302" bIns="46151" rtlCol="0" anchor="b"/>
          <a:lstStyle>
            <a:lvl1pPr algn="r">
              <a:defRPr sz="1200">
                <a:cs typeface="+mn-cs"/>
              </a:defRPr>
            </a:lvl1pPr>
          </a:lstStyle>
          <a:p>
            <a:pPr>
              <a:defRPr/>
            </a:pPr>
            <a:fld id="{A1473B4D-30AB-4E6B-ABEF-459A4798D5C8}" type="slidenum">
              <a:rPr lang="en-US"/>
              <a:pPr>
                <a:defRPr/>
              </a:pPr>
              <a:t>‹#›</a:t>
            </a:fld>
            <a:endParaRPr lang="en-US"/>
          </a:p>
        </p:txBody>
      </p:sp>
    </p:spTree>
    <p:extLst>
      <p:ext uri="{BB962C8B-B14F-4D97-AF65-F5344CB8AC3E}">
        <p14:creationId xmlns:p14="http://schemas.microsoft.com/office/powerpoint/2010/main" val="634481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92302" tIns="46151" rIns="92302" bIns="46151"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414" y="1"/>
            <a:ext cx="2972098" cy="464205"/>
          </a:xfrm>
          <a:prstGeom prst="rect">
            <a:avLst/>
          </a:prstGeom>
        </p:spPr>
        <p:txBody>
          <a:bodyPr vert="horz" lIns="92302" tIns="46151" rIns="92302" bIns="46151" rtlCol="0"/>
          <a:lstStyle>
            <a:lvl1pPr algn="r">
              <a:defRPr sz="1200">
                <a:cs typeface="+mn-cs"/>
              </a:defRPr>
            </a:lvl1pPr>
          </a:lstStyle>
          <a:p>
            <a:pPr>
              <a:defRPr/>
            </a:pPr>
            <a:fld id="{68F2F44D-B556-4A41-B3DF-4A768CB6E1EA}" type="datetimeFigureOut">
              <a:rPr lang="en-US"/>
              <a:pPr>
                <a:defRPr/>
              </a:pPr>
              <a:t>4/2/2017</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92302" tIns="46151" rIns="92302" bIns="46151" rtlCol="0" anchor="ctr"/>
          <a:lstStyle/>
          <a:p>
            <a:pPr lvl="0"/>
            <a:endParaRPr lang="en-US" noProof="0"/>
          </a:p>
        </p:txBody>
      </p:sp>
      <p:sp>
        <p:nvSpPr>
          <p:cNvPr id="5" name="Notes Placeholder 4"/>
          <p:cNvSpPr>
            <a:spLocks noGrp="1"/>
          </p:cNvSpPr>
          <p:nvPr>
            <p:ph type="body" sz="quarter" idx="3"/>
          </p:nvPr>
        </p:nvSpPr>
        <p:spPr>
          <a:xfrm>
            <a:off x="686098" y="4416099"/>
            <a:ext cx="5485805" cy="4182457"/>
          </a:xfrm>
          <a:prstGeom prst="rect">
            <a:avLst/>
          </a:prstGeom>
        </p:spPr>
        <p:txBody>
          <a:bodyPr vert="horz" lIns="92302" tIns="46151" rIns="92302" bIns="461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59"/>
            <a:ext cx="2972098" cy="464205"/>
          </a:xfrm>
          <a:prstGeom prst="rect">
            <a:avLst/>
          </a:prstGeom>
        </p:spPr>
        <p:txBody>
          <a:bodyPr vert="horz" lIns="92302" tIns="46151" rIns="92302" bIns="46151"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414" y="8830659"/>
            <a:ext cx="2972098" cy="464205"/>
          </a:xfrm>
          <a:prstGeom prst="rect">
            <a:avLst/>
          </a:prstGeom>
        </p:spPr>
        <p:txBody>
          <a:bodyPr vert="horz" lIns="92302" tIns="46151" rIns="92302" bIns="46151" rtlCol="0" anchor="b"/>
          <a:lstStyle>
            <a:lvl1pPr algn="r">
              <a:defRPr sz="1200">
                <a:cs typeface="+mn-cs"/>
              </a:defRPr>
            </a:lvl1pPr>
          </a:lstStyle>
          <a:p>
            <a:pPr>
              <a:defRPr/>
            </a:pPr>
            <a:fld id="{582E9B97-F85F-4033-A46C-715EF0A72950}" type="slidenum">
              <a:rPr lang="en-US"/>
              <a:pPr>
                <a:defRPr/>
              </a:pPr>
              <a:t>‹#›</a:t>
            </a:fld>
            <a:endParaRPr lang="en-US"/>
          </a:p>
        </p:txBody>
      </p:sp>
    </p:spTree>
    <p:extLst>
      <p:ext uri="{BB962C8B-B14F-4D97-AF65-F5344CB8AC3E}">
        <p14:creationId xmlns:p14="http://schemas.microsoft.com/office/powerpoint/2010/main" val="2173579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32D076E-C5AA-4AA0-A46C-2B58871DB574}"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93EB875-147E-492E-9C1C-13617CDAE1A8}" type="slidenum">
              <a:rPr lang="en-US" smtClean="0"/>
              <a:pPr>
                <a:defRPr/>
              </a:pPr>
              <a:t>10</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EB9995-4945-41F6-B1BC-8EDAB80284DC}" type="slidenum">
              <a:rPr lang="en-US" smtClean="0"/>
              <a:pPr>
                <a:defRPr/>
              </a:pPr>
              <a:t>11</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7FB9795-4AA5-4F09-BFCB-DFC0EB2DAA8E}" type="slidenum">
              <a:rPr lang="en-US" smtClean="0"/>
              <a:pPr>
                <a:defRPr/>
              </a:pPr>
              <a:t>12</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73EEECD-D4A1-4D7D-A8AA-D0BB8D431540}" type="slidenum">
              <a:rPr lang="en-US" smtClean="0"/>
              <a:pPr>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4BB92A5-F183-40FD-A990-E7B5B89C8F1E}" type="slidenum">
              <a:rPr lang="en-US" smtClean="0"/>
              <a:pPr>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2F560B6-1427-46C0-B519-6FFE58E8FDD9}" type="slidenum">
              <a:rPr lang="en-US" smtClean="0"/>
              <a:pPr>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F283831-F8D3-447D-9565-7F0A4153A3A0}" type="slidenum">
              <a:rPr lang="en-US" smtClean="0"/>
              <a:pPr>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896CEF4-C9DB-47D7-BAFB-83D89D489F31}" type="slidenum">
              <a:rPr lang="en-US" smtClean="0"/>
              <a:pPr>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C618C2B-49FD-4DB8-8E10-AB93596F7788}" type="slidenum">
              <a:rPr lang="en-US" smtClean="0"/>
              <a:pPr>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03DEDB8-CA22-4E6A-8459-C2474A10065B}" type="slidenum">
              <a:rPr lang="en-US" smtClean="0"/>
              <a:pPr>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86393D8-BCEE-4C5F-854A-0CE7495E59D5}" type="slidenum">
              <a:rPr lang="en-US" smtClean="0"/>
              <a:pPr>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9FEBAF62-ECF0-4690-927A-1FBEE8B7213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972CB70-2CA2-4EE9-95D3-5A87134E6FC7}" type="slidenum">
              <a:rPr lang="en-US" smtClean="0"/>
              <a:pPr>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F354C9-B238-494A-8B94-E0047BB944D0}" type="slidenum">
              <a:rPr lang="en-US" smtClean="0"/>
              <a:pPr>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F354C9-B238-494A-8B94-E0047BB944D0}" type="slidenum">
              <a:rPr lang="en-US" smtClean="0"/>
              <a:pPr>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F354C9-B238-494A-8B94-E0047BB944D0}" type="slidenum">
              <a:rPr lang="en-US" smtClean="0"/>
              <a:pPr>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AF354C9-B238-494A-8B94-E0047BB944D0}" type="slidenum">
              <a:rPr lang="en-US" smtClean="0"/>
              <a:pPr>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4B2129-72B9-4058-B086-66B873F818DC}" type="slidenum">
              <a:rPr lang="en-US" smtClean="0"/>
              <a:pPr>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A4B2129-72B9-4058-B086-66B873F818DC}" type="slidenum">
              <a:rPr lang="en-US" smtClean="0"/>
              <a:pPr>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BC1AA-36A5-4B6A-A4CE-977BD94C75A2}" type="slidenum">
              <a:rPr lang="en-US" smtClean="0"/>
              <a:pPr>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BC1AA-36A5-4B6A-A4CE-977BD94C75A2}" type="slidenum">
              <a:rPr lang="en-US" smtClean="0"/>
              <a:pPr>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B2C846B-6140-4472-BC76-1D1652BBB369}" type="slidenum">
              <a:rPr lang="en-US" smtClean="0"/>
              <a:pPr>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BC1AA-36A5-4B6A-A4CE-977BD94C75A2}" type="slidenum">
              <a:rPr lang="en-US" smtClean="0"/>
              <a:pPr>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BC1AA-36A5-4B6A-A4CE-977BD94C75A2}" type="slidenum">
              <a:rPr lang="en-US" smtClean="0"/>
              <a:pPr>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BC1AA-36A5-4B6A-A4CE-977BD94C75A2}" type="slidenum">
              <a:rPr lang="en-US" smtClean="0"/>
              <a:pPr>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BC1AA-36A5-4B6A-A4CE-977BD94C75A2}" type="slidenum">
              <a:rPr lang="en-US" smtClean="0"/>
              <a:pPr>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BC1AA-36A5-4B6A-A4CE-977BD94C75A2}" type="slidenum">
              <a:rPr lang="en-US" smtClean="0"/>
              <a:pPr>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BC1AA-36A5-4B6A-A4CE-977BD94C75A2}" type="slidenum">
              <a:rPr lang="en-US" smtClean="0"/>
              <a:pPr>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BC1AA-36A5-4B6A-A4CE-977BD94C75A2}" type="slidenum">
              <a:rPr lang="en-US" smtClean="0"/>
              <a:pPr>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BC1AA-36A5-4B6A-A4CE-977BD94C75A2}" type="slidenum">
              <a:rPr lang="en-US" smtClean="0"/>
              <a:pPr>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1BC1AA-36A5-4B6A-A4CE-977BD94C75A2}" type="slidenum">
              <a:rPr lang="en-US" smtClean="0"/>
              <a:pPr>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8E69BD-8EDC-4570-8C18-CD1F3A6EF7A3}" type="slidenum">
              <a:rPr lang="en-US" smtClean="0"/>
              <a:pPr>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9882044-FD25-4984-A0B7-5AC8669EEDAA}" type="slidenum">
              <a:rPr lang="en-US" smtClean="0"/>
              <a:pPr>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8E69BD-8EDC-4570-8C18-CD1F3A6EF7A3}" type="slidenum">
              <a:rPr lang="en-US" smtClean="0"/>
              <a:pPr>
                <a:defRPr/>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8E69BD-8EDC-4570-8C18-CD1F3A6EF7A3}" type="slidenum">
              <a:rPr lang="en-US" smtClean="0"/>
              <a:pPr>
                <a:defRPr/>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8E69BD-8EDC-4570-8C18-CD1F3A6EF7A3}" type="slidenum">
              <a:rPr lang="en-US" smtClean="0"/>
              <a:pPr>
                <a:defRPr/>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8E69BD-8EDC-4570-8C18-CD1F3A6EF7A3}" type="slidenum">
              <a:rPr lang="en-US" smtClean="0"/>
              <a:pPr>
                <a:defRPr/>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08E69BD-8EDC-4570-8C18-CD1F3A6EF7A3}" type="slidenum">
              <a:rPr lang="en-US" smtClean="0"/>
              <a:pPr>
                <a:defRPr/>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208ADF-711C-4BB8-83B8-EB372FD6FA48}" type="slidenum">
              <a:rPr lang="en-US" smtClean="0"/>
              <a:pPr>
                <a:defRPr/>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0F6CEB8-4183-407F-91F2-5BC8CB1E944C}" type="slidenum">
              <a:rPr lang="en-US" smtClean="0"/>
              <a:pPr>
                <a:defRPr/>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97CFEE9-C3AE-4C5C-A49D-2B2A85DD03D5}" type="slidenum">
              <a:rPr lang="en-US" smtClean="0"/>
              <a:pPr>
                <a:defRPr/>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209FF26-515A-4003-A2D2-CE747549ABF6}" type="slidenum">
              <a:rPr lang="en-US" smtClean="0"/>
              <a:pPr>
                <a:defRPr/>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F7DCC3-DC4C-49DF-8E11-7228AED47EE0}" type="slidenum">
              <a:rPr lang="en-US" smtClean="0"/>
              <a:pPr>
                <a:defRPr/>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A0DC681-78D4-4050-8616-8F6E2A9477FC}" type="slidenum">
              <a:rPr lang="en-US" smtClean="0"/>
              <a:pPr>
                <a:defRPr/>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EDFF661-5077-4762-BFC5-A75F79298AF5}" type="slidenum">
              <a:rPr lang="en-US" smtClean="0"/>
              <a:pPr>
                <a:defRPr/>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862FAB6-6D47-4CEB-A41F-46031CFE00C2}" type="slidenum">
              <a:rPr lang="en-US" smtClean="0"/>
              <a:pPr>
                <a:defRPr/>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4F44A29-5E98-4206-B6C0-36B815F38998}" type="slidenum">
              <a:rPr lang="en-US" smtClean="0"/>
              <a:pPr>
                <a:defRPr/>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CEF0943-9968-47F3-B196-23CF6CAB11AC}" type="slidenum">
              <a:rPr lang="en-US" smtClean="0"/>
              <a:pPr>
                <a:defRPr/>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872922D-6D97-4A1A-B789-ED2D8525CE3C}" type="slidenum">
              <a:rPr lang="en-US" smtClean="0"/>
              <a:pPr>
                <a:defRPr/>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7B25BC-6BA6-4B1D-9B3F-EB9E3E8F9E80}" type="slidenum">
              <a:rPr lang="en-US" smtClean="0"/>
              <a:pPr>
                <a:defRPr/>
              </a:pPr>
              <a:t>55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FF6F4D1-609D-4E73-901C-D1E3EFB852FD}" type="slidenum">
              <a:rPr lang="en-US" smtClean="0"/>
              <a:pPr>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A0AF886-6779-4986-9C3D-91B6B8F7AFA1}" type="slidenum">
              <a:rPr lang="en-US" smtClean="0"/>
              <a:pPr>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470C3A0-C358-4795-8BC2-1A62E0860940}" type="slidenum">
              <a:rPr lang="en-US" smtClean="0"/>
              <a:pPr>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2DBF90E-F961-4C47-8738-2FF7AD359C97}" type="slidenum">
              <a:rPr lang="en-US" smtClean="0"/>
              <a:pPr>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855ED8-3BB2-4DE4-ACD3-031A46845E51}" type="slidenum">
              <a:rPr lang="en-US"/>
              <a:pPr>
                <a:defRPr/>
              </a:pPr>
              <a:t>‹#›</a:t>
            </a:fld>
            <a:endParaRPr lang="en-US"/>
          </a:p>
        </p:txBody>
      </p:sp>
    </p:spTree>
    <p:extLst>
      <p:ext uri="{BB962C8B-B14F-4D97-AF65-F5344CB8AC3E}">
        <p14:creationId xmlns:p14="http://schemas.microsoft.com/office/powerpoint/2010/main" val="2502633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2B0C1-FF5A-46DE-810D-BC611C811A41}" type="slidenum">
              <a:rPr lang="en-US"/>
              <a:pPr>
                <a:defRPr/>
              </a:pPr>
              <a:t>‹#›</a:t>
            </a:fld>
            <a:endParaRPr lang="en-US"/>
          </a:p>
        </p:txBody>
      </p:sp>
    </p:spTree>
    <p:extLst>
      <p:ext uri="{BB962C8B-B14F-4D97-AF65-F5344CB8AC3E}">
        <p14:creationId xmlns:p14="http://schemas.microsoft.com/office/powerpoint/2010/main" val="2843693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915B68-579B-4DFE-829F-56A6CB8D2A20}" type="slidenum">
              <a:rPr lang="en-US"/>
              <a:pPr>
                <a:defRPr/>
              </a:pPr>
              <a:t>‹#›</a:t>
            </a:fld>
            <a:endParaRPr lang="en-US"/>
          </a:p>
        </p:txBody>
      </p:sp>
    </p:spTree>
    <p:extLst>
      <p:ext uri="{BB962C8B-B14F-4D97-AF65-F5344CB8AC3E}">
        <p14:creationId xmlns:p14="http://schemas.microsoft.com/office/powerpoint/2010/main" val="367247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E6460B-9252-4872-B055-6D534EDE5A9D}" type="slidenum">
              <a:rPr lang="en-US"/>
              <a:pPr>
                <a:defRPr/>
              </a:pPr>
              <a:t>‹#›</a:t>
            </a:fld>
            <a:endParaRPr lang="en-US"/>
          </a:p>
        </p:txBody>
      </p:sp>
    </p:spTree>
    <p:extLst>
      <p:ext uri="{BB962C8B-B14F-4D97-AF65-F5344CB8AC3E}">
        <p14:creationId xmlns:p14="http://schemas.microsoft.com/office/powerpoint/2010/main" val="305711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11DA6F-58BF-419C-B875-86C8FE6930DF}" type="slidenum">
              <a:rPr lang="en-US"/>
              <a:pPr>
                <a:defRPr/>
              </a:pPr>
              <a:t>‹#›</a:t>
            </a:fld>
            <a:endParaRPr lang="en-US"/>
          </a:p>
        </p:txBody>
      </p:sp>
    </p:spTree>
    <p:extLst>
      <p:ext uri="{BB962C8B-B14F-4D97-AF65-F5344CB8AC3E}">
        <p14:creationId xmlns:p14="http://schemas.microsoft.com/office/powerpoint/2010/main" val="266400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5FA40F-24AB-406C-9E67-750C93125EA0}" type="slidenum">
              <a:rPr lang="en-US"/>
              <a:pPr>
                <a:defRPr/>
              </a:pPr>
              <a:t>‹#›</a:t>
            </a:fld>
            <a:endParaRPr lang="en-US"/>
          </a:p>
        </p:txBody>
      </p:sp>
    </p:spTree>
    <p:extLst>
      <p:ext uri="{BB962C8B-B14F-4D97-AF65-F5344CB8AC3E}">
        <p14:creationId xmlns:p14="http://schemas.microsoft.com/office/powerpoint/2010/main" val="27645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EB2C14-3713-49F1-A2BB-CAB015855C28}" type="slidenum">
              <a:rPr lang="en-US"/>
              <a:pPr>
                <a:defRPr/>
              </a:pPr>
              <a:t>‹#›</a:t>
            </a:fld>
            <a:endParaRPr lang="en-US"/>
          </a:p>
        </p:txBody>
      </p:sp>
    </p:spTree>
    <p:extLst>
      <p:ext uri="{BB962C8B-B14F-4D97-AF65-F5344CB8AC3E}">
        <p14:creationId xmlns:p14="http://schemas.microsoft.com/office/powerpoint/2010/main" val="220498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827213-CF06-4011-8D11-CA4FB0C0D926}" type="slidenum">
              <a:rPr lang="en-US"/>
              <a:pPr>
                <a:defRPr/>
              </a:pPr>
              <a:t>‹#›</a:t>
            </a:fld>
            <a:endParaRPr lang="en-US"/>
          </a:p>
        </p:txBody>
      </p:sp>
    </p:spTree>
    <p:extLst>
      <p:ext uri="{BB962C8B-B14F-4D97-AF65-F5344CB8AC3E}">
        <p14:creationId xmlns:p14="http://schemas.microsoft.com/office/powerpoint/2010/main" val="418258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49500A-36F6-4825-8B1E-4BCD810C4870}" type="slidenum">
              <a:rPr lang="en-US"/>
              <a:pPr>
                <a:defRPr/>
              </a:pPr>
              <a:t>‹#›</a:t>
            </a:fld>
            <a:endParaRPr lang="en-US"/>
          </a:p>
        </p:txBody>
      </p:sp>
    </p:spTree>
    <p:extLst>
      <p:ext uri="{BB962C8B-B14F-4D97-AF65-F5344CB8AC3E}">
        <p14:creationId xmlns:p14="http://schemas.microsoft.com/office/powerpoint/2010/main" val="907566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346E2C-6A47-4173-8984-E1A8BF71EA37}" type="slidenum">
              <a:rPr lang="en-US"/>
              <a:pPr>
                <a:defRPr/>
              </a:pPr>
              <a:t>‹#›</a:t>
            </a:fld>
            <a:endParaRPr lang="en-US"/>
          </a:p>
        </p:txBody>
      </p:sp>
    </p:spTree>
    <p:extLst>
      <p:ext uri="{BB962C8B-B14F-4D97-AF65-F5344CB8AC3E}">
        <p14:creationId xmlns:p14="http://schemas.microsoft.com/office/powerpoint/2010/main" val="31795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326C1F-E3D8-440B-B882-214028FD1004}" type="slidenum">
              <a:rPr lang="en-US"/>
              <a:pPr>
                <a:defRPr/>
              </a:pPr>
              <a:t>‹#›</a:t>
            </a:fld>
            <a:endParaRPr lang="en-US"/>
          </a:p>
        </p:txBody>
      </p:sp>
    </p:spTree>
    <p:extLst>
      <p:ext uri="{BB962C8B-B14F-4D97-AF65-F5344CB8AC3E}">
        <p14:creationId xmlns:p14="http://schemas.microsoft.com/office/powerpoint/2010/main" val="23743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10972CC-541A-4A16-BDAB-918903896A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143000"/>
          </a:xfrm>
        </p:spPr>
        <p:txBody>
          <a:bodyPr/>
          <a:lstStyle/>
          <a:p>
            <a:pPr eaLnBrk="1" hangingPunct="1"/>
            <a:r>
              <a:rPr lang="en-US" altLang="en-US" dirty="0" smtClean="0"/>
              <a:t>Math Module Courses Orientation</a:t>
            </a:r>
          </a:p>
        </p:txBody>
      </p:sp>
      <p:sp>
        <p:nvSpPr>
          <p:cNvPr id="2051" name="Rectangle 3"/>
          <p:cNvSpPr>
            <a:spLocks noGrp="1" noChangeArrowheads="1"/>
          </p:cNvSpPr>
          <p:nvPr>
            <p:ph type="subTitle" idx="1"/>
          </p:nvPr>
        </p:nvSpPr>
        <p:spPr>
          <a:xfrm>
            <a:off x="1219200" y="3581400"/>
            <a:ext cx="6400800" cy="1752600"/>
          </a:xfrm>
        </p:spPr>
        <p:txBody>
          <a:bodyPr/>
          <a:lstStyle/>
          <a:p>
            <a:pPr eaLnBrk="1" hangingPunct="1"/>
            <a:r>
              <a:rPr lang="en-US" altLang="en-US" smtClean="0"/>
              <a:t>Independent Study Mathematics Opportunities</a:t>
            </a:r>
          </a:p>
          <a:p>
            <a:pPr eaLnBrk="1" hangingPunct="1"/>
            <a:endParaRPr lang="en-US" altLang="en-US" smtClean="0"/>
          </a:p>
        </p:txBody>
      </p:sp>
      <p:sp>
        <p:nvSpPr>
          <p:cNvPr id="2053" name="Text Box 7"/>
          <p:cNvSpPr txBox="1">
            <a:spLocks noChangeArrowheads="1"/>
          </p:cNvSpPr>
          <p:nvPr/>
        </p:nvSpPr>
        <p:spPr bwMode="auto">
          <a:xfrm>
            <a:off x="685800" y="5029200"/>
            <a:ext cx="7772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US" altLang="en-US" sz="2800">
                <a:solidFill>
                  <a:srgbClr val="FF3300"/>
                </a:solidFill>
              </a:rPr>
              <a:t>Please pick up  a red folder and make sure you get  a course code handout, a yellow module log, and a blank contract.</a:t>
            </a:r>
          </a:p>
        </p:txBody>
      </p:sp>
      <p:sp>
        <p:nvSpPr>
          <p:cNvPr id="2054" name="Rectangle 8"/>
          <p:cNvSpPr>
            <a:spLocks noChangeArrowheads="1"/>
          </p:cNvSpPr>
          <p:nvPr/>
        </p:nvSpPr>
        <p:spPr bwMode="auto">
          <a:xfrm>
            <a:off x="2743200" y="0"/>
            <a:ext cx="640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3600" dirty="0">
                <a:solidFill>
                  <a:schemeClr val="tx2"/>
                </a:solidFill>
              </a:rPr>
              <a:t>Math </a:t>
            </a:r>
            <a:r>
              <a:rPr lang="en-US" altLang="en-US" sz="3600" dirty="0" smtClean="0">
                <a:solidFill>
                  <a:schemeClr val="tx2"/>
                </a:solidFill>
              </a:rPr>
              <a:t>68, 78, 88, 98</a:t>
            </a:r>
            <a:endParaRPr lang="en-US" altLang="en-US" sz="3600" dirty="0">
              <a:solidFill>
                <a:schemeClr val="tx2"/>
              </a:solidFill>
            </a:endParaRPr>
          </a:p>
        </p:txBody>
      </p:sp>
      <p:grpSp>
        <p:nvGrpSpPr>
          <p:cNvPr id="2" name="Group 1"/>
          <p:cNvGrpSpPr/>
          <p:nvPr/>
        </p:nvGrpSpPr>
        <p:grpSpPr>
          <a:xfrm>
            <a:off x="-13447" y="289555"/>
            <a:ext cx="3216275" cy="1844045"/>
            <a:chOff x="-13447" y="289555"/>
            <a:chExt cx="3216275" cy="1844045"/>
          </a:xfrm>
        </p:grpSpPr>
        <p:sp>
          <p:nvSpPr>
            <p:cNvPr id="2056"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2"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124200" y="381000"/>
            <a:ext cx="5791200" cy="990600"/>
          </a:xfrm>
          <a:ln>
            <a:solidFill>
              <a:srgbClr val="000000"/>
            </a:solidFill>
            <a:miter lim="800000"/>
            <a:headEnd/>
            <a:tailEnd/>
          </a:ln>
        </p:spPr>
        <p:txBody>
          <a:bodyPr anchor="t"/>
          <a:lstStyle/>
          <a:p>
            <a:pPr eaLnBrk="1" hangingPunct="1"/>
            <a:r>
              <a:rPr lang="en-US" altLang="en-US" sz="4000" b="1" smtClean="0">
                <a:solidFill>
                  <a:srgbClr val="000080"/>
                </a:solidFill>
                <a:latin typeface="Helvetica" charset="0"/>
              </a:rPr>
              <a:t>ALEKS Registration </a:t>
            </a:r>
          </a:p>
        </p:txBody>
      </p:sp>
      <p:sp>
        <p:nvSpPr>
          <p:cNvPr id="11267" name="Rectangle 3"/>
          <p:cNvSpPr>
            <a:spLocks noGrp="1" noChangeArrowheads="1"/>
          </p:cNvSpPr>
          <p:nvPr>
            <p:ph type="body" idx="1"/>
          </p:nvPr>
        </p:nvSpPr>
        <p:spPr>
          <a:xfrm>
            <a:off x="304800" y="2362200"/>
            <a:ext cx="8153400" cy="2209800"/>
          </a:xfrm>
        </p:spPr>
        <p:txBody>
          <a:bodyPr/>
          <a:lstStyle/>
          <a:p>
            <a:pPr eaLnBrk="1" hangingPunct="1">
              <a:spcBef>
                <a:spcPts val="500"/>
              </a:spcBef>
              <a:spcAft>
                <a:spcPts val="500"/>
              </a:spcAft>
            </a:pPr>
            <a:r>
              <a:rPr lang="en-US" altLang="en-US" sz="1800" b="1" dirty="0" smtClean="0">
                <a:solidFill>
                  <a:srgbClr val="000000"/>
                </a:solidFill>
              </a:rPr>
              <a:t>Before You Begin you will need:</a:t>
            </a:r>
          </a:p>
          <a:p>
            <a:pPr lvl="1" eaLnBrk="1" hangingPunct="1">
              <a:spcBef>
                <a:spcPts val="1200"/>
              </a:spcBef>
              <a:spcAft>
                <a:spcPts val="500"/>
              </a:spcAft>
            </a:pPr>
            <a:r>
              <a:rPr lang="en-US" altLang="en-US" sz="1600" b="1" dirty="0" smtClean="0">
                <a:solidFill>
                  <a:srgbClr val="000000"/>
                </a:solidFill>
              </a:rPr>
              <a:t>A </a:t>
            </a:r>
            <a:r>
              <a:rPr lang="en-US" altLang="en-US" sz="1600" b="1" dirty="0" smtClean="0">
                <a:solidFill>
                  <a:srgbClr val="FF0066"/>
                </a:solidFill>
              </a:rPr>
              <a:t>10-Digit Course Code</a:t>
            </a:r>
            <a:r>
              <a:rPr lang="en-US" altLang="en-US" sz="1600" b="1" dirty="0" smtClean="0">
                <a:solidFill>
                  <a:srgbClr val="000000"/>
                </a:solidFill>
              </a:rPr>
              <a:t> provided by your instructor (see next slide)</a:t>
            </a:r>
          </a:p>
          <a:p>
            <a:pPr lvl="1" eaLnBrk="1" hangingPunct="1">
              <a:spcBef>
                <a:spcPts val="500"/>
              </a:spcBef>
              <a:spcAft>
                <a:spcPts val="500"/>
              </a:spcAft>
            </a:pPr>
            <a:r>
              <a:rPr lang="en-US" altLang="en-US" sz="1600" b="1" dirty="0" smtClean="0">
                <a:solidFill>
                  <a:srgbClr val="000000"/>
                </a:solidFill>
              </a:rPr>
              <a:t>A </a:t>
            </a:r>
            <a:r>
              <a:rPr lang="en-US" altLang="en-US" sz="1600" b="1" dirty="0" smtClean="0">
                <a:solidFill>
                  <a:srgbClr val="FF0066"/>
                </a:solidFill>
              </a:rPr>
              <a:t>20-Digit Student Access Code</a:t>
            </a:r>
            <a:r>
              <a:rPr lang="en-US" altLang="en-US" sz="1600" b="1" dirty="0" smtClean="0">
                <a:solidFill>
                  <a:srgbClr val="000000"/>
                </a:solidFill>
              </a:rPr>
              <a:t> purchased at the bookstore or purchased online</a:t>
            </a:r>
          </a:p>
          <a:p>
            <a:pPr lvl="1" eaLnBrk="1" hangingPunct="1">
              <a:spcBef>
                <a:spcPts val="500"/>
              </a:spcBef>
              <a:spcAft>
                <a:spcPts val="500"/>
              </a:spcAft>
            </a:pPr>
            <a:endParaRPr lang="en-US" altLang="en-US" sz="1600" noProof="1" smtClean="0">
              <a:solidFill>
                <a:srgbClr val="000000"/>
              </a:solidFill>
            </a:endParaRPr>
          </a:p>
          <a:p>
            <a:pPr lvl="1" eaLnBrk="1" hangingPunct="1">
              <a:spcBef>
                <a:spcPts val="500"/>
              </a:spcBef>
              <a:spcAft>
                <a:spcPts val="500"/>
              </a:spcAft>
              <a:buFontTx/>
              <a:buNone/>
            </a:pPr>
            <a:endParaRPr lang="en-US" altLang="en-US" sz="1600" noProof="1" smtClean="0">
              <a:solidFill>
                <a:srgbClr val="000000"/>
              </a:solidFill>
            </a:endParaRPr>
          </a:p>
        </p:txBody>
      </p:sp>
      <p:sp>
        <p:nvSpPr>
          <p:cNvPr id="11268" name="Rectangle 7"/>
          <p:cNvSpPr>
            <a:spLocks noChangeArrowheads="1"/>
          </p:cNvSpPr>
          <p:nvPr/>
        </p:nvSpPr>
        <p:spPr bwMode="auto">
          <a:xfrm>
            <a:off x="228600" y="3728393"/>
            <a:ext cx="8686800" cy="29238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t>Some of the remaining slides will be duplicated in your red folder. If you open your red folder there is space to make notes.  </a:t>
            </a:r>
            <a:r>
              <a:rPr lang="en-US" altLang="en-US" sz="2800" b="1" dirty="0"/>
              <a:t>The print in the red folder is small, so it helps to have the folder open for notes while you watch the rest of the slides or video. </a:t>
            </a:r>
            <a:r>
              <a:rPr lang="en-US" altLang="en-US" sz="2400" dirty="0"/>
              <a:t>The course codes will be on a separate handout.  In the orientation I will go through these slides quickly; refer back to your notes in your folder when you buy the software.  </a:t>
            </a:r>
          </a:p>
        </p:txBody>
      </p:sp>
      <p:grpSp>
        <p:nvGrpSpPr>
          <p:cNvPr id="8" name="Group 7"/>
          <p:cNvGrpSpPr/>
          <p:nvPr/>
        </p:nvGrpSpPr>
        <p:grpSpPr>
          <a:xfrm>
            <a:off x="76200" y="152400"/>
            <a:ext cx="3216275" cy="1844045"/>
            <a:chOff x="-13447" y="289555"/>
            <a:chExt cx="3216275" cy="1844045"/>
          </a:xfrm>
        </p:grpSpPr>
        <p:sp>
          <p:nvSpPr>
            <p:cNvPr id="9"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0"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581400" y="152400"/>
            <a:ext cx="5181600" cy="1249363"/>
          </a:xfrm>
          <a:ln>
            <a:solidFill>
              <a:srgbClr val="000000"/>
            </a:solidFill>
            <a:miter lim="800000"/>
            <a:headEnd/>
            <a:tailEnd/>
          </a:ln>
        </p:spPr>
        <p:txBody>
          <a:bodyPr anchor="t"/>
          <a:lstStyle/>
          <a:p>
            <a:pPr eaLnBrk="1" hangingPunct="1"/>
            <a:r>
              <a:rPr lang="en-US" altLang="en-US" sz="4000" b="1" smtClean="0">
                <a:solidFill>
                  <a:srgbClr val="000080"/>
                </a:solidFill>
                <a:latin typeface="Helvetica" charset="0"/>
              </a:rPr>
              <a:t>Prior to Registration</a:t>
            </a:r>
          </a:p>
        </p:txBody>
      </p:sp>
      <p:sp>
        <p:nvSpPr>
          <p:cNvPr id="12291" name="Rectangle 3"/>
          <p:cNvSpPr>
            <a:spLocks noGrp="1" noChangeArrowheads="1"/>
          </p:cNvSpPr>
          <p:nvPr>
            <p:ph type="body" idx="1"/>
          </p:nvPr>
        </p:nvSpPr>
        <p:spPr>
          <a:xfrm>
            <a:off x="304800" y="1420813"/>
            <a:ext cx="8382000" cy="914400"/>
          </a:xfrm>
        </p:spPr>
        <p:txBody>
          <a:bodyPr/>
          <a:lstStyle/>
          <a:p>
            <a:pPr eaLnBrk="1" hangingPunct="1">
              <a:spcBef>
                <a:spcPts val="500"/>
              </a:spcBef>
              <a:spcAft>
                <a:spcPts val="500"/>
              </a:spcAft>
            </a:pPr>
            <a:r>
              <a:rPr lang="en-US" altLang="en-US" sz="1800" b="1" dirty="0" smtClean="0">
                <a:solidFill>
                  <a:srgbClr val="000000"/>
                </a:solidFill>
              </a:rPr>
              <a:t>Before You Begin you will need:</a:t>
            </a:r>
          </a:p>
          <a:p>
            <a:pPr lvl="1" eaLnBrk="1" hangingPunct="1">
              <a:spcBef>
                <a:spcPts val="1200"/>
              </a:spcBef>
              <a:spcAft>
                <a:spcPts val="500"/>
              </a:spcAft>
            </a:pPr>
            <a:r>
              <a:rPr lang="en-US" altLang="en-US" sz="1600" b="1" dirty="0" smtClean="0">
                <a:solidFill>
                  <a:srgbClr val="000000"/>
                </a:solidFill>
              </a:rPr>
              <a:t>A </a:t>
            </a:r>
            <a:r>
              <a:rPr lang="en-US" altLang="en-US" sz="1600" b="1" dirty="0" smtClean="0">
                <a:solidFill>
                  <a:srgbClr val="FF0066"/>
                </a:solidFill>
              </a:rPr>
              <a:t>10-Digit Course Code</a:t>
            </a:r>
            <a:r>
              <a:rPr lang="en-US" altLang="en-US" sz="1600" b="1" dirty="0" smtClean="0">
                <a:solidFill>
                  <a:srgbClr val="000000"/>
                </a:solidFill>
              </a:rPr>
              <a:t> provided by your instructor </a:t>
            </a:r>
          </a:p>
        </p:txBody>
      </p:sp>
      <p:sp>
        <p:nvSpPr>
          <p:cNvPr id="12292" name="Rectangle 8"/>
          <p:cNvSpPr>
            <a:spLocks noChangeArrowheads="1"/>
          </p:cNvSpPr>
          <p:nvPr/>
        </p:nvSpPr>
        <p:spPr bwMode="auto">
          <a:xfrm>
            <a:off x="152400" y="2335213"/>
            <a:ext cx="8991600" cy="40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dirty="0"/>
              <a:t>Get your 10 digit course code from us. This is different for each course and each quarter.  It will be on a separate </a:t>
            </a:r>
            <a:r>
              <a:rPr lang="en-US" altLang="en-US" dirty="0" smtClean="0"/>
              <a:t>handout AND HERE:</a:t>
            </a:r>
            <a:endParaRPr lang="en-US" altLang="en-US" dirty="0"/>
          </a:p>
          <a:p>
            <a:pPr eaLnBrk="1" hangingPunct="1">
              <a:spcBef>
                <a:spcPct val="0"/>
              </a:spcBef>
              <a:buFontTx/>
              <a:buNone/>
            </a:pPr>
            <a:endParaRPr lang="en-US" altLang="en-US" dirty="0"/>
          </a:p>
          <a:p>
            <a:pPr>
              <a:buNone/>
            </a:pPr>
            <a:r>
              <a:rPr lang="en-US" sz="2800" b="1" dirty="0"/>
              <a:t>Math 62R/Basic Math   		</a:t>
            </a:r>
            <a:r>
              <a:rPr lang="en-US" sz="2800" b="1" dirty="0" smtClean="0"/>
              <a:t>	</a:t>
            </a:r>
            <a:r>
              <a:rPr lang="en-US" sz="2800" b="1" dirty="0" smtClean="0"/>
              <a:t>TUWW6-KA4XF </a:t>
            </a:r>
            <a:br>
              <a:rPr lang="en-US" sz="2800" b="1" dirty="0" smtClean="0"/>
            </a:br>
            <a:r>
              <a:rPr lang="en-US" sz="2800" b="1" dirty="0" smtClean="0"/>
              <a:t>Math </a:t>
            </a:r>
            <a:r>
              <a:rPr lang="en-US" sz="2800" b="1" dirty="0"/>
              <a:t>70R/</a:t>
            </a:r>
            <a:r>
              <a:rPr lang="en-US" sz="2800" b="1" dirty="0" err="1"/>
              <a:t>Prealgebra</a:t>
            </a:r>
            <a:r>
              <a:rPr lang="en-US" sz="2800" b="1" dirty="0"/>
              <a:t>   		 </a:t>
            </a:r>
            <a:r>
              <a:rPr lang="en-US" sz="2800" b="1" dirty="0" smtClean="0"/>
              <a:t>	</a:t>
            </a:r>
            <a:r>
              <a:rPr lang="en-US" sz="2800" b="1" dirty="0" smtClean="0"/>
              <a:t>RGDMP-ARKPA </a:t>
            </a:r>
            <a:r>
              <a:rPr lang="en-US" sz="2800" b="1" dirty="0" smtClean="0"/>
              <a:t>Math </a:t>
            </a:r>
            <a:r>
              <a:rPr lang="en-US" sz="2800" b="1" dirty="0"/>
              <a:t>72R/Beginning </a:t>
            </a:r>
            <a:r>
              <a:rPr lang="en-US" sz="2800" b="1" dirty="0" smtClean="0"/>
              <a:t>Algebra</a:t>
            </a:r>
            <a:r>
              <a:rPr lang="en-US" sz="2800" b="1" dirty="0"/>
              <a:t>	 </a:t>
            </a:r>
            <a:r>
              <a:rPr lang="en-US" sz="2800" b="1" dirty="0" smtClean="0"/>
              <a:t>	</a:t>
            </a:r>
            <a:r>
              <a:rPr lang="en-US" sz="2800" b="1" dirty="0" smtClean="0"/>
              <a:t>QCEUY-K6JQU </a:t>
            </a:r>
            <a:r>
              <a:rPr lang="en-US" sz="2800" b="1" dirty="0" smtClean="0"/>
              <a:t>Math </a:t>
            </a:r>
            <a:r>
              <a:rPr lang="en-US" sz="2800" b="1" dirty="0"/>
              <a:t>97R/Intermediate Algebra 	</a:t>
            </a:r>
            <a:r>
              <a:rPr lang="en-US" sz="2800" b="1" dirty="0" smtClean="0"/>
              <a:t>QEXTX-LHPUV</a:t>
            </a:r>
            <a:endParaRPr lang="en-US" sz="2800" dirty="0"/>
          </a:p>
        </p:txBody>
      </p:sp>
      <p:grpSp>
        <p:nvGrpSpPr>
          <p:cNvPr id="5" name="Group 4"/>
          <p:cNvGrpSpPr/>
          <p:nvPr/>
        </p:nvGrpSpPr>
        <p:grpSpPr>
          <a:xfrm>
            <a:off x="76201" y="76200"/>
            <a:ext cx="3352799" cy="1600200"/>
            <a:chOff x="-13447" y="289555"/>
            <a:chExt cx="3216275" cy="1844045"/>
          </a:xfrm>
        </p:grpSpPr>
        <p:sp>
          <p:nvSpPr>
            <p:cNvPr id="6"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7"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33600" y="198438"/>
            <a:ext cx="5181600" cy="868362"/>
          </a:xfrm>
          <a:ln>
            <a:solidFill>
              <a:srgbClr val="000000"/>
            </a:solidFill>
            <a:miter lim="800000"/>
            <a:headEnd/>
            <a:tailEnd/>
          </a:ln>
        </p:spPr>
        <p:txBody>
          <a:bodyPr anchor="t"/>
          <a:lstStyle/>
          <a:p>
            <a:pPr eaLnBrk="1" hangingPunct="1"/>
            <a:r>
              <a:rPr lang="en-US" altLang="en-US" sz="4000" b="1" smtClean="0">
                <a:solidFill>
                  <a:srgbClr val="000080"/>
                </a:solidFill>
                <a:latin typeface="Helvetica" charset="0"/>
              </a:rPr>
              <a:t>Prior to Registration </a:t>
            </a:r>
          </a:p>
        </p:txBody>
      </p:sp>
      <p:sp>
        <p:nvSpPr>
          <p:cNvPr id="13315" name="Rectangle 3"/>
          <p:cNvSpPr>
            <a:spLocks noGrp="1" noChangeArrowheads="1"/>
          </p:cNvSpPr>
          <p:nvPr>
            <p:ph type="body" idx="1"/>
          </p:nvPr>
        </p:nvSpPr>
        <p:spPr>
          <a:xfrm>
            <a:off x="457200" y="1143000"/>
            <a:ext cx="8686800" cy="914400"/>
          </a:xfrm>
        </p:spPr>
        <p:txBody>
          <a:bodyPr/>
          <a:lstStyle/>
          <a:p>
            <a:pPr eaLnBrk="1" hangingPunct="1">
              <a:spcBef>
                <a:spcPts val="500"/>
              </a:spcBef>
              <a:spcAft>
                <a:spcPts val="500"/>
              </a:spcAft>
            </a:pPr>
            <a:r>
              <a:rPr lang="en-US" altLang="en-US" sz="1800" b="1" smtClean="0">
                <a:solidFill>
                  <a:srgbClr val="000000"/>
                </a:solidFill>
              </a:rPr>
              <a:t>Before You Begin you will need:</a:t>
            </a:r>
          </a:p>
          <a:p>
            <a:pPr lvl="1" eaLnBrk="1" hangingPunct="1">
              <a:spcBef>
                <a:spcPts val="500"/>
              </a:spcBef>
              <a:spcAft>
                <a:spcPts val="500"/>
              </a:spcAft>
            </a:pPr>
            <a:r>
              <a:rPr lang="en-US" altLang="en-US" sz="1600" b="1" smtClean="0">
                <a:solidFill>
                  <a:srgbClr val="000000"/>
                </a:solidFill>
              </a:rPr>
              <a:t>A </a:t>
            </a:r>
            <a:r>
              <a:rPr lang="en-US" altLang="en-US" sz="1600" b="1" smtClean="0">
                <a:solidFill>
                  <a:srgbClr val="FF0066"/>
                </a:solidFill>
              </a:rPr>
              <a:t>20-Digit Student Access Code</a:t>
            </a:r>
            <a:r>
              <a:rPr lang="en-US" altLang="en-US" sz="1600" b="1" smtClean="0">
                <a:solidFill>
                  <a:srgbClr val="000000"/>
                </a:solidFill>
              </a:rPr>
              <a:t> purchased at the bookstore or purchased online.</a:t>
            </a:r>
          </a:p>
        </p:txBody>
      </p:sp>
      <p:sp>
        <p:nvSpPr>
          <p:cNvPr id="13316" name="Rectangle 3"/>
          <p:cNvSpPr>
            <a:spLocks noChangeArrowheads="1"/>
          </p:cNvSpPr>
          <p:nvPr/>
        </p:nvSpPr>
        <p:spPr bwMode="auto">
          <a:xfrm>
            <a:off x="228600" y="2136775"/>
            <a:ext cx="8458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tabLst>
                <a:tab pos="800100" algn="l"/>
              </a:tabLst>
              <a:defRPr sz="3200">
                <a:solidFill>
                  <a:schemeClr val="tx1"/>
                </a:solidFill>
                <a:latin typeface="Times New Roman" pitchFamily="18" charset="0"/>
              </a:defRPr>
            </a:lvl1pPr>
            <a:lvl2pPr marL="742950" indent="-285750" eaLnBrk="0" hangingPunct="0">
              <a:spcBef>
                <a:spcPct val="20000"/>
              </a:spcBef>
              <a:buChar char="–"/>
              <a:tabLst>
                <a:tab pos="800100" algn="l"/>
              </a:tabLst>
              <a:defRPr sz="2800">
                <a:solidFill>
                  <a:schemeClr val="tx1"/>
                </a:solidFill>
                <a:latin typeface="Times New Roman" pitchFamily="18" charset="0"/>
              </a:defRPr>
            </a:lvl2pPr>
            <a:lvl3pPr marL="1143000" indent="-228600" eaLnBrk="0" hangingPunct="0">
              <a:spcBef>
                <a:spcPct val="20000"/>
              </a:spcBef>
              <a:buChar char="•"/>
              <a:tabLst>
                <a:tab pos="800100" algn="l"/>
              </a:tabLst>
              <a:defRPr sz="2400">
                <a:solidFill>
                  <a:schemeClr val="tx1"/>
                </a:solidFill>
                <a:latin typeface="Times New Roman" pitchFamily="18" charset="0"/>
              </a:defRPr>
            </a:lvl3pPr>
            <a:lvl4pPr marL="1600200" indent="-228600" eaLnBrk="0" hangingPunct="0">
              <a:spcBef>
                <a:spcPct val="20000"/>
              </a:spcBef>
              <a:buChar char="–"/>
              <a:tabLst>
                <a:tab pos="800100" algn="l"/>
              </a:tabLst>
              <a:defRPr sz="2000">
                <a:solidFill>
                  <a:schemeClr val="tx1"/>
                </a:solidFill>
                <a:latin typeface="Times New Roman" pitchFamily="18" charset="0"/>
              </a:defRPr>
            </a:lvl4pPr>
            <a:lvl5pPr marL="2057400" indent="-228600" eaLnBrk="0" hangingPunct="0">
              <a:spcBef>
                <a:spcPct val="20000"/>
              </a:spcBef>
              <a:buChar char="»"/>
              <a:tabLst>
                <a:tab pos="800100" algn="l"/>
              </a:tabLst>
              <a:defRPr sz="2000">
                <a:solidFill>
                  <a:schemeClr val="tx1"/>
                </a:solidFill>
                <a:latin typeface="Times New Roman" pitchFamily="18" charset="0"/>
              </a:defRPr>
            </a:lvl5pPr>
            <a:lvl6pPr marL="2514600" indent="-228600" eaLnBrk="0" fontAlgn="base" hangingPunct="0">
              <a:spcBef>
                <a:spcPct val="20000"/>
              </a:spcBef>
              <a:spcAft>
                <a:spcPct val="0"/>
              </a:spcAft>
              <a:buChar char="»"/>
              <a:tabLst>
                <a:tab pos="800100" algn="l"/>
              </a:tabLst>
              <a:defRPr sz="2000">
                <a:solidFill>
                  <a:schemeClr val="tx1"/>
                </a:solidFill>
                <a:latin typeface="Times New Roman" pitchFamily="18" charset="0"/>
              </a:defRPr>
            </a:lvl6pPr>
            <a:lvl7pPr marL="2971800" indent="-228600" eaLnBrk="0" fontAlgn="base" hangingPunct="0">
              <a:spcBef>
                <a:spcPct val="20000"/>
              </a:spcBef>
              <a:spcAft>
                <a:spcPct val="0"/>
              </a:spcAft>
              <a:buChar char="»"/>
              <a:tabLst>
                <a:tab pos="800100" algn="l"/>
              </a:tabLst>
              <a:defRPr sz="2000">
                <a:solidFill>
                  <a:schemeClr val="tx1"/>
                </a:solidFill>
                <a:latin typeface="Times New Roman" pitchFamily="18" charset="0"/>
              </a:defRPr>
            </a:lvl7pPr>
            <a:lvl8pPr marL="3429000" indent="-228600" eaLnBrk="0" fontAlgn="base" hangingPunct="0">
              <a:spcBef>
                <a:spcPct val="20000"/>
              </a:spcBef>
              <a:spcAft>
                <a:spcPct val="0"/>
              </a:spcAft>
              <a:buChar char="»"/>
              <a:tabLst>
                <a:tab pos="800100" algn="l"/>
              </a:tabLst>
              <a:defRPr sz="2000">
                <a:solidFill>
                  <a:schemeClr val="tx1"/>
                </a:solidFill>
                <a:latin typeface="Times New Roman" pitchFamily="18" charset="0"/>
              </a:defRPr>
            </a:lvl8pPr>
            <a:lvl9pPr marL="3886200" indent="-228600" eaLnBrk="0" fontAlgn="base" hangingPunct="0">
              <a:spcBef>
                <a:spcPct val="20000"/>
              </a:spcBef>
              <a:spcAft>
                <a:spcPct val="0"/>
              </a:spcAft>
              <a:buChar char="»"/>
              <a:tabLst>
                <a:tab pos="800100" algn="l"/>
              </a:tabLst>
              <a:defRPr sz="2000">
                <a:solidFill>
                  <a:schemeClr val="tx1"/>
                </a:solidFill>
                <a:latin typeface="Times New Roman" pitchFamily="18" charset="0"/>
              </a:defRPr>
            </a:lvl9pPr>
          </a:lstStyle>
          <a:p>
            <a:pPr>
              <a:spcBef>
                <a:spcPct val="0"/>
              </a:spcBef>
              <a:buFontTx/>
              <a:buNone/>
            </a:pPr>
            <a:r>
              <a:rPr lang="en-US" altLang="en-US" sz="2800" dirty="0">
                <a:solidFill>
                  <a:srgbClr val="000000"/>
                </a:solidFill>
                <a:cs typeface="Times New Roman" pitchFamily="18" charset="0"/>
              </a:rPr>
              <a:t>Go to   </a:t>
            </a:r>
            <a:r>
              <a:rPr lang="en-US" altLang="en-US" sz="2800" dirty="0">
                <a:cs typeface="Times New Roman" pitchFamily="18" charset="0"/>
              </a:rPr>
              <a:t>http://www.aleks.com/sign_up/mhhe</a:t>
            </a:r>
            <a:r>
              <a:rPr lang="en-US" altLang="en-US" sz="2800" dirty="0">
                <a:solidFill>
                  <a:srgbClr val="002060"/>
                </a:solidFill>
                <a:cs typeface="Times New Roman" pitchFamily="18" charset="0"/>
              </a:rPr>
              <a:t>   </a:t>
            </a:r>
            <a:r>
              <a:rPr lang="en-US" altLang="en-US" sz="2800" dirty="0">
                <a:solidFill>
                  <a:srgbClr val="000000"/>
                </a:solidFill>
                <a:cs typeface="Times New Roman" pitchFamily="18" charset="0"/>
              </a:rPr>
              <a:t>and walk through the steps to  purchase an Access Code. Be sure you order the “Higher-Ed 1- Quarter (11 weeks)” version for </a:t>
            </a:r>
            <a:r>
              <a:rPr lang="en-US" altLang="en-US" sz="2800" dirty="0" smtClean="0">
                <a:solidFill>
                  <a:srgbClr val="000000"/>
                </a:solidFill>
                <a:cs typeface="Times New Roman" pitchFamily="18" charset="0"/>
              </a:rPr>
              <a:t>$60. </a:t>
            </a:r>
            <a:r>
              <a:rPr lang="en-US" altLang="en-US" sz="2800" dirty="0">
                <a:solidFill>
                  <a:srgbClr val="000000"/>
                </a:solidFill>
                <a:cs typeface="Times New Roman" pitchFamily="18" charset="0"/>
              </a:rPr>
              <a:t>(see pictures on the next  few slides).  The other option, if you prefer, is to buy the code at the bookstore for about $</a:t>
            </a:r>
            <a:r>
              <a:rPr lang="en-US" altLang="en-US" sz="2800" dirty="0" smtClean="0">
                <a:solidFill>
                  <a:srgbClr val="000000"/>
                </a:solidFill>
                <a:cs typeface="Times New Roman" pitchFamily="18" charset="0"/>
              </a:rPr>
              <a:t>77.  </a:t>
            </a:r>
            <a:r>
              <a:rPr lang="en-US" altLang="en-US" sz="2800" dirty="0">
                <a:solidFill>
                  <a:srgbClr val="000000"/>
                </a:solidFill>
                <a:cs typeface="Times New Roman" pitchFamily="18" charset="0"/>
              </a:rPr>
              <a:t>If someone is reimbursing you for the cost of the software or you don’t have a credit card, the bookstore option may be more attractive. Otherwise, many prefer to save the extra money.  The Access Code you are buying is a 20 digit code.</a:t>
            </a:r>
            <a:endParaRPr lang="en-US" altLang="en-US" sz="2800" dirty="0">
              <a:cs typeface="Times New Roman" pitchFamily="18" charset="0"/>
            </a:endParaRPr>
          </a:p>
        </p:txBody>
      </p:sp>
      <p:graphicFrame>
        <p:nvGraphicFramePr>
          <p:cNvPr id="13317" name="Object 5"/>
          <p:cNvGraphicFramePr>
            <a:graphicFrameLocks noChangeAspect="1"/>
          </p:cNvGraphicFramePr>
          <p:nvPr/>
        </p:nvGraphicFramePr>
        <p:xfrm>
          <a:off x="2330450" y="6723063"/>
          <a:ext cx="1019175" cy="485775"/>
        </p:xfrm>
        <a:graphic>
          <a:graphicData uri="http://schemas.openxmlformats.org/presentationml/2006/ole">
            <mc:AlternateContent xmlns:mc="http://schemas.openxmlformats.org/markup-compatibility/2006">
              <mc:Choice xmlns:v="urn:schemas-microsoft-com:vml" Requires="v">
                <p:oleObj spid="_x0000_s13340" name="Package" r:id="rId4" imgW="1020278" imgH="481263" progId="Package">
                  <p:embed/>
                </p:oleObj>
              </mc:Choice>
              <mc:Fallback>
                <p:oleObj name="Package" r:id="rId4" imgW="1020278" imgH="481263" progId="Packag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450" y="6723063"/>
                        <a:ext cx="10191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5"/>
          <p:cNvGrpSpPr/>
          <p:nvPr/>
        </p:nvGrpSpPr>
        <p:grpSpPr>
          <a:xfrm>
            <a:off x="-152400" y="76200"/>
            <a:ext cx="2378075" cy="1419529"/>
            <a:chOff x="-13447" y="289555"/>
            <a:chExt cx="3216275" cy="2020748"/>
          </a:xfrm>
        </p:grpSpPr>
        <p:sp>
          <p:nvSpPr>
            <p:cNvPr id="7" name="Text Box 5"/>
            <p:cNvSpPr txBox="1">
              <a:spLocks noChangeArrowheads="1"/>
            </p:cNvSpPr>
            <p:nvPr/>
          </p:nvSpPr>
          <p:spPr bwMode="auto">
            <a:xfrm>
              <a:off x="-13447" y="1302603"/>
              <a:ext cx="3216275" cy="100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16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8" name="Picture 3" descr="C:\Users\RMitchell\Desktop\GR_logo_Gr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228600" y="204788"/>
            <a:ext cx="9144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800"/>
              <a:t>The link on the previous page gets you to here.</a:t>
            </a:r>
          </a:p>
        </p:txBody>
      </p:sp>
      <p:pic>
        <p:nvPicPr>
          <p:cNvPr id="143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33500"/>
            <a:ext cx="478155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609600"/>
            <a:ext cx="8001000" cy="1143000"/>
          </a:xfrm>
        </p:spPr>
        <p:txBody>
          <a:bodyPr/>
          <a:lstStyle/>
          <a:p>
            <a:pPr eaLnBrk="1" hangingPunct="1"/>
            <a:r>
              <a:rPr lang="en-US" altLang="en-US" sz="3600" smtClean="0"/>
              <a:t>After you put in the course code, you should see this confirmation. Make sure the course is the correct one. Hit continue.</a:t>
            </a:r>
          </a:p>
        </p:txBody>
      </p:sp>
      <p:sp>
        <p:nvSpPr>
          <p:cNvPr id="15363" name="TextBox 1"/>
          <p:cNvSpPr txBox="1">
            <a:spLocks noChangeArrowheads="1"/>
          </p:cNvSpPr>
          <p:nvPr/>
        </p:nvSpPr>
        <p:spPr bwMode="auto">
          <a:xfrm>
            <a:off x="4648200" y="5100935"/>
            <a:ext cx="3743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400" dirty="0">
                <a:solidFill>
                  <a:srgbClr val="FF0000"/>
                </a:solidFill>
              </a:rPr>
              <a:t>Should say Ms. Mitchell  </a:t>
            </a:r>
            <a:r>
              <a:rPr lang="en-US" altLang="en-US" sz="2400" dirty="0">
                <a:solidFill>
                  <a:srgbClr val="FF0000"/>
                </a:solidFill>
                <a:sym typeface="Wingdings" pitchFamily="2" charset="2"/>
              </a:rPr>
              <a:t></a:t>
            </a:r>
            <a:endParaRPr lang="en-US" altLang="en-US" sz="2400" dirty="0">
              <a:solidFill>
                <a:srgbClr val="FF0000"/>
              </a:solidFill>
            </a:endParaRPr>
          </a:p>
        </p:txBody>
      </p:sp>
      <p:cxnSp>
        <p:nvCxnSpPr>
          <p:cNvPr id="4" name="Straight Arrow Connector 3"/>
          <p:cNvCxnSpPr/>
          <p:nvPr/>
        </p:nvCxnSpPr>
        <p:spPr>
          <a:xfrm flipH="1">
            <a:off x="2362200" y="5326063"/>
            <a:ext cx="2209800" cy="1111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85975"/>
            <a:ext cx="8713787"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34963" y="381000"/>
            <a:ext cx="8351837" cy="2362200"/>
          </a:xfrm>
        </p:spPr>
        <p:txBody>
          <a:bodyPr/>
          <a:lstStyle/>
          <a:p>
            <a:pPr eaLnBrk="1" hangingPunct="1"/>
            <a:r>
              <a:rPr lang="en-US" altLang="en-US" sz="3600" smtClean="0"/>
              <a:t>First time users pick the first option.  If you already have a login, choose the second option.</a:t>
            </a:r>
          </a:p>
        </p:txBody>
      </p:sp>
      <p:pic>
        <p:nvPicPr>
          <p:cNvPr id="163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2743200"/>
            <a:ext cx="8583613" cy="319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28600" y="152400"/>
            <a:ext cx="8686800" cy="2286000"/>
          </a:xfrm>
        </p:spPr>
        <p:txBody>
          <a:bodyPr/>
          <a:lstStyle/>
          <a:p>
            <a:pPr eaLnBrk="1" hangingPunct="1"/>
            <a:r>
              <a:rPr lang="en-US" altLang="en-US" sz="4000" smtClean="0"/>
              <a:t>On this page, you will find a link to buy the access code. If you already bought the access code at the bookstore, you enter the code in the boxes.</a:t>
            </a:r>
          </a:p>
        </p:txBody>
      </p:sp>
      <p:sp>
        <p:nvSpPr>
          <p:cNvPr id="17411" name="Content Placeholder 1"/>
          <p:cNvSpPr>
            <a:spLocks noGrp="1"/>
          </p:cNvSpPr>
          <p:nvPr>
            <p:ph idx="1"/>
          </p:nvPr>
        </p:nvSpPr>
        <p:spPr>
          <a:xfrm>
            <a:off x="685800" y="2895600"/>
            <a:ext cx="7772400" cy="3643313"/>
          </a:xfrm>
        </p:spPr>
        <p:txBody>
          <a:bodyPr/>
          <a:lstStyle/>
          <a:p>
            <a:endParaRPr lang="en-US" altLang="en-US" smtClean="0"/>
          </a:p>
        </p:txBody>
      </p:sp>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19350"/>
            <a:ext cx="8228013"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990600"/>
            <a:ext cx="7772400" cy="1143000"/>
          </a:xfrm>
        </p:spPr>
        <p:txBody>
          <a:bodyPr/>
          <a:lstStyle/>
          <a:p>
            <a:pPr eaLnBrk="1" hangingPunct="1"/>
            <a:r>
              <a:rPr lang="en-US" altLang="en-US" sz="3600" smtClean="0"/>
              <a:t>You will see a pop up menu when purchasing your access code online.  Be sure to choose the 11 Week option.  (Short Access will NOT work.)</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43200"/>
            <a:ext cx="5495925"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z="3600" smtClean="0"/>
              <a:t>Now, all you need to do is “Purchase Code”  </a:t>
            </a:r>
            <a:r>
              <a:rPr lang="en-US" altLang="en-US" sz="3600" smtClean="0">
                <a:sym typeface="Wingdings" pitchFamily="2" charset="2"/>
              </a:rPr>
              <a:t></a:t>
            </a:r>
            <a:endParaRPr lang="en-US" altLang="en-US" sz="3600" smtClean="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905000"/>
            <a:ext cx="6819900" cy="437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0038" y="228600"/>
            <a:ext cx="8691562" cy="1066800"/>
          </a:xfrm>
        </p:spPr>
        <p:txBody>
          <a:bodyPr/>
          <a:lstStyle/>
          <a:p>
            <a:pPr eaLnBrk="1" hangingPunct="1"/>
            <a:r>
              <a:rPr lang="en-US" altLang="en-US" sz="3200" dirty="0" smtClean="0"/>
              <a:t>The next few web pages after this one ask for a lot of information.  They are not duplicated here.</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93012"/>
            <a:ext cx="7694951" cy="470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0"/>
            <a:ext cx="6400800" cy="914400"/>
          </a:xfrm>
        </p:spPr>
        <p:txBody>
          <a:bodyPr/>
          <a:lstStyle/>
          <a:p>
            <a:pPr eaLnBrk="1" hangingPunct="1"/>
            <a:r>
              <a:rPr lang="en-US" altLang="en-US" sz="3600" dirty="0" smtClean="0"/>
              <a:t>Math 68, 78, 88, 98</a:t>
            </a:r>
            <a:endParaRPr lang="en-US" altLang="en-US" sz="3600" dirty="0" smtClean="0"/>
          </a:p>
        </p:txBody>
      </p:sp>
      <p:sp>
        <p:nvSpPr>
          <p:cNvPr id="3075" name="Rectangle 3"/>
          <p:cNvSpPr>
            <a:spLocks noGrp="1" noChangeArrowheads="1"/>
          </p:cNvSpPr>
          <p:nvPr>
            <p:ph type="subTitle" idx="1"/>
          </p:nvPr>
        </p:nvSpPr>
        <p:spPr>
          <a:xfrm>
            <a:off x="304800" y="2362200"/>
            <a:ext cx="9144000" cy="609600"/>
          </a:xfrm>
        </p:spPr>
        <p:txBody>
          <a:bodyPr/>
          <a:lstStyle/>
          <a:p>
            <a:pPr marL="466725" indent="-466725" algn="l" eaLnBrk="1" hangingPunct="1">
              <a:buFontTx/>
              <a:buChar char="•"/>
            </a:pPr>
            <a:r>
              <a:rPr lang="en-US" altLang="en-US" dirty="0" smtClean="0"/>
              <a:t>E-mail: 	rmitchell@greenriver.edu </a:t>
            </a:r>
          </a:p>
        </p:txBody>
      </p:sp>
      <p:sp>
        <p:nvSpPr>
          <p:cNvPr id="3077" name="Rectangle 7"/>
          <p:cNvSpPr>
            <a:spLocks noChangeArrowheads="1"/>
          </p:cNvSpPr>
          <p:nvPr/>
        </p:nvSpPr>
        <p:spPr bwMode="auto">
          <a:xfrm>
            <a:off x="3962400" y="948590"/>
            <a:ext cx="324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solidFill>
                  <a:srgbClr val="FF3300"/>
                </a:solidFill>
              </a:rPr>
              <a:t>Contacting Me</a:t>
            </a:r>
          </a:p>
        </p:txBody>
      </p:sp>
      <p:sp>
        <p:nvSpPr>
          <p:cNvPr id="3078" name="Rectangle 10"/>
          <p:cNvSpPr>
            <a:spLocks noChangeArrowheads="1"/>
          </p:cNvSpPr>
          <p:nvPr/>
        </p:nvSpPr>
        <p:spPr bwMode="auto">
          <a:xfrm>
            <a:off x="0" y="5638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buFontTx/>
              <a:buNone/>
            </a:pPr>
            <a:endParaRPr lang="en-US" altLang="en-US" sz="3200"/>
          </a:p>
        </p:txBody>
      </p:sp>
      <p:sp>
        <p:nvSpPr>
          <p:cNvPr id="3079" name="Rectangle 11"/>
          <p:cNvSpPr>
            <a:spLocks noChangeArrowheads="1"/>
          </p:cNvSpPr>
          <p:nvPr/>
        </p:nvSpPr>
        <p:spPr bwMode="auto">
          <a:xfrm>
            <a:off x="304800" y="175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Name: Rochelle Mitchell</a:t>
            </a:r>
          </a:p>
        </p:txBody>
      </p:sp>
      <p:sp>
        <p:nvSpPr>
          <p:cNvPr id="3080" name="Rectangle 12"/>
          <p:cNvSpPr>
            <a:spLocks noChangeArrowheads="1"/>
          </p:cNvSpPr>
          <p:nvPr/>
        </p:nvSpPr>
        <p:spPr bwMode="auto">
          <a:xfrm>
            <a:off x="304800" y="5105400"/>
            <a:ext cx="80772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dirty="0"/>
              <a:t>Make sure you get a copy of my card; there is a spot for it in the red folder.  (The card may already be in there! </a:t>
            </a:r>
            <a:r>
              <a:rPr lang="en-US" altLang="en-US" dirty="0">
                <a:sym typeface="Wingdings" pitchFamily="2" charset="2"/>
              </a:rPr>
              <a:t>)</a:t>
            </a:r>
            <a:endParaRPr lang="en-US" altLang="en-US" dirty="0"/>
          </a:p>
        </p:txBody>
      </p:sp>
      <p:sp>
        <p:nvSpPr>
          <p:cNvPr id="3081" name="Text Box 13"/>
          <p:cNvSpPr txBox="1">
            <a:spLocks noChangeArrowheads="1"/>
          </p:cNvSpPr>
          <p:nvPr/>
        </p:nvSpPr>
        <p:spPr bwMode="auto">
          <a:xfrm>
            <a:off x="304800" y="2895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dirty="0"/>
              <a:t>   Office: </a:t>
            </a:r>
            <a:r>
              <a:rPr lang="en-US" altLang="en-US" sz="3000" dirty="0" smtClean="0"/>
              <a:t>CH 301-13</a:t>
            </a:r>
            <a:endParaRPr lang="en-US" altLang="en-US" sz="3000" dirty="0"/>
          </a:p>
        </p:txBody>
      </p:sp>
      <p:sp>
        <p:nvSpPr>
          <p:cNvPr id="3082" name="Text Box 13"/>
          <p:cNvSpPr txBox="1">
            <a:spLocks noChangeArrowheads="1"/>
          </p:cNvSpPr>
          <p:nvPr/>
        </p:nvSpPr>
        <p:spPr bwMode="auto">
          <a:xfrm>
            <a:off x="304800" y="3475038"/>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dirty="0"/>
              <a:t>   Office Hour: </a:t>
            </a:r>
            <a:r>
              <a:rPr lang="en-US" altLang="en-US" dirty="0" smtClean="0"/>
              <a:t>Monday through Thursday                                </a:t>
            </a:r>
            <a:br>
              <a:rPr lang="en-US" altLang="en-US" dirty="0" smtClean="0"/>
            </a:br>
            <a:r>
              <a:rPr lang="en-US" altLang="en-US" dirty="0" smtClean="0"/>
              <a:t>                                  1:00 – 1:50 PM</a:t>
            </a:r>
            <a:endParaRPr lang="en-US" altLang="en-US" dirty="0"/>
          </a:p>
        </p:txBody>
      </p:sp>
      <p:sp>
        <p:nvSpPr>
          <p:cNvPr id="3083" name="Text Box 13"/>
          <p:cNvSpPr txBox="1">
            <a:spLocks noChangeArrowheads="1"/>
          </p:cNvSpPr>
          <p:nvPr/>
        </p:nvSpPr>
        <p:spPr bwMode="auto">
          <a:xfrm>
            <a:off x="304800" y="45212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pPr>
            <a:r>
              <a:rPr lang="en-US" altLang="en-US" dirty="0"/>
              <a:t>   Phone:  Use ALEKS or email instead of phones </a:t>
            </a:r>
          </a:p>
        </p:txBody>
      </p:sp>
      <p:grpSp>
        <p:nvGrpSpPr>
          <p:cNvPr id="14" name="Group 13"/>
          <p:cNvGrpSpPr/>
          <p:nvPr/>
        </p:nvGrpSpPr>
        <p:grpSpPr>
          <a:xfrm>
            <a:off x="-13447" y="289555"/>
            <a:ext cx="3216275" cy="1844045"/>
            <a:chOff x="-13447" y="289555"/>
            <a:chExt cx="3216275" cy="1844045"/>
          </a:xfrm>
        </p:grpSpPr>
        <p:sp>
          <p:nvSpPr>
            <p:cNvPr id="15"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6"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You must have a credit card for this option</a:t>
            </a:r>
          </a:p>
        </p:txBody>
      </p:sp>
      <p:sp>
        <p:nvSpPr>
          <p:cNvPr id="21507" name="Content Placeholder 2"/>
          <p:cNvSpPr>
            <a:spLocks noGrp="1"/>
          </p:cNvSpPr>
          <p:nvPr>
            <p:ph idx="1"/>
          </p:nvPr>
        </p:nvSpPr>
        <p:spPr/>
        <p:txBody>
          <a:bodyPr/>
          <a:lstStyle/>
          <a:p>
            <a:endParaRPr lang="en-US" altLang="en-US" smtClean="0"/>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33600"/>
            <a:ext cx="6934200"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381000"/>
            <a:ext cx="8839200" cy="6172200"/>
          </a:xfrm>
        </p:spPr>
        <p:txBody>
          <a:bodyPr/>
          <a:lstStyle/>
          <a:p>
            <a:pPr eaLnBrk="1" hangingPunct="1"/>
            <a:r>
              <a:rPr lang="en-US" altLang="en-US" sz="4200" dirty="0" smtClean="0"/>
              <a:t>After completing your registration and payment information, select “continue” at the bottom of the page.  Review and place your order to complete your registration.</a:t>
            </a:r>
            <a:br>
              <a:rPr lang="en-US" altLang="en-US" sz="4200" dirty="0" smtClean="0"/>
            </a:br>
            <a:r>
              <a:rPr lang="en-US" altLang="en-US" sz="4200" dirty="0" smtClean="0"/>
              <a:t> </a:t>
            </a:r>
            <a:r>
              <a:rPr lang="en-US" altLang="en-US" sz="4200" b="1" dirty="0" smtClean="0"/>
              <a:t>IMPORTANT:  If you are waiting on a financial aid check, let us know if you need a temporary code which gives you time before you have to pay.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743200" y="0"/>
            <a:ext cx="6400800" cy="914400"/>
          </a:xfrm>
        </p:spPr>
        <p:txBody>
          <a:bodyPr/>
          <a:lstStyle/>
          <a:p>
            <a:pPr eaLnBrk="1" hangingPunct="1"/>
            <a:r>
              <a:rPr lang="en-US" altLang="en-US" sz="3600" dirty="0" smtClean="0"/>
              <a:t>Math </a:t>
            </a:r>
            <a:r>
              <a:rPr lang="en-US" altLang="en-US" sz="3600" dirty="0" smtClean="0"/>
              <a:t>68, 78, 88, 98</a:t>
            </a:r>
            <a:endParaRPr lang="en-US" altLang="en-US" sz="3600" dirty="0" smtClean="0"/>
          </a:p>
        </p:txBody>
      </p:sp>
      <p:sp>
        <p:nvSpPr>
          <p:cNvPr id="15363" name="Rectangle 3"/>
          <p:cNvSpPr>
            <a:spLocks noGrp="1" noChangeArrowheads="1"/>
          </p:cNvSpPr>
          <p:nvPr>
            <p:ph type="subTitle" idx="1"/>
          </p:nvPr>
        </p:nvSpPr>
        <p:spPr>
          <a:xfrm>
            <a:off x="0" y="1774825"/>
            <a:ext cx="9144000" cy="609600"/>
          </a:xfrm>
        </p:spPr>
        <p:txBody>
          <a:bodyPr/>
          <a:lstStyle/>
          <a:p>
            <a:pPr marL="466725" indent="-466725" algn="l" eaLnBrk="1" hangingPunct="1">
              <a:buFontTx/>
              <a:buChar char="•"/>
            </a:pPr>
            <a:r>
              <a:rPr lang="en-US" altLang="en-US" sz="2800" dirty="0" smtClean="0"/>
              <a:t>When you log onto ALEKS (at </a:t>
            </a:r>
            <a:r>
              <a:rPr lang="en-US" altLang="en-US" sz="2800" u="sng" dirty="0" smtClean="0"/>
              <a:t>www.aleks.com</a:t>
            </a:r>
            <a:r>
              <a:rPr lang="en-US" altLang="en-US" sz="2800" dirty="0" smtClean="0"/>
              <a:t>),you will start a tour of the program.</a:t>
            </a:r>
          </a:p>
        </p:txBody>
      </p:sp>
      <p:sp>
        <p:nvSpPr>
          <p:cNvPr id="15367" name="Rectangle 7"/>
          <p:cNvSpPr>
            <a:spLocks noChangeArrowheads="1"/>
          </p:cNvSpPr>
          <p:nvPr/>
        </p:nvSpPr>
        <p:spPr bwMode="auto">
          <a:xfrm>
            <a:off x="3352800" y="1066800"/>
            <a:ext cx="316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Using ALEKS</a:t>
            </a:r>
          </a:p>
        </p:txBody>
      </p:sp>
      <p:sp>
        <p:nvSpPr>
          <p:cNvPr id="15368" name="Rectangle 8"/>
          <p:cNvSpPr>
            <a:spLocks noChangeArrowheads="1"/>
          </p:cNvSpPr>
          <p:nvPr/>
        </p:nvSpPr>
        <p:spPr bwMode="auto">
          <a:xfrm>
            <a:off x="0" y="3276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1" name="Rectangle 11"/>
          <p:cNvSpPr>
            <a:spLocks noChangeArrowheads="1"/>
          </p:cNvSpPr>
          <p:nvPr/>
        </p:nvSpPr>
        <p:spPr bwMode="auto">
          <a:xfrm>
            <a:off x="0" y="1981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sp>
        <p:nvSpPr>
          <p:cNvPr id="15373" name="Rectangle 13"/>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pic>
        <p:nvPicPr>
          <p:cNvPr id="972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738378"/>
            <a:ext cx="6562049" cy="4043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13447" y="289555"/>
            <a:ext cx="3216275" cy="1844045"/>
            <a:chOff x="-13447" y="289555"/>
            <a:chExt cx="3216275" cy="1844045"/>
          </a:xfrm>
        </p:grpSpPr>
        <p:sp>
          <p:nvSpPr>
            <p:cNvPr id="17"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8" name="Picture 3" descr="C:\Users\RMitchell\Desktop\GR_logo_Gr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1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71">
                                            <p:txEl>
                                              <p:pRg st="0" end="0"/>
                                            </p:txEl>
                                          </p:spTgt>
                                        </p:tgtEl>
                                        <p:attrNameLst>
                                          <p:attrName>style.visibility</p:attrName>
                                        </p:attrNameLst>
                                      </p:cBhvr>
                                      <p:to>
                                        <p:strVal val="visible"/>
                                      </p:to>
                                    </p:set>
                                    <p:anim calcmode="lin" valueType="num">
                                      <p:cBhvr additive="base">
                                        <p:cTn id="13" dur="500" fill="hold"/>
                                        <p:tgtEl>
                                          <p:spTgt spid="15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5368">
                                            <p:txEl>
                                              <p:pRg st="0" end="0"/>
                                            </p:txEl>
                                          </p:spTgt>
                                        </p:tgtEl>
                                        <p:attrNameLst>
                                          <p:attrName>style.visibility</p:attrName>
                                        </p:attrNameLst>
                                      </p:cBhvr>
                                      <p:to>
                                        <p:strVal val="visible"/>
                                      </p:to>
                                    </p:set>
                                    <p:anim calcmode="lin" valueType="num">
                                      <p:cBhvr additive="base">
                                        <p:cTn id="19" dur="500" fill="hold"/>
                                        <p:tgtEl>
                                          <p:spTgt spid="1536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0" end="0"/>
                                            </p:txEl>
                                          </p:spTgt>
                                        </p:tgtEl>
                                        <p:attrNameLst>
                                          <p:attrName>style.visibility</p:attrName>
                                        </p:attrNameLst>
                                      </p:cBhvr>
                                      <p:to>
                                        <p:strVal val="visible"/>
                                      </p:to>
                                    </p:set>
                                    <p:anim calcmode="lin" valueType="num">
                                      <p:cBhvr additive="base">
                                        <p:cTn id="25"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15373">
                                            <p:txEl>
                                              <p:pRg st="0" end="0"/>
                                            </p:txEl>
                                          </p:spTgt>
                                        </p:tgtEl>
                                        <p:attrNameLst>
                                          <p:attrName>style.visibility</p:attrName>
                                        </p:attrNameLst>
                                      </p:cBhvr>
                                      <p:to>
                                        <p:strVal val="visible"/>
                                      </p:to>
                                    </p:set>
                                    <p:anim calcmode="lin" valueType="num">
                                      <p:cBhvr additive="base">
                                        <p:cTn id="31"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15370">
                                            <p:txEl>
                                              <p:pRg st="0" end="0"/>
                                            </p:txEl>
                                          </p:spTgt>
                                        </p:tgtEl>
                                        <p:attrNameLst>
                                          <p:attrName>style.visibility</p:attrName>
                                        </p:attrNameLst>
                                      </p:cBhvr>
                                      <p:to>
                                        <p:strVal val="visible"/>
                                      </p:to>
                                    </p:set>
                                    <p:anim calcmode="lin" valueType="num">
                                      <p:cBhvr additive="base">
                                        <p:cTn id="37"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15367" grpId="0" autoUpdateAnimBg="0"/>
      <p:bldP spid="15368" grpId="0" build="p" autoUpdateAnimBg="0"/>
      <p:bldP spid="15370" grpId="0" build="p" autoUpdateAnimBg="0"/>
      <p:bldP spid="15371" grpId="0" build="p" autoUpdateAnimBg="0"/>
      <p:bldP spid="1537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3" name="Rectangle 3"/>
          <p:cNvSpPr>
            <a:spLocks noGrp="1" noChangeArrowheads="1"/>
          </p:cNvSpPr>
          <p:nvPr>
            <p:ph type="subTitle" idx="1"/>
          </p:nvPr>
        </p:nvSpPr>
        <p:spPr>
          <a:xfrm>
            <a:off x="0" y="1774825"/>
            <a:ext cx="9144000" cy="609600"/>
          </a:xfrm>
        </p:spPr>
        <p:txBody>
          <a:bodyPr/>
          <a:lstStyle/>
          <a:p>
            <a:pPr marL="466725" indent="-466725" algn="l" eaLnBrk="1" hangingPunct="1">
              <a:buFontTx/>
              <a:buChar char="•"/>
            </a:pPr>
            <a:r>
              <a:rPr lang="en-US" altLang="en-US" sz="2800" dirty="0" smtClean="0"/>
              <a:t>After a few clicks, you will complete a ALEKS Tools Tutorial.</a:t>
            </a:r>
          </a:p>
        </p:txBody>
      </p:sp>
      <p:sp>
        <p:nvSpPr>
          <p:cNvPr id="15367" name="Rectangle 7"/>
          <p:cNvSpPr>
            <a:spLocks noChangeArrowheads="1"/>
          </p:cNvSpPr>
          <p:nvPr/>
        </p:nvSpPr>
        <p:spPr bwMode="auto">
          <a:xfrm>
            <a:off x="3352800" y="1066800"/>
            <a:ext cx="316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Using ALEKS</a:t>
            </a:r>
          </a:p>
        </p:txBody>
      </p:sp>
      <p:sp>
        <p:nvSpPr>
          <p:cNvPr id="15368" name="Rectangle 8"/>
          <p:cNvSpPr>
            <a:spLocks noChangeArrowheads="1"/>
          </p:cNvSpPr>
          <p:nvPr/>
        </p:nvSpPr>
        <p:spPr bwMode="auto">
          <a:xfrm>
            <a:off x="0" y="3276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1" name="Rectangle 11"/>
          <p:cNvSpPr>
            <a:spLocks noChangeArrowheads="1"/>
          </p:cNvSpPr>
          <p:nvPr/>
        </p:nvSpPr>
        <p:spPr bwMode="auto">
          <a:xfrm>
            <a:off x="0" y="1981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sp>
        <p:nvSpPr>
          <p:cNvPr id="15373" name="Rectangle 13"/>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grpSp>
        <p:nvGrpSpPr>
          <p:cNvPr id="16" name="Group 15"/>
          <p:cNvGrpSpPr/>
          <p:nvPr/>
        </p:nvGrpSpPr>
        <p:grpSpPr>
          <a:xfrm>
            <a:off x="-13447" y="289555"/>
            <a:ext cx="3216275" cy="1844045"/>
            <a:chOff x="-13447" y="289555"/>
            <a:chExt cx="3216275" cy="1844045"/>
          </a:xfrm>
        </p:grpSpPr>
        <p:sp>
          <p:nvSpPr>
            <p:cNvPr id="17"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8"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983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09" y="2724006"/>
            <a:ext cx="7109291" cy="391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283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71">
                                            <p:txEl>
                                              <p:pRg st="0" end="0"/>
                                            </p:txEl>
                                          </p:spTgt>
                                        </p:tgtEl>
                                        <p:attrNameLst>
                                          <p:attrName>style.visibility</p:attrName>
                                        </p:attrNameLst>
                                      </p:cBhvr>
                                      <p:to>
                                        <p:strVal val="visible"/>
                                      </p:to>
                                    </p:set>
                                    <p:anim calcmode="lin" valueType="num">
                                      <p:cBhvr additive="base">
                                        <p:cTn id="13" dur="500" fill="hold"/>
                                        <p:tgtEl>
                                          <p:spTgt spid="15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5368">
                                            <p:txEl>
                                              <p:pRg st="0" end="0"/>
                                            </p:txEl>
                                          </p:spTgt>
                                        </p:tgtEl>
                                        <p:attrNameLst>
                                          <p:attrName>style.visibility</p:attrName>
                                        </p:attrNameLst>
                                      </p:cBhvr>
                                      <p:to>
                                        <p:strVal val="visible"/>
                                      </p:to>
                                    </p:set>
                                    <p:anim calcmode="lin" valueType="num">
                                      <p:cBhvr additive="base">
                                        <p:cTn id="19" dur="500" fill="hold"/>
                                        <p:tgtEl>
                                          <p:spTgt spid="1536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0" end="0"/>
                                            </p:txEl>
                                          </p:spTgt>
                                        </p:tgtEl>
                                        <p:attrNameLst>
                                          <p:attrName>style.visibility</p:attrName>
                                        </p:attrNameLst>
                                      </p:cBhvr>
                                      <p:to>
                                        <p:strVal val="visible"/>
                                      </p:to>
                                    </p:set>
                                    <p:anim calcmode="lin" valueType="num">
                                      <p:cBhvr additive="base">
                                        <p:cTn id="25"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15373">
                                            <p:txEl>
                                              <p:pRg st="0" end="0"/>
                                            </p:txEl>
                                          </p:spTgt>
                                        </p:tgtEl>
                                        <p:attrNameLst>
                                          <p:attrName>style.visibility</p:attrName>
                                        </p:attrNameLst>
                                      </p:cBhvr>
                                      <p:to>
                                        <p:strVal val="visible"/>
                                      </p:to>
                                    </p:set>
                                    <p:anim calcmode="lin" valueType="num">
                                      <p:cBhvr additive="base">
                                        <p:cTn id="31"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15370">
                                            <p:txEl>
                                              <p:pRg st="0" end="0"/>
                                            </p:txEl>
                                          </p:spTgt>
                                        </p:tgtEl>
                                        <p:attrNameLst>
                                          <p:attrName>style.visibility</p:attrName>
                                        </p:attrNameLst>
                                      </p:cBhvr>
                                      <p:to>
                                        <p:strVal val="visible"/>
                                      </p:to>
                                    </p:set>
                                    <p:anim calcmode="lin" valueType="num">
                                      <p:cBhvr additive="base">
                                        <p:cTn id="37"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15367" grpId="0" autoUpdateAnimBg="0"/>
      <p:bldP spid="15368" grpId="0" build="p" autoUpdateAnimBg="0"/>
      <p:bldP spid="15370" grpId="0" build="p" autoUpdateAnimBg="0"/>
      <p:bldP spid="15371" grpId="0" build="p" autoUpdateAnimBg="0"/>
      <p:bldP spid="1537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3" name="Rectangle 3"/>
          <p:cNvSpPr>
            <a:spLocks noGrp="1" noChangeArrowheads="1"/>
          </p:cNvSpPr>
          <p:nvPr>
            <p:ph type="subTitle" idx="1"/>
          </p:nvPr>
        </p:nvSpPr>
        <p:spPr>
          <a:xfrm>
            <a:off x="762000" y="2209800"/>
            <a:ext cx="2743200" cy="4191001"/>
          </a:xfrm>
        </p:spPr>
        <p:txBody>
          <a:bodyPr/>
          <a:lstStyle/>
          <a:p>
            <a:pPr algn="l" eaLnBrk="1" hangingPunct="1"/>
            <a:r>
              <a:rPr lang="en-US" altLang="en-US" sz="2800" dirty="0" smtClean="0"/>
              <a:t>You will learn some important information like how to enter answers into ALEKS.  </a:t>
            </a:r>
            <a:r>
              <a:rPr lang="en-US" altLang="en-US" sz="2800" dirty="0" smtClean="0">
                <a:sym typeface="Wingdings" panose="05000000000000000000" pitchFamily="2" charset="2"/>
              </a:rPr>
              <a:t></a:t>
            </a:r>
            <a:endParaRPr lang="en-US" altLang="en-US" sz="2800" dirty="0" smtClean="0"/>
          </a:p>
        </p:txBody>
      </p:sp>
      <p:sp>
        <p:nvSpPr>
          <p:cNvPr id="15367" name="Rectangle 7"/>
          <p:cNvSpPr>
            <a:spLocks noChangeArrowheads="1"/>
          </p:cNvSpPr>
          <p:nvPr/>
        </p:nvSpPr>
        <p:spPr bwMode="auto">
          <a:xfrm>
            <a:off x="3352800" y="1066800"/>
            <a:ext cx="316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Using ALEKS</a:t>
            </a:r>
          </a:p>
        </p:txBody>
      </p:sp>
      <p:sp>
        <p:nvSpPr>
          <p:cNvPr id="15368" name="Rectangle 8"/>
          <p:cNvSpPr>
            <a:spLocks noChangeArrowheads="1"/>
          </p:cNvSpPr>
          <p:nvPr/>
        </p:nvSpPr>
        <p:spPr bwMode="auto">
          <a:xfrm>
            <a:off x="0" y="3276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3" name="Rectangle 13"/>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grpSp>
        <p:nvGrpSpPr>
          <p:cNvPr id="16" name="Group 15"/>
          <p:cNvGrpSpPr/>
          <p:nvPr/>
        </p:nvGrpSpPr>
        <p:grpSpPr>
          <a:xfrm>
            <a:off x="-13447" y="289555"/>
            <a:ext cx="3216275" cy="1844045"/>
            <a:chOff x="-13447" y="289555"/>
            <a:chExt cx="3216275" cy="1844045"/>
          </a:xfrm>
        </p:grpSpPr>
        <p:sp>
          <p:nvSpPr>
            <p:cNvPr id="17"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8"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993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10218"/>
            <a:ext cx="4405311" cy="4937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885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68">
                                            <p:txEl>
                                              <p:pRg st="0" end="0"/>
                                            </p:txEl>
                                          </p:spTgt>
                                        </p:tgtEl>
                                        <p:attrNameLst>
                                          <p:attrName>style.visibility</p:attrName>
                                        </p:attrNameLst>
                                      </p:cBhvr>
                                      <p:to>
                                        <p:strVal val="visible"/>
                                      </p:to>
                                    </p:set>
                                    <p:anim calcmode="lin" valueType="num">
                                      <p:cBhvr additive="base">
                                        <p:cTn id="13" dur="500" fill="hold"/>
                                        <p:tgtEl>
                                          <p:spTgt spid="1536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0" end="0"/>
                                            </p:txEl>
                                          </p:spTgt>
                                        </p:tgtEl>
                                        <p:attrNameLst>
                                          <p:attrName>style.visibility</p:attrName>
                                        </p:attrNameLst>
                                      </p:cBhvr>
                                      <p:to>
                                        <p:strVal val="visible"/>
                                      </p:to>
                                    </p:set>
                                    <p:anim calcmode="lin" valueType="num">
                                      <p:cBhvr additive="base">
                                        <p:cTn id="19"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15373">
                                            <p:txEl>
                                              <p:pRg st="0" end="0"/>
                                            </p:txEl>
                                          </p:spTgt>
                                        </p:tgtEl>
                                        <p:attrNameLst>
                                          <p:attrName>style.visibility</p:attrName>
                                        </p:attrNameLst>
                                      </p:cBhvr>
                                      <p:to>
                                        <p:strVal val="visible"/>
                                      </p:to>
                                    </p:set>
                                    <p:anim calcmode="lin" valueType="num">
                                      <p:cBhvr additive="base">
                                        <p:cTn id="25"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15370">
                                            <p:txEl>
                                              <p:pRg st="0" end="0"/>
                                            </p:txEl>
                                          </p:spTgt>
                                        </p:tgtEl>
                                        <p:attrNameLst>
                                          <p:attrName>style.visibility</p:attrName>
                                        </p:attrNameLst>
                                      </p:cBhvr>
                                      <p:to>
                                        <p:strVal val="visible"/>
                                      </p:to>
                                    </p:set>
                                    <p:anim calcmode="lin" valueType="num">
                                      <p:cBhvr additive="base">
                                        <p:cTn id="31"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15367" grpId="0" autoUpdateAnimBg="0"/>
      <p:bldP spid="15368" grpId="0" build="p" autoUpdateAnimBg="0"/>
      <p:bldP spid="15370" grpId="0" build="p" autoUpdateAnimBg="0"/>
      <p:bldP spid="1537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3" name="Rectangle 3"/>
          <p:cNvSpPr>
            <a:spLocks noGrp="1" noChangeArrowheads="1"/>
          </p:cNvSpPr>
          <p:nvPr>
            <p:ph type="subTitle" idx="1"/>
          </p:nvPr>
        </p:nvSpPr>
        <p:spPr>
          <a:xfrm>
            <a:off x="5143500" y="1898380"/>
            <a:ext cx="3467100" cy="4191001"/>
          </a:xfrm>
        </p:spPr>
        <p:txBody>
          <a:bodyPr/>
          <a:lstStyle/>
          <a:p>
            <a:pPr algn="l" eaLnBrk="1" hangingPunct="1"/>
            <a:r>
              <a:rPr lang="en-US" altLang="en-US" sz="2800" dirty="0" smtClean="0"/>
              <a:t>Next, you will take your Initial Knowledge Check.</a:t>
            </a:r>
          </a:p>
        </p:txBody>
      </p:sp>
      <p:sp>
        <p:nvSpPr>
          <p:cNvPr id="15367" name="Rectangle 7"/>
          <p:cNvSpPr>
            <a:spLocks noChangeArrowheads="1"/>
          </p:cNvSpPr>
          <p:nvPr/>
        </p:nvSpPr>
        <p:spPr bwMode="auto">
          <a:xfrm>
            <a:off x="3352800" y="1066800"/>
            <a:ext cx="316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Using ALEKS</a:t>
            </a:r>
          </a:p>
        </p:txBody>
      </p:sp>
      <p:sp>
        <p:nvSpPr>
          <p:cNvPr id="15368" name="Rectangle 8"/>
          <p:cNvSpPr>
            <a:spLocks noChangeArrowheads="1"/>
          </p:cNvSpPr>
          <p:nvPr/>
        </p:nvSpPr>
        <p:spPr bwMode="auto">
          <a:xfrm>
            <a:off x="0" y="3276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3" name="Rectangle 13"/>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grpSp>
        <p:nvGrpSpPr>
          <p:cNvPr id="16" name="Group 15"/>
          <p:cNvGrpSpPr/>
          <p:nvPr/>
        </p:nvGrpSpPr>
        <p:grpSpPr>
          <a:xfrm>
            <a:off x="-13447" y="289555"/>
            <a:ext cx="3216275" cy="1844045"/>
            <a:chOff x="-13447" y="289555"/>
            <a:chExt cx="3216275" cy="1844045"/>
          </a:xfrm>
        </p:grpSpPr>
        <p:sp>
          <p:nvSpPr>
            <p:cNvPr id="17"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8"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1003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60106"/>
            <a:ext cx="4595812" cy="4731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3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581400"/>
            <a:ext cx="3924300" cy="2178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175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68">
                                            <p:txEl>
                                              <p:pRg st="0" end="0"/>
                                            </p:txEl>
                                          </p:spTgt>
                                        </p:tgtEl>
                                        <p:attrNameLst>
                                          <p:attrName>style.visibility</p:attrName>
                                        </p:attrNameLst>
                                      </p:cBhvr>
                                      <p:to>
                                        <p:strVal val="visible"/>
                                      </p:to>
                                    </p:set>
                                    <p:anim calcmode="lin" valueType="num">
                                      <p:cBhvr additive="base">
                                        <p:cTn id="13" dur="500" fill="hold"/>
                                        <p:tgtEl>
                                          <p:spTgt spid="1536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0" end="0"/>
                                            </p:txEl>
                                          </p:spTgt>
                                        </p:tgtEl>
                                        <p:attrNameLst>
                                          <p:attrName>style.visibility</p:attrName>
                                        </p:attrNameLst>
                                      </p:cBhvr>
                                      <p:to>
                                        <p:strVal val="visible"/>
                                      </p:to>
                                    </p:set>
                                    <p:anim calcmode="lin" valueType="num">
                                      <p:cBhvr additive="base">
                                        <p:cTn id="19"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15373">
                                            <p:txEl>
                                              <p:pRg st="0" end="0"/>
                                            </p:txEl>
                                          </p:spTgt>
                                        </p:tgtEl>
                                        <p:attrNameLst>
                                          <p:attrName>style.visibility</p:attrName>
                                        </p:attrNameLst>
                                      </p:cBhvr>
                                      <p:to>
                                        <p:strVal val="visible"/>
                                      </p:to>
                                    </p:set>
                                    <p:anim calcmode="lin" valueType="num">
                                      <p:cBhvr additive="base">
                                        <p:cTn id="25"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15370">
                                            <p:txEl>
                                              <p:pRg st="0" end="0"/>
                                            </p:txEl>
                                          </p:spTgt>
                                        </p:tgtEl>
                                        <p:attrNameLst>
                                          <p:attrName>style.visibility</p:attrName>
                                        </p:attrNameLst>
                                      </p:cBhvr>
                                      <p:to>
                                        <p:strVal val="visible"/>
                                      </p:to>
                                    </p:set>
                                    <p:anim calcmode="lin" valueType="num">
                                      <p:cBhvr additive="base">
                                        <p:cTn id="31"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15367" grpId="0" autoUpdateAnimBg="0"/>
      <p:bldP spid="15368" grpId="0" build="p" autoUpdateAnimBg="0"/>
      <p:bldP spid="15370" grpId="0" build="p" autoUpdateAnimBg="0"/>
      <p:bldP spid="1537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7" name="Rectangle 7"/>
          <p:cNvSpPr>
            <a:spLocks noChangeArrowheads="1"/>
          </p:cNvSpPr>
          <p:nvPr/>
        </p:nvSpPr>
        <p:spPr bwMode="auto">
          <a:xfrm>
            <a:off x="3352800" y="1066800"/>
            <a:ext cx="53415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solidFill>
                  <a:srgbClr val="FF3300"/>
                </a:solidFill>
              </a:rPr>
              <a:t>Initial </a:t>
            </a:r>
            <a:r>
              <a:rPr lang="en-US" altLang="en-US" sz="4000" dirty="0" smtClean="0">
                <a:solidFill>
                  <a:srgbClr val="FF3300"/>
                </a:solidFill>
              </a:rPr>
              <a:t>Knowledge Check</a:t>
            </a:r>
            <a:endParaRPr lang="en-US" altLang="en-US" sz="4000" dirty="0">
              <a:solidFill>
                <a:srgbClr val="FF3300"/>
              </a:solidFill>
            </a:endParaRPr>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1" name="Rectangle 11"/>
          <p:cNvSpPr>
            <a:spLocks noChangeArrowheads="1"/>
          </p:cNvSpPr>
          <p:nvPr/>
        </p:nvSpPr>
        <p:spPr bwMode="auto">
          <a:xfrm>
            <a:off x="0" y="2057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dirty="0"/>
              <a:t>Before you do anything, you have to do an </a:t>
            </a:r>
            <a:r>
              <a:rPr lang="en-US" altLang="en-US" dirty="0" smtClean="0"/>
              <a:t>assessment, or knowledge check.  </a:t>
            </a:r>
            <a:r>
              <a:rPr lang="en-US" altLang="en-US" dirty="0"/>
              <a:t>You want to do this “honestly” meaning you don’t skip problems you can possibly do, and you don’t get help to do problems you really don’t know how to do.  Both of those hurt your learning process, and remember that you are only graded on your time, not how well you do or how much of your pie is filled in.  (See pie on later slide)</a:t>
            </a:r>
          </a:p>
        </p:txBody>
      </p:sp>
      <p:sp>
        <p:nvSpPr>
          <p:cNvPr id="15373" name="Rectangle 13"/>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grpSp>
        <p:nvGrpSpPr>
          <p:cNvPr id="10" name="Group 9"/>
          <p:cNvGrpSpPr/>
          <p:nvPr/>
        </p:nvGrpSpPr>
        <p:grpSpPr>
          <a:xfrm>
            <a:off x="-13447" y="289555"/>
            <a:ext cx="3216275" cy="1844045"/>
            <a:chOff x="-13447" y="289555"/>
            <a:chExt cx="3216275" cy="1844045"/>
          </a:xfrm>
        </p:grpSpPr>
        <p:sp>
          <p:nvSpPr>
            <p:cNvPr id="11"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2"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71">
                                            <p:txEl>
                                              <p:pRg st="0" end="0"/>
                                            </p:txEl>
                                          </p:spTgt>
                                        </p:tgtEl>
                                        <p:attrNameLst>
                                          <p:attrName>style.visibility</p:attrName>
                                        </p:attrNameLst>
                                      </p:cBhvr>
                                      <p:to>
                                        <p:strVal val="visible"/>
                                      </p:to>
                                    </p:set>
                                    <p:anim calcmode="lin" valueType="num">
                                      <p:cBhvr additive="base">
                                        <p:cTn id="13" dur="500" fill="hold"/>
                                        <p:tgtEl>
                                          <p:spTgt spid="15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5373">
                                            <p:txEl>
                                              <p:pRg st="0" end="0"/>
                                            </p:txEl>
                                          </p:spTgt>
                                        </p:tgtEl>
                                        <p:attrNameLst>
                                          <p:attrName>style.visibility</p:attrName>
                                        </p:attrNameLst>
                                      </p:cBhvr>
                                      <p:to>
                                        <p:strVal val="visible"/>
                                      </p:to>
                                    </p:set>
                                    <p:anim calcmode="lin" valueType="num">
                                      <p:cBhvr additive="base">
                                        <p:cTn id="19"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15370">
                                            <p:txEl>
                                              <p:pRg st="0" end="0"/>
                                            </p:txEl>
                                          </p:spTgt>
                                        </p:tgtEl>
                                        <p:attrNameLst>
                                          <p:attrName>style.visibility</p:attrName>
                                        </p:attrNameLst>
                                      </p:cBhvr>
                                      <p:to>
                                        <p:strVal val="visible"/>
                                      </p:to>
                                    </p:set>
                                    <p:anim calcmode="lin" valueType="num">
                                      <p:cBhvr additive="base">
                                        <p:cTn id="25"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P spid="15370" grpId="0" build="p" autoUpdateAnimBg="0"/>
      <p:bldP spid="15371" grpId="0" build="p" autoUpdateAnimBg="0"/>
      <p:bldP spid="1537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7" name="Rectangle 7"/>
          <p:cNvSpPr>
            <a:spLocks noChangeArrowheads="1"/>
          </p:cNvSpPr>
          <p:nvPr/>
        </p:nvSpPr>
        <p:spPr bwMode="auto">
          <a:xfrm>
            <a:off x="3352800" y="1066800"/>
            <a:ext cx="53415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a:solidFill>
                  <a:srgbClr val="FF3300"/>
                </a:solidFill>
              </a:rPr>
              <a:t>Initial </a:t>
            </a:r>
            <a:r>
              <a:rPr lang="en-US" altLang="en-US" sz="4000" dirty="0" smtClean="0">
                <a:solidFill>
                  <a:srgbClr val="FF3300"/>
                </a:solidFill>
              </a:rPr>
              <a:t>Knowledge Check</a:t>
            </a:r>
            <a:endParaRPr lang="en-US" altLang="en-US" sz="4000" dirty="0">
              <a:solidFill>
                <a:srgbClr val="FF3300"/>
              </a:solidFill>
            </a:endParaRPr>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1" name="Rectangle 11"/>
          <p:cNvSpPr>
            <a:spLocks noChangeArrowheads="1"/>
          </p:cNvSpPr>
          <p:nvPr/>
        </p:nvSpPr>
        <p:spPr bwMode="auto">
          <a:xfrm>
            <a:off x="457200" y="1905000"/>
            <a:ext cx="87092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buNone/>
            </a:pPr>
            <a:r>
              <a:rPr lang="en-US" altLang="en-US" dirty="0" smtClean="0"/>
              <a:t>Remember, the best thing you can do if you don’t know how to do a problem is say so. </a:t>
            </a:r>
            <a:r>
              <a:rPr lang="en-US" altLang="en-US" dirty="0" smtClean="0">
                <a:sym typeface="Wingdings" panose="05000000000000000000" pitchFamily="2" charset="2"/>
              </a:rPr>
              <a:t></a:t>
            </a:r>
            <a:endParaRPr lang="en-US" altLang="en-US" dirty="0"/>
          </a:p>
        </p:txBody>
      </p:sp>
      <p:sp>
        <p:nvSpPr>
          <p:cNvPr id="15373" name="Rectangle 13"/>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grpSp>
        <p:nvGrpSpPr>
          <p:cNvPr id="10" name="Group 9"/>
          <p:cNvGrpSpPr/>
          <p:nvPr/>
        </p:nvGrpSpPr>
        <p:grpSpPr>
          <a:xfrm>
            <a:off x="-13447" y="289555"/>
            <a:ext cx="3216275" cy="1844045"/>
            <a:chOff x="-13447" y="289555"/>
            <a:chExt cx="3216275" cy="1844045"/>
          </a:xfrm>
        </p:grpSpPr>
        <p:sp>
          <p:nvSpPr>
            <p:cNvPr id="11"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2"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1013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761" y="3124200"/>
            <a:ext cx="4800600" cy="3529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678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71">
                                            <p:txEl>
                                              <p:pRg st="0" end="0"/>
                                            </p:txEl>
                                          </p:spTgt>
                                        </p:tgtEl>
                                        <p:attrNameLst>
                                          <p:attrName>style.visibility</p:attrName>
                                        </p:attrNameLst>
                                      </p:cBhvr>
                                      <p:to>
                                        <p:strVal val="visible"/>
                                      </p:to>
                                    </p:set>
                                    <p:anim calcmode="lin" valueType="num">
                                      <p:cBhvr additive="base">
                                        <p:cTn id="13" dur="500" fill="hold"/>
                                        <p:tgtEl>
                                          <p:spTgt spid="15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5373">
                                            <p:txEl>
                                              <p:pRg st="0" end="0"/>
                                            </p:txEl>
                                          </p:spTgt>
                                        </p:tgtEl>
                                        <p:attrNameLst>
                                          <p:attrName>style.visibility</p:attrName>
                                        </p:attrNameLst>
                                      </p:cBhvr>
                                      <p:to>
                                        <p:strVal val="visible"/>
                                      </p:to>
                                    </p:set>
                                    <p:anim calcmode="lin" valueType="num">
                                      <p:cBhvr additive="base">
                                        <p:cTn id="19"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15370">
                                            <p:txEl>
                                              <p:pRg st="0" end="0"/>
                                            </p:txEl>
                                          </p:spTgt>
                                        </p:tgtEl>
                                        <p:attrNameLst>
                                          <p:attrName>style.visibility</p:attrName>
                                        </p:attrNameLst>
                                      </p:cBhvr>
                                      <p:to>
                                        <p:strVal val="visible"/>
                                      </p:to>
                                    </p:set>
                                    <p:anim calcmode="lin" valueType="num">
                                      <p:cBhvr additive="base">
                                        <p:cTn id="25"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P spid="15370" grpId="0" build="p" autoUpdateAnimBg="0"/>
      <p:bldP spid="15371" grpId="0" build="p" autoUpdateAnimBg="0"/>
      <p:bldP spid="1537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7" name="Rectangle 7"/>
          <p:cNvSpPr>
            <a:spLocks noChangeArrowheads="1"/>
          </p:cNvSpPr>
          <p:nvPr/>
        </p:nvSpPr>
        <p:spPr bwMode="auto">
          <a:xfrm>
            <a:off x="3189381" y="914400"/>
            <a:ext cx="594117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000" dirty="0" smtClean="0">
                <a:solidFill>
                  <a:srgbClr val="FF3300"/>
                </a:solidFill>
              </a:rPr>
              <a:t>When you complete your knowledge check, you will see your “PIE”.</a:t>
            </a:r>
            <a:endParaRPr lang="en-US" altLang="en-US" sz="3000" dirty="0">
              <a:solidFill>
                <a:srgbClr val="FF3300"/>
              </a:solidFill>
            </a:endParaRPr>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9" name="Group 8"/>
          <p:cNvGrpSpPr/>
          <p:nvPr/>
        </p:nvGrpSpPr>
        <p:grpSpPr>
          <a:xfrm>
            <a:off x="-13447" y="289555"/>
            <a:ext cx="3216275" cy="1844045"/>
            <a:chOff x="-13447" y="289555"/>
            <a:chExt cx="3216275" cy="1844045"/>
          </a:xfrm>
        </p:grpSpPr>
        <p:sp>
          <p:nvSpPr>
            <p:cNvPr id="10"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1"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256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84" y="2147048"/>
            <a:ext cx="784803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70">
                                            <p:txEl>
                                              <p:pRg st="0" end="0"/>
                                            </p:txEl>
                                          </p:spTgt>
                                        </p:tgtEl>
                                        <p:attrNameLst>
                                          <p:attrName>style.visibility</p:attrName>
                                        </p:attrNameLst>
                                      </p:cBhvr>
                                      <p:to>
                                        <p:strVal val="visible"/>
                                      </p:to>
                                    </p:set>
                                    <p:anim calcmode="lin" valueType="num">
                                      <p:cBhvr additive="base">
                                        <p:cTn id="13"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P spid="1537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9" name="Group 8"/>
          <p:cNvGrpSpPr/>
          <p:nvPr/>
        </p:nvGrpSpPr>
        <p:grpSpPr>
          <a:xfrm>
            <a:off x="-13447" y="289555"/>
            <a:ext cx="3216275" cy="1844045"/>
            <a:chOff x="-13447" y="289555"/>
            <a:chExt cx="3216275" cy="1844045"/>
          </a:xfrm>
        </p:grpSpPr>
        <p:sp>
          <p:nvSpPr>
            <p:cNvPr id="10"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1"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256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984" y="2147048"/>
            <a:ext cx="784803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7" name="Rectangle 7"/>
          <p:cNvSpPr>
            <a:spLocks noChangeArrowheads="1"/>
          </p:cNvSpPr>
          <p:nvPr/>
        </p:nvSpPr>
        <p:spPr bwMode="auto">
          <a:xfrm>
            <a:off x="5029200" y="998577"/>
            <a:ext cx="3962400" cy="5478423"/>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500" dirty="0" smtClean="0"/>
              <a:t>The Pie highlights topics you have mastered in color.  The outer edges of the PIE in light grey are topics you need to work on.  You can click on pieces of the PIE to see specific area topics.</a:t>
            </a:r>
            <a:endParaRPr lang="en-US" altLang="en-US" sz="3500" dirty="0"/>
          </a:p>
        </p:txBody>
      </p:sp>
    </p:spTree>
    <p:extLst>
      <p:ext uri="{BB962C8B-B14F-4D97-AF65-F5344CB8AC3E}">
        <p14:creationId xmlns:p14="http://schemas.microsoft.com/office/powerpoint/2010/main" val="945746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70">
                                            <p:txEl>
                                              <p:pRg st="0" end="0"/>
                                            </p:txEl>
                                          </p:spTgt>
                                        </p:tgtEl>
                                        <p:attrNameLst>
                                          <p:attrName>style.visibility</p:attrName>
                                        </p:attrNameLst>
                                      </p:cBhvr>
                                      <p:to>
                                        <p:strVal val="visible"/>
                                      </p:to>
                                    </p:set>
                                    <p:anim calcmode="lin" valueType="num">
                                      <p:cBhvr additive="base">
                                        <p:cTn id="13"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autoUpdateAnimBg="0"/>
      <p:bldP spid="1536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43200" y="0"/>
            <a:ext cx="6400800" cy="914400"/>
          </a:xfrm>
        </p:spPr>
        <p:txBody>
          <a:bodyPr/>
          <a:lstStyle/>
          <a:p>
            <a:pPr eaLnBrk="1" hangingPunct="1"/>
            <a:r>
              <a:rPr lang="en-US" altLang="en-US" sz="3600" dirty="0" smtClean="0"/>
              <a:t>Math </a:t>
            </a:r>
            <a:r>
              <a:rPr lang="en-US" altLang="en-US" sz="3600" dirty="0"/>
              <a:t>68, 78, 88, 98</a:t>
            </a:r>
            <a:endParaRPr lang="en-US" altLang="en-US" sz="3600" dirty="0"/>
          </a:p>
        </p:txBody>
      </p:sp>
      <p:sp>
        <p:nvSpPr>
          <p:cNvPr id="3075" name="Rectangle 3"/>
          <p:cNvSpPr>
            <a:spLocks noGrp="1" noChangeArrowheads="1"/>
          </p:cNvSpPr>
          <p:nvPr>
            <p:ph type="subTitle" idx="1"/>
          </p:nvPr>
        </p:nvSpPr>
        <p:spPr>
          <a:xfrm>
            <a:off x="0" y="1981200"/>
            <a:ext cx="9144000" cy="1143000"/>
          </a:xfrm>
        </p:spPr>
        <p:txBody>
          <a:bodyPr/>
          <a:lstStyle/>
          <a:p>
            <a:pPr marL="466725" indent="-466725" algn="l" eaLnBrk="1" hangingPunct="1">
              <a:buFontTx/>
              <a:buChar char="•"/>
            </a:pPr>
            <a:r>
              <a:rPr lang="en-US" altLang="en-US" smtClean="0"/>
              <a:t>You are taking a “regular” lecture or FLEX math course and want to improve your grade. (FLEX courses use Hawkes Learning Systems) </a:t>
            </a:r>
          </a:p>
        </p:txBody>
      </p:sp>
      <p:sp>
        <p:nvSpPr>
          <p:cNvPr id="3082" name="Rectangle 10"/>
          <p:cNvSpPr>
            <a:spLocks noChangeArrowheads="1"/>
          </p:cNvSpPr>
          <p:nvPr/>
        </p:nvSpPr>
        <p:spPr bwMode="auto">
          <a:xfrm>
            <a:off x="3352800" y="1066800"/>
            <a:ext cx="5102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400">
                <a:solidFill>
                  <a:srgbClr val="FF3300"/>
                </a:solidFill>
              </a:rPr>
              <a:t>Why a Math Module?</a:t>
            </a:r>
          </a:p>
        </p:txBody>
      </p:sp>
      <p:sp>
        <p:nvSpPr>
          <p:cNvPr id="3083" name="Rectangle 11"/>
          <p:cNvSpPr>
            <a:spLocks noChangeArrowheads="1"/>
          </p:cNvSpPr>
          <p:nvPr/>
        </p:nvSpPr>
        <p:spPr bwMode="auto">
          <a:xfrm>
            <a:off x="0" y="37338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You want to get ready for the course into which you were placed by the Compass test. </a:t>
            </a:r>
          </a:p>
        </p:txBody>
      </p:sp>
      <p:sp>
        <p:nvSpPr>
          <p:cNvPr id="3084" name="Rectangle 12"/>
          <p:cNvSpPr>
            <a:spLocks noChangeArrowheads="1"/>
          </p:cNvSpPr>
          <p:nvPr/>
        </p:nvSpPr>
        <p:spPr bwMode="auto">
          <a:xfrm>
            <a:off x="0" y="5029200"/>
            <a:ext cx="9144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You want to study on your own, with hopes of improving your Compass placement without taking a 5-credit class.</a:t>
            </a:r>
          </a:p>
        </p:txBody>
      </p:sp>
      <p:grpSp>
        <p:nvGrpSpPr>
          <p:cNvPr id="10" name="Group 9"/>
          <p:cNvGrpSpPr/>
          <p:nvPr/>
        </p:nvGrpSpPr>
        <p:grpSpPr>
          <a:xfrm>
            <a:off x="-13447" y="289555"/>
            <a:ext cx="3216275" cy="1844045"/>
            <a:chOff x="-13447" y="289555"/>
            <a:chExt cx="3216275" cy="1844045"/>
          </a:xfrm>
        </p:grpSpPr>
        <p:sp>
          <p:nvSpPr>
            <p:cNvPr id="11"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2"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074"/>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2" fill="hold" grpId="0" nodeType="afterEffect">
                                  <p:stCondLst>
                                    <p:cond delay="0"/>
                                  </p:stCondLst>
                                  <p:childTnLst>
                                    <p:set>
                                      <p:cBhvr>
                                        <p:cTn id="9" dur="1" fill="hold">
                                          <p:stCondLst>
                                            <p:cond delay="0"/>
                                          </p:stCondLst>
                                        </p:cTn>
                                        <p:tgtEl>
                                          <p:spTgt spid="3082"/>
                                        </p:tgtEl>
                                        <p:attrNameLst>
                                          <p:attrName>style.visibility</p:attrName>
                                        </p:attrNameLst>
                                      </p:cBhvr>
                                      <p:to>
                                        <p:strVal val="visible"/>
                                      </p:to>
                                    </p:set>
                                    <p:anim calcmode="lin" valueType="num">
                                      <p:cBhvr additive="base">
                                        <p:cTn id="10" dur="500" fill="hold"/>
                                        <p:tgtEl>
                                          <p:spTgt spid="3082"/>
                                        </p:tgtEl>
                                        <p:attrNameLst>
                                          <p:attrName>ppt_x</p:attrName>
                                        </p:attrNameLst>
                                      </p:cBhvr>
                                      <p:tavLst>
                                        <p:tav tm="0">
                                          <p:val>
                                            <p:strVal val="1+#ppt_w/2"/>
                                          </p:val>
                                        </p:tav>
                                        <p:tav tm="100000">
                                          <p:val>
                                            <p:strVal val="#ppt_x"/>
                                          </p:val>
                                        </p:tav>
                                      </p:tavLst>
                                    </p:anim>
                                    <p:anim calcmode="lin" valueType="num">
                                      <p:cBhvr additive="base">
                                        <p:cTn id="11" dur="500" fill="hold"/>
                                        <p:tgtEl>
                                          <p:spTgt spid="3082"/>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075">
                                            <p:txEl>
                                              <p:pRg st="0" end="0"/>
                                            </p:txEl>
                                          </p:spTgt>
                                        </p:tgtEl>
                                        <p:attrNameLst>
                                          <p:attrName>style.visibility</p:attrName>
                                        </p:attrNameLst>
                                      </p:cBhvr>
                                      <p:to>
                                        <p:strVal val="visible"/>
                                      </p:to>
                                    </p:set>
                                    <p:anim calcmode="lin" valueType="num">
                                      <p:cBhvr additive="base">
                                        <p:cTn id="16"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083"/>
                                        </p:tgtEl>
                                        <p:attrNameLst>
                                          <p:attrName>style.visibility</p:attrName>
                                        </p:attrNameLst>
                                      </p:cBhvr>
                                      <p:to>
                                        <p:strVal val="visible"/>
                                      </p:to>
                                    </p:set>
                                    <p:anim calcmode="lin" valueType="num">
                                      <p:cBhvr additive="base">
                                        <p:cTn id="22" dur="500" fill="hold"/>
                                        <p:tgtEl>
                                          <p:spTgt spid="3083"/>
                                        </p:tgtEl>
                                        <p:attrNameLst>
                                          <p:attrName>ppt_x</p:attrName>
                                        </p:attrNameLst>
                                      </p:cBhvr>
                                      <p:tavLst>
                                        <p:tav tm="0">
                                          <p:val>
                                            <p:strVal val="0-#ppt_w/2"/>
                                          </p:val>
                                        </p:tav>
                                        <p:tav tm="100000">
                                          <p:val>
                                            <p:strVal val="#ppt_x"/>
                                          </p:val>
                                        </p:tav>
                                      </p:tavLst>
                                    </p:anim>
                                    <p:anim calcmode="lin" valueType="num">
                                      <p:cBhvr additive="base">
                                        <p:cTn id="23" dur="500" fill="hold"/>
                                        <p:tgtEl>
                                          <p:spTgt spid="3083"/>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084"/>
                                        </p:tgtEl>
                                        <p:attrNameLst>
                                          <p:attrName>style.visibility</p:attrName>
                                        </p:attrNameLst>
                                      </p:cBhvr>
                                      <p:to>
                                        <p:strVal val="visible"/>
                                      </p:to>
                                    </p:set>
                                    <p:anim calcmode="lin" valueType="num">
                                      <p:cBhvr additive="base">
                                        <p:cTn id="28" dur="500" fill="hold"/>
                                        <p:tgtEl>
                                          <p:spTgt spid="3084"/>
                                        </p:tgtEl>
                                        <p:attrNameLst>
                                          <p:attrName>ppt_x</p:attrName>
                                        </p:attrNameLst>
                                      </p:cBhvr>
                                      <p:tavLst>
                                        <p:tav tm="0">
                                          <p:val>
                                            <p:strVal val="0-#ppt_w/2"/>
                                          </p:val>
                                        </p:tav>
                                        <p:tav tm="100000">
                                          <p:val>
                                            <p:strVal val="#ppt_x"/>
                                          </p:val>
                                        </p:tav>
                                      </p:tavLst>
                                    </p:anim>
                                    <p:anim calcmode="lin" valueType="num">
                                      <p:cBhvr additive="base">
                                        <p:cTn id="29" dur="500" fill="hold"/>
                                        <p:tgtEl>
                                          <p:spTgt spid="3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P spid="3082" grpId="0" autoUpdateAnimBg="0"/>
      <p:bldP spid="3083" grpId="0" autoUpdateAnimBg="0"/>
      <p:bldP spid="308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895600" y="152400"/>
            <a:ext cx="5941172" cy="457200"/>
          </a:xfrm>
        </p:spPr>
        <p:txBody>
          <a:bodyPr/>
          <a:lstStyle/>
          <a:p>
            <a:pPr eaLnBrk="1" hangingPunct="1"/>
            <a:r>
              <a:rPr lang="en-US" altLang="en-US" sz="3600" dirty="0"/>
              <a:t>Math 68, 78, 88, 98</a:t>
            </a:r>
            <a:endParaRPr lang="en-US" altLang="en-US" sz="3600" dirty="0" smtClean="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9" name="Group 8"/>
          <p:cNvGrpSpPr/>
          <p:nvPr/>
        </p:nvGrpSpPr>
        <p:grpSpPr>
          <a:xfrm>
            <a:off x="-13447" y="289555"/>
            <a:ext cx="3216275" cy="1844045"/>
            <a:chOff x="-13447" y="289555"/>
            <a:chExt cx="3216275" cy="1844045"/>
          </a:xfrm>
        </p:grpSpPr>
        <p:sp>
          <p:nvSpPr>
            <p:cNvPr id="10"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1"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2560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329" y="2147048"/>
            <a:ext cx="784803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7" name="Rectangle 7"/>
          <p:cNvSpPr>
            <a:spLocks noChangeArrowheads="1"/>
          </p:cNvSpPr>
          <p:nvPr/>
        </p:nvSpPr>
        <p:spPr bwMode="auto">
          <a:xfrm>
            <a:off x="615258" y="2610667"/>
            <a:ext cx="3956741" cy="3785652"/>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000" dirty="0" smtClean="0">
                <a:solidFill>
                  <a:srgbClr val="FF3300"/>
                </a:solidFill>
              </a:rPr>
              <a:t>The topics for the course are listed to the right.  </a:t>
            </a:r>
            <a:r>
              <a:rPr lang="en-US" altLang="en-US" sz="3000" dirty="0" err="1" smtClean="0">
                <a:solidFill>
                  <a:srgbClr val="FF3300"/>
                </a:solidFill>
              </a:rPr>
              <a:t>Aleks</a:t>
            </a:r>
            <a:r>
              <a:rPr lang="en-US" altLang="en-US" sz="3000" dirty="0" smtClean="0">
                <a:solidFill>
                  <a:srgbClr val="FF3300"/>
                </a:solidFill>
              </a:rPr>
              <a:t> will direct you to cover them in this order, but I will show you how to skip around in case you so desire.</a:t>
            </a:r>
            <a:endParaRPr lang="en-US" altLang="en-US" sz="3000" dirty="0">
              <a:solidFill>
                <a:srgbClr val="FF3300"/>
              </a:solidFill>
            </a:endParaRPr>
          </a:p>
        </p:txBody>
      </p:sp>
      <p:sp>
        <p:nvSpPr>
          <p:cNvPr id="12" name="Rectangle 2"/>
          <p:cNvSpPr txBox="1">
            <a:spLocks noChangeArrowheads="1"/>
          </p:cNvSpPr>
          <p:nvPr/>
        </p:nvSpPr>
        <p:spPr bwMode="auto">
          <a:xfrm>
            <a:off x="2743200" y="845402"/>
            <a:ext cx="5941172" cy="67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3600" kern="0" dirty="0" smtClean="0">
                <a:solidFill>
                  <a:srgbClr val="FF3300"/>
                </a:solidFill>
              </a:rPr>
              <a:t>PIE Topics</a:t>
            </a:r>
          </a:p>
        </p:txBody>
      </p:sp>
    </p:spTree>
    <p:extLst>
      <p:ext uri="{BB962C8B-B14F-4D97-AF65-F5344CB8AC3E}">
        <p14:creationId xmlns:p14="http://schemas.microsoft.com/office/powerpoint/2010/main" val="3519185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70">
                                            <p:txEl>
                                              <p:pRg st="0" end="0"/>
                                            </p:txEl>
                                          </p:spTgt>
                                        </p:tgtEl>
                                        <p:attrNameLst>
                                          <p:attrName>style.visibility</p:attrName>
                                        </p:attrNameLst>
                                      </p:cBhvr>
                                      <p:to>
                                        <p:strVal val="visible"/>
                                      </p:to>
                                    </p:set>
                                    <p:anim calcmode="lin" valueType="num">
                                      <p:cBhvr additive="base">
                                        <p:cTn id="13"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autoUpdateAnimBg="0"/>
      <p:bldP spid="15367"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9" name="Group 8"/>
          <p:cNvGrpSpPr/>
          <p:nvPr/>
        </p:nvGrpSpPr>
        <p:grpSpPr>
          <a:xfrm>
            <a:off x="-13447" y="289555"/>
            <a:ext cx="3216275" cy="1844045"/>
            <a:chOff x="-13447" y="289555"/>
            <a:chExt cx="3216275" cy="1844045"/>
          </a:xfrm>
        </p:grpSpPr>
        <p:sp>
          <p:nvSpPr>
            <p:cNvPr id="10"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1"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97" y="3200400"/>
            <a:ext cx="7746003"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7" name="Rectangle 7"/>
          <p:cNvSpPr>
            <a:spLocks noChangeArrowheads="1"/>
          </p:cNvSpPr>
          <p:nvPr/>
        </p:nvSpPr>
        <p:spPr bwMode="auto">
          <a:xfrm>
            <a:off x="733573" y="1905000"/>
            <a:ext cx="7052367" cy="1015663"/>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000" dirty="0" smtClean="0">
                <a:solidFill>
                  <a:srgbClr val="FF3300"/>
                </a:solidFill>
              </a:rPr>
              <a:t>You can access your ALEKS PIE with the tab shown below.</a:t>
            </a:r>
            <a:endParaRPr lang="en-US" altLang="en-US" sz="3000" dirty="0">
              <a:solidFill>
                <a:srgbClr val="FF3300"/>
              </a:solidFill>
            </a:endParaRPr>
          </a:p>
        </p:txBody>
      </p:sp>
      <p:sp>
        <p:nvSpPr>
          <p:cNvPr id="12" name="Rectangle 2"/>
          <p:cNvSpPr txBox="1">
            <a:spLocks noChangeArrowheads="1"/>
          </p:cNvSpPr>
          <p:nvPr/>
        </p:nvSpPr>
        <p:spPr bwMode="auto">
          <a:xfrm>
            <a:off x="2918012" y="1045999"/>
            <a:ext cx="594117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sz="3600" kern="0" dirty="0" smtClean="0">
                <a:solidFill>
                  <a:srgbClr val="FF3300"/>
                </a:solidFill>
              </a:rPr>
              <a:t>ALEKS PIE</a:t>
            </a:r>
          </a:p>
        </p:txBody>
      </p:sp>
    </p:spTree>
    <p:extLst>
      <p:ext uri="{BB962C8B-B14F-4D97-AF65-F5344CB8AC3E}">
        <p14:creationId xmlns:p14="http://schemas.microsoft.com/office/powerpoint/2010/main" val="1463652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70">
                                            <p:txEl>
                                              <p:pRg st="0" end="0"/>
                                            </p:txEl>
                                          </p:spTgt>
                                        </p:tgtEl>
                                        <p:attrNameLst>
                                          <p:attrName>style.visibility</p:attrName>
                                        </p:attrNameLst>
                                      </p:cBhvr>
                                      <p:to>
                                        <p:strVal val="visible"/>
                                      </p:to>
                                    </p:set>
                                    <p:anim calcmode="lin" valueType="num">
                                      <p:cBhvr additive="base">
                                        <p:cTn id="13"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autoUpdateAnimBg="0"/>
      <p:bldP spid="15367"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743200" y="0"/>
            <a:ext cx="6400800" cy="914400"/>
          </a:xfrm>
        </p:spPr>
        <p:txBody>
          <a:bodyPr/>
          <a:lstStyle/>
          <a:p>
            <a:pPr eaLnBrk="1" hangingPunct="1"/>
            <a:r>
              <a:rPr lang="en-US" altLang="en-US" sz="3600" dirty="0" smtClean="0"/>
              <a:t>Math </a:t>
            </a:r>
            <a:r>
              <a:rPr lang="en-US" altLang="en-US" sz="3600" dirty="0"/>
              <a:t>68, 78, 88, 98</a:t>
            </a:r>
            <a:endParaRPr lang="en-US" altLang="en-US" sz="3600" dirty="0" smtClean="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9" name="Group 8"/>
          <p:cNvGrpSpPr/>
          <p:nvPr/>
        </p:nvGrpSpPr>
        <p:grpSpPr>
          <a:xfrm>
            <a:off x="-13447" y="289555"/>
            <a:ext cx="3216275" cy="1844045"/>
            <a:chOff x="-13447" y="289555"/>
            <a:chExt cx="3216275" cy="1844045"/>
          </a:xfrm>
        </p:grpSpPr>
        <p:sp>
          <p:nvSpPr>
            <p:cNvPr id="10"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1"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
        <p:nvSpPr>
          <p:cNvPr id="15367" name="Rectangle 7"/>
          <p:cNvSpPr>
            <a:spLocks noChangeArrowheads="1"/>
          </p:cNvSpPr>
          <p:nvPr/>
        </p:nvSpPr>
        <p:spPr bwMode="auto">
          <a:xfrm>
            <a:off x="152401" y="1905000"/>
            <a:ext cx="4267200" cy="4708981"/>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000" dirty="0" smtClean="0"/>
              <a:t>The Timeline talks about “your goal”.  However, your goal in this class is NOT to complete ALL of the topics.  Rather, you goal is to complete 40 hours (for 2 credits).  While you do this, you will complete as many topics as you can.</a:t>
            </a:r>
            <a:endParaRPr lang="en-US" altLang="en-US" sz="3000" dirty="0"/>
          </a:p>
        </p:txBody>
      </p:sp>
      <p:pic>
        <p:nvPicPr>
          <p:cNvPr id="1044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646123"/>
            <a:ext cx="4577035" cy="346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2400" y="762000"/>
            <a:ext cx="4648200" cy="1323439"/>
          </a:xfrm>
          <a:prstGeom prst="rect">
            <a:avLst/>
          </a:prstGeom>
          <a:noFill/>
        </p:spPr>
        <p:txBody>
          <a:bodyPr wrap="square" rtlCol="0">
            <a:spAutoFit/>
          </a:bodyPr>
          <a:lstStyle/>
          <a:p>
            <a:r>
              <a:rPr lang="en-US" sz="4000" dirty="0" smtClean="0">
                <a:solidFill>
                  <a:srgbClr val="FF3300"/>
                </a:solidFill>
              </a:rPr>
              <a:t>Your Timeline (not useful for this class)</a:t>
            </a:r>
            <a:endParaRPr lang="en-US" sz="4000" dirty="0">
              <a:solidFill>
                <a:srgbClr val="FF3300"/>
              </a:solidFill>
            </a:endParaRPr>
          </a:p>
        </p:txBody>
      </p:sp>
    </p:spTree>
    <p:extLst>
      <p:ext uri="{BB962C8B-B14F-4D97-AF65-F5344CB8AC3E}">
        <p14:creationId xmlns:p14="http://schemas.microsoft.com/office/powerpoint/2010/main" val="770000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70">
                                            <p:txEl>
                                              <p:pRg st="0" end="0"/>
                                            </p:txEl>
                                          </p:spTgt>
                                        </p:tgtEl>
                                        <p:attrNameLst>
                                          <p:attrName>style.visibility</p:attrName>
                                        </p:attrNameLst>
                                      </p:cBhvr>
                                      <p:to>
                                        <p:strVal val="visible"/>
                                      </p:to>
                                    </p:set>
                                    <p:anim calcmode="lin" valueType="num">
                                      <p:cBhvr additive="base">
                                        <p:cTn id="13"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autoUpdateAnimBg="0"/>
      <p:bldP spid="15367"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9" name="Group 8"/>
          <p:cNvGrpSpPr/>
          <p:nvPr/>
        </p:nvGrpSpPr>
        <p:grpSpPr>
          <a:xfrm>
            <a:off x="-13447" y="289555"/>
            <a:ext cx="3216275" cy="1844045"/>
            <a:chOff x="-13447" y="289555"/>
            <a:chExt cx="3216275" cy="1844045"/>
          </a:xfrm>
        </p:grpSpPr>
        <p:sp>
          <p:nvSpPr>
            <p:cNvPr id="10"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1"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
        <p:nvSpPr>
          <p:cNvPr id="15367" name="Rectangle 7"/>
          <p:cNvSpPr>
            <a:spLocks noChangeArrowheads="1"/>
          </p:cNvSpPr>
          <p:nvPr/>
        </p:nvSpPr>
        <p:spPr bwMode="auto">
          <a:xfrm>
            <a:off x="152400" y="1905000"/>
            <a:ext cx="8458200" cy="1015663"/>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000" dirty="0" smtClean="0"/>
              <a:t>At the top right, you will see how many questions you need to get correct to “finish” a topic.</a:t>
            </a:r>
            <a:endParaRPr lang="en-US" altLang="en-US" sz="3000" dirty="0"/>
          </a:p>
        </p:txBody>
      </p:sp>
      <p:sp>
        <p:nvSpPr>
          <p:cNvPr id="2" name="TextBox 1"/>
          <p:cNvSpPr txBox="1"/>
          <p:nvPr/>
        </p:nvSpPr>
        <p:spPr>
          <a:xfrm>
            <a:off x="3429000" y="810161"/>
            <a:ext cx="5181600" cy="707886"/>
          </a:xfrm>
          <a:prstGeom prst="rect">
            <a:avLst/>
          </a:prstGeom>
          <a:noFill/>
        </p:spPr>
        <p:txBody>
          <a:bodyPr wrap="square" rtlCol="0">
            <a:spAutoFit/>
          </a:bodyPr>
          <a:lstStyle/>
          <a:p>
            <a:r>
              <a:rPr lang="en-US" sz="4000" dirty="0" smtClean="0">
                <a:solidFill>
                  <a:srgbClr val="FF3300"/>
                </a:solidFill>
              </a:rPr>
              <a:t>Working in ALEKS</a:t>
            </a:r>
            <a:endParaRPr lang="en-US" sz="4000" dirty="0">
              <a:solidFill>
                <a:srgbClr val="FF3300"/>
              </a:solidFill>
            </a:endParaRPr>
          </a:p>
        </p:txBody>
      </p:sp>
      <p:pic>
        <p:nvPicPr>
          <p:cNvPr id="1054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94" y="3200400"/>
            <a:ext cx="8583706" cy="334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579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70">
                                            <p:txEl>
                                              <p:pRg st="0" end="0"/>
                                            </p:txEl>
                                          </p:spTgt>
                                        </p:tgtEl>
                                        <p:attrNameLst>
                                          <p:attrName>style.visibility</p:attrName>
                                        </p:attrNameLst>
                                      </p:cBhvr>
                                      <p:to>
                                        <p:strVal val="visible"/>
                                      </p:to>
                                    </p:set>
                                    <p:anim calcmode="lin" valueType="num">
                                      <p:cBhvr additive="base">
                                        <p:cTn id="13"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autoUpdateAnimBg="0"/>
      <p:bldP spid="15367"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9" name="Group 8"/>
          <p:cNvGrpSpPr/>
          <p:nvPr/>
        </p:nvGrpSpPr>
        <p:grpSpPr>
          <a:xfrm>
            <a:off x="-13447" y="289555"/>
            <a:ext cx="3216275" cy="1844045"/>
            <a:chOff x="-13447" y="289555"/>
            <a:chExt cx="3216275" cy="1844045"/>
          </a:xfrm>
        </p:grpSpPr>
        <p:sp>
          <p:nvSpPr>
            <p:cNvPr id="10"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1"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
        <p:nvSpPr>
          <p:cNvPr id="15367" name="Rectangle 7"/>
          <p:cNvSpPr>
            <a:spLocks noChangeArrowheads="1"/>
          </p:cNvSpPr>
          <p:nvPr/>
        </p:nvSpPr>
        <p:spPr bwMode="auto">
          <a:xfrm>
            <a:off x="152400" y="1905000"/>
            <a:ext cx="8458200" cy="1477328"/>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000" dirty="0" err="1" smtClean="0"/>
              <a:t>Aleks</a:t>
            </a:r>
            <a:r>
              <a:rPr lang="en-US" altLang="en-US" sz="3000" dirty="0" smtClean="0"/>
              <a:t> will start you with a topic it chooses.  However, you can change topics if you want.  Select the down arrow tab on the left.  </a:t>
            </a:r>
            <a:endParaRPr lang="en-US" altLang="en-US" sz="3000" dirty="0"/>
          </a:p>
        </p:txBody>
      </p:sp>
      <p:sp>
        <p:nvSpPr>
          <p:cNvPr id="2" name="TextBox 1"/>
          <p:cNvSpPr txBox="1"/>
          <p:nvPr/>
        </p:nvSpPr>
        <p:spPr>
          <a:xfrm>
            <a:off x="3429000" y="810161"/>
            <a:ext cx="5181600" cy="707886"/>
          </a:xfrm>
          <a:prstGeom prst="rect">
            <a:avLst/>
          </a:prstGeom>
          <a:noFill/>
        </p:spPr>
        <p:txBody>
          <a:bodyPr wrap="square" rtlCol="0">
            <a:spAutoFit/>
          </a:bodyPr>
          <a:lstStyle/>
          <a:p>
            <a:r>
              <a:rPr lang="en-US" sz="4000" dirty="0" smtClean="0">
                <a:solidFill>
                  <a:srgbClr val="FF3300"/>
                </a:solidFill>
              </a:rPr>
              <a:t>Working in ALEKS</a:t>
            </a:r>
            <a:endParaRPr lang="en-US" sz="4000" dirty="0">
              <a:solidFill>
                <a:srgbClr val="FF3300"/>
              </a:solidFill>
            </a:endParaRPr>
          </a:p>
        </p:txBody>
      </p:sp>
      <p:pic>
        <p:nvPicPr>
          <p:cNvPr id="1064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27267"/>
            <a:ext cx="8610600" cy="3354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942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70">
                                            <p:txEl>
                                              <p:pRg st="0" end="0"/>
                                            </p:txEl>
                                          </p:spTgt>
                                        </p:tgtEl>
                                        <p:attrNameLst>
                                          <p:attrName>style.visibility</p:attrName>
                                        </p:attrNameLst>
                                      </p:cBhvr>
                                      <p:to>
                                        <p:strVal val="visible"/>
                                      </p:to>
                                    </p:set>
                                    <p:anim calcmode="lin" valueType="num">
                                      <p:cBhvr additive="base">
                                        <p:cTn id="13"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autoUpdateAnimBg="0"/>
      <p:bldP spid="15367"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9" name="Group 8"/>
          <p:cNvGrpSpPr/>
          <p:nvPr/>
        </p:nvGrpSpPr>
        <p:grpSpPr>
          <a:xfrm>
            <a:off x="-13447" y="289555"/>
            <a:ext cx="3216275" cy="1844045"/>
            <a:chOff x="-13447" y="289555"/>
            <a:chExt cx="3216275" cy="1844045"/>
          </a:xfrm>
        </p:grpSpPr>
        <p:sp>
          <p:nvSpPr>
            <p:cNvPr id="10"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1"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
        <p:nvSpPr>
          <p:cNvPr id="15367" name="Rectangle 7"/>
          <p:cNvSpPr>
            <a:spLocks noChangeArrowheads="1"/>
          </p:cNvSpPr>
          <p:nvPr/>
        </p:nvSpPr>
        <p:spPr bwMode="auto">
          <a:xfrm>
            <a:off x="152400" y="1752600"/>
            <a:ext cx="8458200" cy="2862322"/>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000" dirty="0" smtClean="0"/>
              <a:t>To select a different topic,</a:t>
            </a:r>
          </a:p>
          <a:p>
            <a:pPr marL="457200" indent="-457200" eaLnBrk="1" hangingPunct="1">
              <a:spcBef>
                <a:spcPct val="0"/>
              </a:spcBef>
            </a:pPr>
            <a:r>
              <a:rPr lang="en-US" altLang="en-US" sz="3000" dirty="0" smtClean="0"/>
              <a:t>Click on the “Ready to Learn” drop down menu to see a list of the topics.</a:t>
            </a:r>
          </a:p>
          <a:p>
            <a:pPr eaLnBrk="1" hangingPunct="1">
              <a:spcBef>
                <a:spcPct val="0"/>
              </a:spcBef>
              <a:buNone/>
            </a:pPr>
            <a:r>
              <a:rPr lang="en-US" altLang="en-US" sz="3000" dirty="0" smtClean="0"/>
              <a:t>			OR</a:t>
            </a:r>
          </a:p>
          <a:p>
            <a:pPr marL="457200" indent="-457200" eaLnBrk="1" hangingPunct="1">
              <a:spcBef>
                <a:spcPct val="0"/>
              </a:spcBef>
            </a:pPr>
            <a:r>
              <a:rPr lang="en-US" altLang="en-US" sz="3000" dirty="0" smtClean="0"/>
              <a:t>Scroll to the right using the arrow at the right.</a:t>
            </a:r>
          </a:p>
          <a:p>
            <a:pPr marL="457200" indent="-457200" eaLnBrk="1" hangingPunct="1">
              <a:spcBef>
                <a:spcPct val="0"/>
              </a:spcBef>
            </a:pPr>
            <a:r>
              <a:rPr lang="en-US" altLang="en-US" sz="3000" dirty="0" smtClean="0"/>
              <a:t>Then, select the topic you wish to work on.</a:t>
            </a:r>
            <a:endParaRPr lang="en-US" altLang="en-US" sz="3000" dirty="0"/>
          </a:p>
        </p:txBody>
      </p:sp>
      <p:sp>
        <p:nvSpPr>
          <p:cNvPr id="2" name="TextBox 1"/>
          <p:cNvSpPr txBox="1"/>
          <p:nvPr/>
        </p:nvSpPr>
        <p:spPr>
          <a:xfrm>
            <a:off x="3429000" y="810161"/>
            <a:ext cx="5181600" cy="707886"/>
          </a:xfrm>
          <a:prstGeom prst="rect">
            <a:avLst/>
          </a:prstGeom>
          <a:noFill/>
        </p:spPr>
        <p:txBody>
          <a:bodyPr wrap="square" rtlCol="0">
            <a:spAutoFit/>
          </a:bodyPr>
          <a:lstStyle/>
          <a:p>
            <a:r>
              <a:rPr lang="en-US" sz="4000" dirty="0" smtClean="0">
                <a:solidFill>
                  <a:srgbClr val="FF3300"/>
                </a:solidFill>
              </a:rPr>
              <a:t>Working in ALEKS</a:t>
            </a:r>
            <a:endParaRPr lang="en-US" sz="4000" dirty="0">
              <a:solidFill>
                <a:srgbClr val="FF3300"/>
              </a:solidFill>
            </a:endParaRPr>
          </a:p>
        </p:txBody>
      </p:sp>
      <p:pic>
        <p:nvPicPr>
          <p:cNvPr id="1075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756330"/>
            <a:ext cx="8955741" cy="179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1709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70">
                                            <p:txEl>
                                              <p:pRg st="0" end="0"/>
                                            </p:txEl>
                                          </p:spTgt>
                                        </p:tgtEl>
                                        <p:attrNameLst>
                                          <p:attrName>style.visibility</p:attrName>
                                        </p:attrNameLst>
                                      </p:cBhvr>
                                      <p:to>
                                        <p:strVal val="visible"/>
                                      </p:to>
                                    </p:set>
                                    <p:anim calcmode="lin" valueType="num">
                                      <p:cBhvr additive="base">
                                        <p:cTn id="13"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autoUpdateAnimBg="0"/>
      <p:bldP spid="15367"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9" name="Group 8"/>
          <p:cNvGrpSpPr/>
          <p:nvPr/>
        </p:nvGrpSpPr>
        <p:grpSpPr>
          <a:xfrm>
            <a:off x="-13447" y="289555"/>
            <a:ext cx="3216275" cy="1844045"/>
            <a:chOff x="-13447" y="289555"/>
            <a:chExt cx="3216275" cy="1844045"/>
          </a:xfrm>
        </p:grpSpPr>
        <p:sp>
          <p:nvSpPr>
            <p:cNvPr id="10"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1"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
        <p:nvSpPr>
          <p:cNvPr id="15367" name="Rectangle 7"/>
          <p:cNvSpPr>
            <a:spLocks noChangeArrowheads="1"/>
          </p:cNvSpPr>
          <p:nvPr/>
        </p:nvSpPr>
        <p:spPr bwMode="auto">
          <a:xfrm>
            <a:off x="152400" y="1752600"/>
            <a:ext cx="8458200" cy="1015663"/>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000" dirty="0" smtClean="0"/>
              <a:t>At any time, you can send me a message using the envelope icon on the right side of the screen.</a:t>
            </a:r>
            <a:endParaRPr lang="en-US" altLang="en-US" sz="3000" dirty="0"/>
          </a:p>
        </p:txBody>
      </p:sp>
      <p:sp>
        <p:nvSpPr>
          <p:cNvPr id="2" name="TextBox 1"/>
          <p:cNvSpPr txBox="1"/>
          <p:nvPr/>
        </p:nvSpPr>
        <p:spPr>
          <a:xfrm>
            <a:off x="3429000" y="810161"/>
            <a:ext cx="5181600" cy="707886"/>
          </a:xfrm>
          <a:prstGeom prst="rect">
            <a:avLst/>
          </a:prstGeom>
          <a:noFill/>
        </p:spPr>
        <p:txBody>
          <a:bodyPr wrap="square" rtlCol="0">
            <a:spAutoFit/>
          </a:bodyPr>
          <a:lstStyle/>
          <a:p>
            <a:r>
              <a:rPr lang="en-US" sz="4000" dirty="0" smtClean="0">
                <a:solidFill>
                  <a:srgbClr val="FF3300"/>
                </a:solidFill>
              </a:rPr>
              <a:t>Sending me a Message</a:t>
            </a:r>
            <a:endParaRPr lang="en-US" sz="4000" dirty="0">
              <a:solidFill>
                <a:srgbClr val="FF3300"/>
              </a:solidFill>
            </a:endParaRPr>
          </a:p>
        </p:txBody>
      </p:sp>
      <p:pic>
        <p:nvPicPr>
          <p:cNvPr id="1085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698" y="2753135"/>
            <a:ext cx="379095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595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70">
                                            <p:txEl>
                                              <p:pRg st="0" end="0"/>
                                            </p:txEl>
                                          </p:spTgt>
                                        </p:tgtEl>
                                        <p:attrNameLst>
                                          <p:attrName>style.visibility</p:attrName>
                                        </p:attrNameLst>
                                      </p:cBhvr>
                                      <p:to>
                                        <p:strVal val="visible"/>
                                      </p:to>
                                    </p:set>
                                    <p:anim calcmode="lin" valueType="num">
                                      <p:cBhvr additive="base">
                                        <p:cTn id="13"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autoUpdateAnimBg="0"/>
      <p:bldP spid="15367"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9" name="Group 8"/>
          <p:cNvGrpSpPr/>
          <p:nvPr/>
        </p:nvGrpSpPr>
        <p:grpSpPr>
          <a:xfrm>
            <a:off x="-13447" y="289555"/>
            <a:ext cx="3216275" cy="1844045"/>
            <a:chOff x="-13447" y="289555"/>
            <a:chExt cx="3216275" cy="1844045"/>
          </a:xfrm>
        </p:grpSpPr>
        <p:sp>
          <p:nvSpPr>
            <p:cNvPr id="10"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1"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
        <p:nvSpPr>
          <p:cNvPr id="15367" name="Rectangle 7"/>
          <p:cNvSpPr>
            <a:spLocks noChangeArrowheads="1"/>
          </p:cNvSpPr>
          <p:nvPr/>
        </p:nvSpPr>
        <p:spPr bwMode="auto">
          <a:xfrm>
            <a:off x="152400" y="1752600"/>
            <a:ext cx="8458200" cy="1015663"/>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457200" indent="-457200" eaLnBrk="1" hangingPunct="1">
              <a:spcBef>
                <a:spcPct val="0"/>
              </a:spcBef>
            </a:pPr>
            <a:r>
              <a:rPr lang="en-US" altLang="en-US" sz="3000" dirty="0" smtClean="0"/>
              <a:t>You can enter in math related questions, too.</a:t>
            </a:r>
          </a:p>
          <a:p>
            <a:pPr marL="457200" indent="-457200" eaLnBrk="1" hangingPunct="1">
              <a:spcBef>
                <a:spcPct val="0"/>
              </a:spcBef>
            </a:pPr>
            <a:r>
              <a:rPr lang="en-US" altLang="en-US" sz="3000" dirty="0" smtClean="0"/>
              <a:t>Don’t forget to enter a subject and hit Send! </a:t>
            </a:r>
            <a:r>
              <a:rPr lang="en-US" altLang="en-US" sz="3000" dirty="0" smtClean="0">
                <a:sym typeface="Wingdings" panose="05000000000000000000" pitchFamily="2" charset="2"/>
              </a:rPr>
              <a:t></a:t>
            </a:r>
            <a:endParaRPr lang="en-US" altLang="en-US" sz="3000" dirty="0"/>
          </a:p>
        </p:txBody>
      </p:sp>
      <p:sp>
        <p:nvSpPr>
          <p:cNvPr id="2" name="TextBox 1"/>
          <p:cNvSpPr txBox="1"/>
          <p:nvPr/>
        </p:nvSpPr>
        <p:spPr>
          <a:xfrm>
            <a:off x="3429000" y="810161"/>
            <a:ext cx="5181600" cy="707886"/>
          </a:xfrm>
          <a:prstGeom prst="rect">
            <a:avLst/>
          </a:prstGeom>
          <a:noFill/>
        </p:spPr>
        <p:txBody>
          <a:bodyPr wrap="square" rtlCol="0">
            <a:spAutoFit/>
          </a:bodyPr>
          <a:lstStyle/>
          <a:p>
            <a:r>
              <a:rPr lang="en-US" sz="4000" dirty="0" smtClean="0">
                <a:solidFill>
                  <a:srgbClr val="FF3300"/>
                </a:solidFill>
              </a:rPr>
              <a:t>Sending me a Message</a:t>
            </a:r>
            <a:endParaRPr lang="en-US" sz="4000" dirty="0">
              <a:solidFill>
                <a:srgbClr val="FF3300"/>
              </a:solidFill>
            </a:endParaRPr>
          </a:p>
        </p:txBody>
      </p:sp>
      <p:pic>
        <p:nvPicPr>
          <p:cNvPr id="1095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843" y="2895600"/>
            <a:ext cx="5105400" cy="3603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167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70">
                                            <p:txEl>
                                              <p:pRg st="0" end="0"/>
                                            </p:txEl>
                                          </p:spTgt>
                                        </p:tgtEl>
                                        <p:attrNameLst>
                                          <p:attrName>style.visibility</p:attrName>
                                        </p:attrNameLst>
                                      </p:cBhvr>
                                      <p:to>
                                        <p:strVal val="visible"/>
                                      </p:to>
                                    </p:set>
                                    <p:anim calcmode="lin" valueType="num">
                                      <p:cBhvr additive="base">
                                        <p:cTn id="13"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autoUpdateAnimBg="0"/>
      <p:bldP spid="15367"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9" name="Group 8"/>
          <p:cNvGrpSpPr/>
          <p:nvPr/>
        </p:nvGrpSpPr>
        <p:grpSpPr>
          <a:xfrm>
            <a:off x="-13447" y="289555"/>
            <a:ext cx="3216275" cy="1844045"/>
            <a:chOff x="-13447" y="289555"/>
            <a:chExt cx="3216275" cy="1844045"/>
          </a:xfrm>
        </p:grpSpPr>
        <p:sp>
          <p:nvSpPr>
            <p:cNvPr id="10"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1"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
        <p:nvSpPr>
          <p:cNvPr id="15367" name="Rectangle 7"/>
          <p:cNvSpPr>
            <a:spLocks noChangeArrowheads="1"/>
          </p:cNvSpPr>
          <p:nvPr/>
        </p:nvSpPr>
        <p:spPr bwMode="auto">
          <a:xfrm>
            <a:off x="152400" y="1752600"/>
            <a:ext cx="8458200" cy="1938992"/>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457200" indent="-457200" eaLnBrk="1" hangingPunct="1">
              <a:spcBef>
                <a:spcPct val="0"/>
              </a:spcBef>
            </a:pPr>
            <a:r>
              <a:rPr lang="en-US" altLang="en-US" sz="3000" dirty="0" smtClean="0"/>
              <a:t>Don’t forget to check messages I send to you!</a:t>
            </a:r>
          </a:p>
          <a:p>
            <a:pPr eaLnBrk="1" hangingPunct="1">
              <a:spcBef>
                <a:spcPct val="0"/>
              </a:spcBef>
              <a:buNone/>
            </a:pPr>
            <a:endParaRPr lang="en-US" altLang="en-US" sz="3000" dirty="0" smtClean="0"/>
          </a:p>
          <a:p>
            <a:pPr marL="457200" indent="-457200" eaLnBrk="1" hangingPunct="1">
              <a:spcBef>
                <a:spcPct val="0"/>
              </a:spcBef>
            </a:pPr>
            <a:r>
              <a:rPr lang="en-US" altLang="en-US" sz="3000" dirty="0" smtClean="0"/>
              <a:t>I will send email reminders and announcements through ALEKS.  </a:t>
            </a:r>
            <a:r>
              <a:rPr lang="en-US" altLang="en-US" sz="3000" dirty="0" smtClean="0">
                <a:sym typeface="Wingdings" panose="05000000000000000000" pitchFamily="2" charset="2"/>
              </a:rPr>
              <a:t></a:t>
            </a:r>
            <a:endParaRPr lang="en-US" altLang="en-US" sz="3000" dirty="0"/>
          </a:p>
        </p:txBody>
      </p:sp>
      <p:sp>
        <p:nvSpPr>
          <p:cNvPr id="2" name="TextBox 1"/>
          <p:cNvSpPr txBox="1"/>
          <p:nvPr/>
        </p:nvSpPr>
        <p:spPr>
          <a:xfrm>
            <a:off x="3361765" y="782077"/>
            <a:ext cx="5181600" cy="707886"/>
          </a:xfrm>
          <a:prstGeom prst="rect">
            <a:avLst/>
          </a:prstGeom>
          <a:noFill/>
        </p:spPr>
        <p:txBody>
          <a:bodyPr wrap="square" rtlCol="0">
            <a:spAutoFit/>
          </a:bodyPr>
          <a:lstStyle/>
          <a:p>
            <a:r>
              <a:rPr lang="en-US" sz="4000" dirty="0" smtClean="0">
                <a:solidFill>
                  <a:srgbClr val="FF3300"/>
                </a:solidFill>
              </a:rPr>
              <a:t>Checking Messages</a:t>
            </a:r>
            <a:endParaRPr lang="en-US" sz="4000" dirty="0">
              <a:solidFill>
                <a:srgbClr val="FF3300"/>
              </a:solidFill>
            </a:endParaRPr>
          </a:p>
        </p:txBody>
      </p:sp>
      <p:pic>
        <p:nvPicPr>
          <p:cNvPr id="1105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725" y="4152900"/>
            <a:ext cx="47815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723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15370">
                                            <p:txEl>
                                              <p:pRg st="0" end="0"/>
                                            </p:txEl>
                                          </p:spTgt>
                                        </p:tgtEl>
                                        <p:attrNameLst>
                                          <p:attrName>style.visibility</p:attrName>
                                        </p:attrNameLst>
                                      </p:cBhvr>
                                      <p:to>
                                        <p:strVal val="visible"/>
                                      </p:to>
                                    </p:set>
                                    <p:anim calcmode="lin" valueType="num">
                                      <p:cBhvr additive="base">
                                        <p:cTn id="13"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build="p" autoUpdateAnimBg="0"/>
      <p:bldP spid="15367"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7" name="Rectangle 7"/>
          <p:cNvSpPr>
            <a:spLocks noChangeArrowheads="1"/>
          </p:cNvSpPr>
          <p:nvPr/>
        </p:nvSpPr>
        <p:spPr bwMode="auto">
          <a:xfrm>
            <a:off x="3352800" y="1066800"/>
            <a:ext cx="44021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smtClean="0">
                <a:solidFill>
                  <a:srgbClr val="FF3300"/>
                </a:solidFill>
              </a:rPr>
              <a:t>Checking your Time</a:t>
            </a:r>
            <a:endParaRPr lang="en-US" altLang="en-US" sz="4000" dirty="0">
              <a:solidFill>
                <a:srgbClr val="FF3300"/>
              </a:solidFill>
            </a:endParaRPr>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1" name="Rectangle 11"/>
          <p:cNvSpPr>
            <a:spLocks noChangeArrowheads="1"/>
          </p:cNvSpPr>
          <p:nvPr/>
        </p:nvSpPr>
        <p:spPr bwMode="auto">
          <a:xfrm>
            <a:off x="-304800" y="1981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buNone/>
            </a:pPr>
            <a:r>
              <a:rPr lang="en-US" altLang="en-US" sz="2400" dirty="0" smtClean="0"/>
              <a:t>	</a:t>
            </a:r>
            <a:r>
              <a:rPr lang="en-US" altLang="en-US" sz="2800" dirty="0" smtClean="0"/>
              <a:t>If you are working on your topics, select the Home icon.</a:t>
            </a:r>
            <a:endParaRPr lang="en-US" altLang="en-US" sz="2800" dirty="0"/>
          </a:p>
        </p:txBody>
      </p:sp>
      <p:sp>
        <p:nvSpPr>
          <p:cNvPr id="15373" name="Rectangle 13"/>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grpSp>
        <p:nvGrpSpPr>
          <p:cNvPr id="11" name="Group 10"/>
          <p:cNvGrpSpPr/>
          <p:nvPr/>
        </p:nvGrpSpPr>
        <p:grpSpPr>
          <a:xfrm>
            <a:off x="-13447" y="289555"/>
            <a:ext cx="3216275" cy="1844045"/>
            <a:chOff x="-13447" y="289555"/>
            <a:chExt cx="3216275" cy="1844045"/>
          </a:xfrm>
        </p:grpSpPr>
        <p:sp>
          <p:nvSpPr>
            <p:cNvPr id="12"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3"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266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71800"/>
            <a:ext cx="8229600" cy="2050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71">
                                            <p:txEl>
                                              <p:pRg st="0" end="0"/>
                                            </p:txEl>
                                          </p:spTgt>
                                        </p:tgtEl>
                                        <p:attrNameLst>
                                          <p:attrName>style.visibility</p:attrName>
                                        </p:attrNameLst>
                                      </p:cBhvr>
                                      <p:to>
                                        <p:strVal val="visible"/>
                                      </p:to>
                                    </p:set>
                                    <p:anim calcmode="lin" valueType="num">
                                      <p:cBhvr additive="base">
                                        <p:cTn id="13" dur="500" fill="hold"/>
                                        <p:tgtEl>
                                          <p:spTgt spid="15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5373">
                                            <p:txEl>
                                              <p:pRg st="0" end="0"/>
                                            </p:txEl>
                                          </p:spTgt>
                                        </p:tgtEl>
                                        <p:attrNameLst>
                                          <p:attrName>style.visibility</p:attrName>
                                        </p:attrNameLst>
                                      </p:cBhvr>
                                      <p:to>
                                        <p:strVal val="visible"/>
                                      </p:to>
                                    </p:set>
                                    <p:anim calcmode="lin" valueType="num">
                                      <p:cBhvr additive="base">
                                        <p:cTn id="19"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15370">
                                            <p:txEl>
                                              <p:pRg st="0" end="0"/>
                                            </p:txEl>
                                          </p:spTgt>
                                        </p:tgtEl>
                                        <p:attrNameLst>
                                          <p:attrName>style.visibility</p:attrName>
                                        </p:attrNameLst>
                                      </p:cBhvr>
                                      <p:to>
                                        <p:strVal val="visible"/>
                                      </p:to>
                                    </p:set>
                                    <p:anim calcmode="lin" valueType="num">
                                      <p:cBhvr additive="base">
                                        <p:cTn id="25"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P spid="15370" grpId="0" build="p" autoUpdateAnimBg="0"/>
      <p:bldP spid="15371" grpId="0" build="p" autoUpdateAnimBg="0"/>
      <p:bldP spid="1537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43200" y="0"/>
            <a:ext cx="6400800" cy="914400"/>
          </a:xfrm>
        </p:spPr>
        <p:txBody>
          <a:bodyPr/>
          <a:lstStyle/>
          <a:p>
            <a:pPr eaLnBrk="1" hangingPunct="1"/>
            <a:r>
              <a:rPr lang="en-US" altLang="en-US" sz="3600" dirty="0" smtClean="0"/>
              <a:t>Math </a:t>
            </a:r>
            <a:r>
              <a:rPr lang="en-US" altLang="en-US" sz="3600" dirty="0"/>
              <a:t>68, 78, 88, </a:t>
            </a:r>
            <a:r>
              <a:rPr lang="en-US" altLang="en-US" sz="3600" dirty="0" smtClean="0"/>
              <a:t>98</a:t>
            </a:r>
            <a:endParaRPr lang="en-US" altLang="en-US" sz="3600" dirty="0" smtClean="0"/>
          </a:p>
        </p:txBody>
      </p:sp>
      <p:sp>
        <p:nvSpPr>
          <p:cNvPr id="4099" name="Rectangle 3"/>
          <p:cNvSpPr>
            <a:spLocks noGrp="1" noChangeArrowheads="1"/>
          </p:cNvSpPr>
          <p:nvPr>
            <p:ph type="subTitle" idx="1"/>
          </p:nvPr>
        </p:nvSpPr>
        <p:spPr>
          <a:xfrm>
            <a:off x="0" y="2133600"/>
            <a:ext cx="9144000" cy="1143000"/>
          </a:xfrm>
        </p:spPr>
        <p:txBody>
          <a:bodyPr/>
          <a:lstStyle/>
          <a:p>
            <a:pPr marL="466725" indent="-466725" algn="l" eaLnBrk="1" hangingPunct="1">
              <a:buFontTx/>
              <a:buChar char="•"/>
            </a:pPr>
            <a:r>
              <a:rPr lang="en-US" altLang="en-US" smtClean="0"/>
              <a:t>For 2 credits, you are committing to doing 40 hours of work using the ALEKS software.  (20 hours = 1 credit)</a:t>
            </a:r>
          </a:p>
          <a:p>
            <a:pPr marL="631825" lvl="1" algn="l" eaLnBrk="1" hangingPunct="1">
              <a:buFontTx/>
              <a:buChar char="–"/>
            </a:pPr>
            <a:endParaRPr lang="en-US" altLang="en-US" smtClean="0"/>
          </a:p>
        </p:txBody>
      </p:sp>
      <p:sp>
        <p:nvSpPr>
          <p:cNvPr id="4103" name="Rectangle 7"/>
          <p:cNvSpPr>
            <a:spLocks noChangeArrowheads="1"/>
          </p:cNvSpPr>
          <p:nvPr/>
        </p:nvSpPr>
        <p:spPr bwMode="auto">
          <a:xfrm>
            <a:off x="4038600" y="1143000"/>
            <a:ext cx="28209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400">
                <a:solidFill>
                  <a:srgbClr val="FF3300"/>
                </a:solidFill>
              </a:rPr>
              <a:t>In all cases:</a:t>
            </a:r>
          </a:p>
        </p:txBody>
      </p:sp>
      <p:sp>
        <p:nvSpPr>
          <p:cNvPr id="4104" name="Rectangle 8"/>
          <p:cNvSpPr>
            <a:spLocks noChangeArrowheads="1"/>
          </p:cNvSpPr>
          <p:nvPr/>
        </p:nvSpPr>
        <p:spPr bwMode="auto">
          <a:xfrm>
            <a:off x="0" y="5029200"/>
            <a:ext cx="9144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You must write </a:t>
            </a:r>
            <a:r>
              <a:rPr lang="en-US" altLang="en-US" b="1" u="sng"/>
              <a:t>two</a:t>
            </a:r>
            <a:r>
              <a:rPr lang="en-US" altLang="en-US"/>
              <a:t> 1-page papers, one at the midterm, and one at the end of the quarter.  (more on this later!)</a:t>
            </a:r>
          </a:p>
        </p:txBody>
      </p:sp>
      <p:sp>
        <p:nvSpPr>
          <p:cNvPr id="4105" name="Rectangle 9"/>
          <p:cNvSpPr>
            <a:spLocks noChangeArrowheads="1"/>
          </p:cNvSpPr>
          <p:nvPr/>
        </p:nvSpPr>
        <p:spPr bwMode="auto">
          <a:xfrm>
            <a:off x="0" y="37338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Time is kept by the program so you don’t need a time sheet.</a:t>
            </a:r>
          </a:p>
        </p:txBody>
      </p:sp>
      <p:grpSp>
        <p:nvGrpSpPr>
          <p:cNvPr id="10" name="Group 9"/>
          <p:cNvGrpSpPr/>
          <p:nvPr/>
        </p:nvGrpSpPr>
        <p:grpSpPr>
          <a:xfrm>
            <a:off x="-13447" y="289555"/>
            <a:ext cx="3216275" cy="1844045"/>
            <a:chOff x="-13447" y="289555"/>
            <a:chExt cx="3216275" cy="1844045"/>
          </a:xfrm>
        </p:grpSpPr>
        <p:sp>
          <p:nvSpPr>
            <p:cNvPr id="11"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2"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1+#ppt_w/2"/>
                                          </p:val>
                                        </p:tav>
                                        <p:tav tm="100000">
                                          <p:val>
                                            <p:strVal val="#ppt_x"/>
                                          </p:val>
                                        </p:tav>
                                      </p:tavLst>
                                    </p:anim>
                                    <p:anim calcmode="lin" valueType="num">
                                      <p:cBhvr additive="base">
                                        <p:cTn id="8"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5"/>
                                        </p:tgtEl>
                                        <p:attrNameLst>
                                          <p:attrName>style.visibility</p:attrName>
                                        </p:attrNameLst>
                                      </p:cBhvr>
                                      <p:to>
                                        <p:strVal val="visible"/>
                                      </p:to>
                                    </p:set>
                                    <p:anim calcmode="lin" valueType="num">
                                      <p:cBhvr additive="base">
                                        <p:cTn id="19" dur="500" fill="hold"/>
                                        <p:tgtEl>
                                          <p:spTgt spid="4105"/>
                                        </p:tgtEl>
                                        <p:attrNameLst>
                                          <p:attrName>ppt_x</p:attrName>
                                        </p:attrNameLst>
                                      </p:cBhvr>
                                      <p:tavLst>
                                        <p:tav tm="0">
                                          <p:val>
                                            <p:strVal val="0-#ppt_w/2"/>
                                          </p:val>
                                        </p:tav>
                                        <p:tav tm="100000">
                                          <p:val>
                                            <p:strVal val="#ppt_x"/>
                                          </p:val>
                                        </p:tav>
                                      </p:tavLst>
                                    </p:anim>
                                    <p:anim calcmode="lin" valueType="num">
                                      <p:cBhvr additive="base">
                                        <p:cTn id="20" dur="500" fill="hold"/>
                                        <p:tgtEl>
                                          <p:spTgt spid="41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4"/>
                                        </p:tgtEl>
                                        <p:attrNameLst>
                                          <p:attrName>style.visibility</p:attrName>
                                        </p:attrNameLst>
                                      </p:cBhvr>
                                      <p:to>
                                        <p:strVal val="visible"/>
                                      </p:to>
                                    </p:set>
                                    <p:anim calcmode="lin" valueType="num">
                                      <p:cBhvr additive="base">
                                        <p:cTn id="25" dur="500" fill="hold"/>
                                        <p:tgtEl>
                                          <p:spTgt spid="4104"/>
                                        </p:tgtEl>
                                        <p:attrNameLst>
                                          <p:attrName>ppt_x</p:attrName>
                                        </p:attrNameLst>
                                      </p:cBhvr>
                                      <p:tavLst>
                                        <p:tav tm="0">
                                          <p:val>
                                            <p:strVal val="0-#ppt_w/2"/>
                                          </p:val>
                                        </p:tav>
                                        <p:tav tm="100000">
                                          <p:val>
                                            <p:strVal val="#ppt_x"/>
                                          </p:val>
                                        </p:tav>
                                      </p:tavLst>
                                    </p:anim>
                                    <p:anim calcmode="lin" valueType="num">
                                      <p:cBhvr additive="base">
                                        <p:cTn id="26"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3" grpId="0" autoUpdateAnimBg="0"/>
      <p:bldP spid="4104" grpId="0" autoUpdateAnimBg="0"/>
      <p:bldP spid="410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7" name="Rectangle 7"/>
          <p:cNvSpPr>
            <a:spLocks noChangeArrowheads="1"/>
          </p:cNvSpPr>
          <p:nvPr/>
        </p:nvSpPr>
        <p:spPr bwMode="auto">
          <a:xfrm>
            <a:off x="3352800" y="1066800"/>
            <a:ext cx="44021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smtClean="0">
                <a:solidFill>
                  <a:srgbClr val="FF3300"/>
                </a:solidFill>
              </a:rPr>
              <a:t>Checking your Time</a:t>
            </a:r>
            <a:endParaRPr lang="en-US" altLang="en-US" sz="4000" dirty="0">
              <a:solidFill>
                <a:srgbClr val="FF3300"/>
              </a:solidFill>
            </a:endParaRPr>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1" name="Rectangle 11"/>
          <p:cNvSpPr>
            <a:spLocks noChangeArrowheads="1"/>
          </p:cNvSpPr>
          <p:nvPr/>
        </p:nvSpPr>
        <p:spPr bwMode="auto">
          <a:xfrm>
            <a:off x="304800" y="19050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buNone/>
            </a:pPr>
            <a:r>
              <a:rPr lang="en-US" altLang="en-US" sz="3000" dirty="0" smtClean="0"/>
              <a:t>From the home screen, select the icon with the 3 lines.</a:t>
            </a:r>
            <a:endParaRPr lang="en-US" altLang="en-US" sz="3000" dirty="0"/>
          </a:p>
        </p:txBody>
      </p:sp>
      <p:sp>
        <p:nvSpPr>
          <p:cNvPr id="15373" name="Rectangle 13"/>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grpSp>
        <p:nvGrpSpPr>
          <p:cNvPr id="11" name="Group 10"/>
          <p:cNvGrpSpPr/>
          <p:nvPr/>
        </p:nvGrpSpPr>
        <p:grpSpPr>
          <a:xfrm>
            <a:off x="-13447" y="289555"/>
            <a:ext cx="3216275" cy="1844045"/>
            <a:chOff x="-13447" y="289555"/>
            <a:chExt cx="3216275" cy="1844045"/>
          </a:xfrm>
        </p:grpSpPr>
        <p:sp>
          <p:nvSpPr>
            <p:cNvPr id="12"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3"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1116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43" y="2601726"/>
            <a:ext cx="8875713"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217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71">
                                            <p:txEl>
                                              <p:pRg st="0" end="0"/>
                                            </p:txEl>
                                          </p:spTgt>
                                        </p:tgtEl>
                                        <p:attrNameLst>
                                          <p:attrName>style.visibility</p:attrName>
                                        </p:attrNameLst>
                                      </p:cBhvr>
                                      <p:to>
                                        <p:strVal val="visible"/>
                                      </p:to>
                                    </p:set>
                                    <p:anim calcmode="lin" valueType="num">
                                      <p:cBhvr additive="base">
                                        <p:cTn id="13" dur="500" fill="hold"/>
                                        <p:tgtEl>
                                          <p:spTgt spid="15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5373">
                                            <p:txEl>
                                              <p:pRg st="0" end="0"/>
                                            </p:txEl>
                                          </p:spTgt>
                                        </p:tgtEl>
                                        <p:attrNameLst>
                                          <p:attrName>style.visibility</p:attrName>
                                        </p:attrNameLst>
                                      </p:cBhvr>
                                      <p:to>
                                        <p:strVal val="visible"/>
                                      </p:to>
                                    </p:set>
                                    <p:anim calcmode="lin" valueType="num">
                                      <p:cBhvr additive="base">
                                        <p:cTn id="19"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15370">
                                            <p:txEl>
                                              <p:pRg st="0" end="0"/>
                                            </p:txEl>
                                          </p:spTgt>
                                        </p:tgtEl>
                                        <p:attrNameLst>
                                          <p:attrName>style.visibility</p:attrName>
                                        </p:attrNameLst>
                                      </p:cBhvr>
                                      <p:to>
                                        <p:strVal val="visible"/>
                                      </p:to>
                                    </p:set>
                                    <p:anim calcmode="lin" valueType="num">
                                      <p:cBhvr additive="base">
                                        <p:cTn id="25"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P spid="15370" grpId="0" build="p" autoUpdateAnimBg="0"/>
      <p:bldP spid="15371" grpId="0" build="p" autoUpdateAnimBg="0"/>
      <p:bldP spid="1537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7" name="Rectangle 7"/>
          <p:cNvSpPr>
            <a:spLocks noChangeArrowheads="1"/>
          </p:cNvSpPr>
          <p:nvPr/>
        </p:nvSpPr>
        <p:spPr bwMode="auto">
          <a:xfrm>
            <a:off x="3352800" y="1066800"/>
            <a:ext cx="44021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smtClean="0">
                <a:solidFill>
                  <a:srgbClr val="FF3300"/>
                </a:solidFill>
              </a:rPr>
              <a:t>Checking your Time</a:t>
            </a:r>
            <a:endParaRPr lang="en-US" altLang="en-US" sz="4000" dirty="0">
              <a:solidFill>
                <a:srgbClr val="FF3300"/>
              </a:solidFill>
            </a:endParaRPr>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1" name="Rectangle 11"/>
          <p:cNvSpPr>
            <a:spLocks noChangeArrowheads="1"/>
          </p:cNvSpPr>
          <p:nvPr/>
        </p:nvSpPr>
        <p:spPr bwMode="auto">
          <a:xfrm>
            <a:off x="0" y="18288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buNone/>
            </a:pPr>
            <a:r>
              <a:rPr lang="en-US" altLang="en-US" sz="2400" dirty="0" smtClean="0"/>
              <a:t>	</a:t>
            </a:r>
            <a:r>
              <a:rPr lang="en-US" altLang="en-US" sz="3000" dirty="0" smtClean="0"/>
              <a:t>Then, select Reports.</a:t>
            </a:r>
            <a:endParaRPr lang="en-US" altLang="en-US" sz="3000" dirty="0"/>
          </a:p>
        </p:txBody>
      </p:sp>
      <p:sp>
        <p:nvSpPr>
          <p:cNvPr id="15373" name="Rectangle 13"/>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grpSp>
        <p:nvGrpSpPr>
          <p:cNvPr id="11" name="Group 10"/>
          <p:cNvGrpSpPr/>
          <p:nvPr/>
        </p:nvGrpSpPr>
        <p:grpSpPr>
          <a:xfrm>
            <a:off x="-13447" y="289555"/>
            <a:ext cx="3216275" cy="1844045"/>
            <a:chOff x="-13447" y="289555"/>
            <a:chExt cx="3216275" cy="1844045"/>
          </a:xfrm>
        </p:grpSpPr>
        <p:sp>
          <p:nvSpPr>
            <p:cNvPr id="12"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3"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1126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590800"/>
            <a:ext cx="6248400" cy="405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885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71">
                                            <p:txEl>
                                              <p:pRg st="0" end="0"/>
                                            </p:txEl>
                                          </p:spTgt>
                                        </p:tgtEl>
                                        <p:attrNameLst>
                                          <p:attrName>style.visibility</p:attrName>
                                        </p:attrNameLst>
                                      </p:cBhvr>
                                      <p:to>
                                        <p:strVal val="visible"/>
                                      </p:to>
                                    </p:set>
                                    <p:anim calcmode="lin" valueType="num">
                                      <p:cBhvr additive="base">
                                        <p:cTn id="13" dur="500" fill="hold"/>
                                        <p:tgtEl>
                                          <p:spTgt spid="15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5373">
                                            <p:txEl>
                                              <p:pRg st="0" end="0"/>
                                            </p:txEl>
                                          </p:spTgt>
                                        </p:tgtEl>
                                        <p:attrNameLst>
                                          <p:attrName>style.visibility</p:attrName>
                                        </p:attrNameLst>
                                      </p:cBhvr>
                                      <p:to>
                                        <p:strVal val="visible"/>
                                      </p:to>
                                    </p:set>
                                    <p:anim calcmode="lin" valueType="num">
                                      <p:cBhvr additive="base">
                                        <p:cTn id="19"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15370">
                                            <p:txEl>
                                              <p:pRg st="0" end="0"/>
                                            </p:txEl>
                                          </p:spTgt>
                                        </p:tgtEl>
                                        <p:attrNameLst>
                                          <p:attrName>style.visibility</p:attrName>
                                        </p:attrNameLst>
                                      </p:cBhvr>
                                      <p:to>
                                        <p:strVal val="visible"/>
                                      </p:to>
                                    </p:set>
                                    <p:anim calcmode="lin" valueType="num">
                                      <p:cBhvr additive="base">
                                        <p:cTn id="25"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P spid="15370" grpId="0" build="p" autoUpdateAnimBg="0"/>
      <p:bldP spid="15371" grpId="0" build="p" autoUpdateAnimBg="0"/>
      <p:bldP spid="1537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7" name="Rectangle 7"/>
          <p:cNvSpPr>
            <a:spLocks noChangeArrowheads="1"/>
          </p:cNvSpPr>
          <p:nvPr/>
        </p:nvSpPr>
        <p:spPr bwMode="auto">
          <a:xfrm>
            <a:off x="3352800" y="1066800"/>
            <a:ext cx="44021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smtClean="0">
                <a:solidFill>
                  <a:srgbClr val="FF3300"/>
                </a:solidFill>
              </a:rPr>
              <a:t>Checking your Time</a:t>
            </a:r>
            <a:endParaRPr lang="en-US" altLang="en-US" sz="4000" dirty="0">
              <a:solidFill>
                <a:srgbClr val="FF3300"/>
              </a:solidFill>
            </a:endParaRPr>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1" name="Rectangle 11"/>
          <p:cNvSpPr>
            <a:spLocks noChangeArrowheads="1"/>
          </p:cNvSpPr>
          <p:nvPr/>
        </p:nvSpPr>
        <p:spPr bwMode="auto">
          <a:xfrm>
            <a:off x="685800" y="2971800"/>
            <a:ext cx="3581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buNone/>
            </a:pPr>
            <a:r>
              <a:rPr lang="en-US" altLang="en-US" sz="3000" dirty="0" smtClean="0"/>
              <a:t>Under the report entitled “This Week’s Activity”, select “View Full Report.”</a:t>
            </a:r>
            <a:endParaRPr lang="en-US" altLang="en-US" sz="3000" dirty="0"/>
          </a:p>
        </p:txBody>
      </p:sp>
      <p:sp>
        <p:nvSpPr>
          <p:cNvPr id="15373" name="Rectangle 13"/>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grpSp>
        <p:nvGrpSpPr>
          <p:cNvPr id="11" name="Group 10"/>
          <p:cNvGrpSpPr/>
          <p:nvPr/>
        </p:nvGrpSpPr>
        <p:grpSpPr>
          <a:xfrm>
            <a:off x="-13447" y="289555"/>
            <a:ext cx="3216275" cy="1844045"/>
            <a:chOff x="-13447" y="289555"/>
            <a:chExt cx="3216275" cy="1844045"/>
          </a:xfrm>
        </p:grpSpPr>
        <p:sp>
          <p:nvSpPr>
            <p:cNvPr id="12"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3"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1136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752600"/>
            <a:ext cx="4063864"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514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71">
                                            <p:txEl>
                                              <p:pRg st="0" end="0"/>
                                            </p:txEl>
                                          </p:spTgt>
                                        </p:tgtEl>
                                        <p:attrNameLst>
                                          <p:attrName>style.visibility</p:attrName>
                                        </p:attrNameLst>
                                      </p:cBhvr>
                                      <p:to>
                                        <p:strVal val="visible"/>
                                      </p:to>
                                    </p:set>
                                    <p:anim calcmode="lin" valueType="num">
                                      <p:cBhvr additive="base">
                                        <p:cTn id="13" dur="500" fill="hold"/>
                                        <p:tgtEl>
                                          <p:spTgt spid="15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5373">
                                            <p:txEl>
                                              <p:pRg st="0" end="0"/>
                                            </p:txEl>
                                          </p:spTgt>
                                        </p:tgtEl>
                                        <p:attrNameLst>
                                          <p:attrName>style.visibility</p:attrName>
                                        </p:attrNameLst>
                                      </p:cBhvr>
                                      <p:to>
                                        <p:strVal val="visible"/>
                                      </p:to>
                                    </p:set>
                                    <p:anim calcmode="lin" valueType="num">
                                      <p:cBhvr additive="base">
                                        <p:cTn id="19"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15370">
                                            <p:txEl>
                                              <p:pRg st="0" end="0"/>
                                            </p:txEl>
                                          </p:spTgt>
                                        </p:tgtEl>
                                        <p:attrNameLst>
                                          <p:attrName>style.visibility</p:attrName>
                                        </p:attrNameLst>
                                      </p:cBhvr>
                                      <p:to>
                                        <p:strVal val="visible"/>
                                      </p:to>
                                    </p:set>
                                    <p:anim calcmode="lin" valueType="num">
                                      <p:cBhvr additive="base">
                                        <p:cTn id="25"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P spid="15370" grpId="0" build="p" autoUpdateAnimBg="0"/>
      <p:bldP spid="15371" grpId="0" build="p" autoUpdateAnimBg="0"/>
      <p:bldP spid="1537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7" name="Rectangle 7"/>
          <p:cNvSpPr>
            <a:spLocks noChangeArrowheads="1"/>
          </p:cNvSpPr>
          <p:nvPr/>
        </p:nvSpPr>
        <p:spPr bwMode="auto">
          <a:xfrm>
            <a:off x="3352800" y="1066800"/>
            <a:ext cx="44021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smtClean="0">
                <a:solidFill>
                  <a:srgbClr val="FF3300"/>
                </a:solidFill>
              </a:rPr>
              <a:t>Checking your Time</a:t>
            </a:r>
            <a:endParaRPr lang="en-US" altLang="en-US" sz="4000" dirty="0">
              <a:solidFill>
                <a:srgbClr val="FF3300"/>
              </a:solidFill>
            </a:endParaRPr>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1" name="Rectangle 11"/>
          <p:cNvSpPr>
            <a:spLocks noChangeArrowheads="1"/>
          </p:cNvSpPr>
          <p:nvPr/>
        </p:nvSpPr>
        <p:spPr bwMode="auto">
          <a:xfrm>
            <a:off x="533698" y="3048000"/>
            <a:ext cx="213330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buNone/>
            </a:pPr>
            <a:r>
              <a:rPr lang="en-US" altLang="en-US" sz="3000" dirty="0" smtClean="0"/>
              <a:t>Select “All” at top to see your total hours.</a:t>
            </a:r>
            <a:endParaRPr lang="en-US" altLang="en-US" sz="3000" dirty="0"/>
          </a:p>
        </p:txBody>
      </p:sp>
      <p:sp>
        <p:nvSpPr>
          <p:cNvPr id="15373" name="Rectangle 13"/>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grpSp>
        <p:nvGrpSpPr>
          <p:cNvPr id="11" name="Group 10"/>
          <p:cNvGrpSpPr/>
          <p:nvPr/>
        </p:nvGrpSpPr>
        <p:grpSpPr>
          <a:xfrm>
            <a:off x="-13447" y="289555"/>
            <a:ext cx="3216275" cy="1844045"/>
            <a:chOff x="-13447" y="289555"/>
            <a:chExt cx="3216275" cy="1844045"/>
          </a:xfrm>
        </p:grpSpPr>
        <p:sp>
          <p:nvSpPr>
            <p:cNvPr id="12"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3"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1146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119" y="2070847"/>
            <a:ext cx="610128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423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71">
                                            <p:txEl>
                                              <p:pRg st="0" end="0"/>
                                            </p:txEl>
                                          </p:spTgt>
                                        </p:tgtEl>
                                        <p:attrNameLst>
                                          <p:attrName>style.visibility</p:attrName>
                                        </p:attrNameLst>
                                      </p:cBhvr>
                                      <p:to>
                                        <p:strVal val="visible"/>
                                      </p:to>
                                    </p:set>
                                    <p:anim calcmode="lin" valueType="num">
                                      <p:cBhvr additive="base">
                                        <p:cTn id="13" dur="500" fill="hold"/>
                                        <p:tgtEl>
                                          <p:spTgt spid="15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5373">
                                            <p:txEl>
                                              <p:pRg st="0" end="0"/>
                                            </p:txEl>
                                          </p:spTgt>
                                        </p:tgtEl>
                                        <p:attrNameLst>
                                          <p:attrName>style.visibility</p:attrName>
                                        </p:attrNameLst>
                                      </p:cBhvr>
                                      <p:to>
                                        <p:strVal val="visible"/>
                                      </p:to>
                                    </p:set>
                                    <p:anim calcmode="lin" valueType="num">
                                      <p:cBhvr additive="base">
                                        <p:cTn id="19"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15370">
                                            <p:txEl>
                                              <p:pRg st="0" end="0"/>
                                            </p:txEl>
                                          </p:spTgt>
                                        </p:tgtEl>
                                        <p:attrNameLst>
                                          <p:attrName>style.visibility</p:attrName>
                                        </p:attrNameLst>
                                      </p:cBhvr>
                                      <p:to>
                                        <p:strVal val="visible"/>
                                      </p:to>
                                    </p:set>
                                    <p:anim calcmode="lin" valueType="num">
                                      <p:cBhvr additive="base">
                                        <p:cTn id="25"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P spid="15370" grpId="0" build="p" autoUpdateAnimBg="0"/>
      <p:bldP spid="15371" grpId="0" build="p" autoUpdateAnimBg="0"/>
      <p:bldP spid="1537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7" name="Rectangle 7"/>
          <p:cNvSpPr>
            <a:spLocks noChangeArrowheads="1"/>
          </p:cNvSpPr>
          <p:nvPr/>
        </p:nvSpPr>
        <p:spPr bwMode="auto">
          <a:xfrm>
            <a:off x="3352800" y="1066800"/>
            <a:ext cx="56701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dirty="0" smtClean="0">
                <a:solidFill>
                  <a:srgbClr val="FF3300"/>
                </a:solidFill>
              </a:rPr>
              <a:t>Returning to Home Screen</a:t>
            </a:r>
            <a:endParaRPr lang="en-US" altLang="en-US" sz="4000" dirty="0">
              <a:solidFill>
                <a:srgbClr val="FF3300"/>
              </a:solidFill>
            </a:endParaRPr>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1" name="Rectangle 11"/>
          <p:cNvSpPr>
            <a:spLocks noChangeArrowheads="1"/>
          </p:cNvSpPr>
          <p:nvPr/>
        </p:nvSpPr>
        <p:spPr bwMode="auto">
          <a:xfrm>
            <a:off x="5334000" y="2362200"/>
            <a:ext cx="2971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buNone/>
            </a:pPr>
            <a:r>
              <a:rPr lang="en-US" altLang="en-US" sz="2700" dirty="0" smtClean="0"/>
              <a:t>Click on the arrow at the top left.</a:t>
            </a:r>
            <a:endParaRPr lang="en-US" altLang="en-US" sz="2700" dirty="0"/>
          </a:p>
        </p:txBody>
      </p:sp>
      <p:sp>
        <p:nvSpPr>
          <p:cNvPr id="15373" name="Rectangle 13"/>
          <p:cNvSpPr>
            <a:spLocks noChangeArrowheads="1"/>
          </p:cNvSpPr>
          <p:nvPr/>
        </p:nvSpPr>
        <p:spPr bwMode="auto">
          <a:xfrm>
            <a:off x="365796" y="5246020"/>
            <a:ext cx="2895600" cy="109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buNone/>
            </a:pPr>
            <a:r>
              <a:rPr lang="en-US" altLang="en-US" sz="2800" dirty="0" smtClean="0"/>
              <a:t>Then, click on ALEKS.</a:t>
            </a:r>
            <a:endParaRPr lang="en-US" altLang="en-US" sz="2800" dirty="0"/>
          </a:p>
        </p:txBody>
      </p:sp>
      <p:grpSp>
        <p:nvGrpSpPr>
          <p:cNvPr id="11" name="Group 10"/>
          <p:cNvGrpSpPr/>
          <p:nvPr/>
        </p:nvGrpSpPr>
        <p:grpSpPr>
          <a:xfrm>
            <a:off x="0" y="289555"/>
            <a:ext cx="3216275" cy="1844045"/>
            <a:chOff x="-13447" y="289555"/>
            <a:chExt cx="3216275" cy="1844045"/>
          </a:xfrm>
        </p:grpSpPr>
        <p:sp>
          <p:nvSpPr>
            <p:cNvPr id="12"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3"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pic>
        <p:nvPicPr>
          <p:cNvPr id="1157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1200"/>
            <a:ext cx="465582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7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6108" y="4624641"/>
            <a:ext cx="5343525" cy="187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248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71">
                                            <p:txEl>
                                              <p:pRg st="0" end="0"/>
                                            </p:txEl>
                                          </p:spTgt>
                                        </p:tgtEl>
                                        <p:attrNameLst>
                                          <p:attrName>style.visibility</p:attrName>
                                        </p:attrNameLst>
                                      </p:cBhvr>
                                      <p:to>
                                        <p:strVal val="visible"/>
                                      </p:to>
                                    </p:set>
                                    <p:anim calcmode="lin" valueType="num">
                                      <p:cBhvr additive="base">
                                        <p:cTn id="13" dur="500" fill="hold"/>
                                        <p:tgtEl>
                                          <p:spTgt spid="15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73">
                                            <p:txEl>
                                              <p:pRg st="0" end="0"/>
                                            </p:txEl>
                                          </p:spTgt>
                                        </p:tgtEl>
                                        <p:attrNameLst>
                                          <p:attrName>style.visibility</p:attrName>
                                        </p:attrNameLst>
                                      </p:cBhvr>
                                      <p:to>
                                        <p:strVal val="visible"/>
                                      </p:to>
                                    </p:set>
                                    <p:anim calcmode="lin" valueType="num">
                                      <p:cBhvr additive="base">
                                        <p:cTn id="19"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15370">
                                            <p:txEl>
                                              <p:pRg st="0" end="0"/>
                                            </p:txEl>
                                          </p:spTgt>
                                        </p:tgtEl>
                                        <p:attrNameLst>
                                          <p:attrName>style.visibility</p:attrName>
                                        </p:attrNameLst>
                                      </p:cBhvr>
                                      <p:to>
                                        <p:strVal val="visible"/>
                                      </p:to>
                                    </p:set>
                                    <p:anim calcmode="lin" valueType="num">
                                      <p:cBhvr additive="base">
                                        <p:cTn id="25"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P spid="15370" grpId="0" build="p" autoUpdateAnimBg="0"/>
      <p:bldP spid="15371" grpId="0" build="p" autoUpdateAnimBg="0"/>
      <p:bldP spid="1537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7" name="Rectangle 7"/>
          <p:cNvSpPr>
            <a:spLocks noChangeArrowheads="1"/>
          </p:cNvSpPr>
          <p:nvPr/>
        </p:nvSpPr>
        <p:spPr bwMode="auto">
          <a:xfrm>
            <a:off x="3352800" y="1066800"/>
            <a:ext cx="5791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What to do if you have problems with ALEKS:</a:t>
            </a:r>
          </a:p>
        </p:txBody>
      </p:sp>
      <p:sp>
        <p:nvSpPr>
          <p:cNvPr id="15368" name="Rectangle 8"/>
          <p:cNvSpPr>
            <a:spLocks noChangeArrowheads="1"/>
          </p:cNvSpPr>
          <p:nvPr/>
        </p:nvSpPr>
        <p:spPr bwMode="auto">
          <a:xfrm>
            <a:off x="0" y="2819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6000">
                <a:solidFill>
                  <a:srgbClr val="FF0000"/>
                </a:solidFill>
              </a:rPr>
              <a:t>Go to: </a:t>
            </a:r>
            <a:r>
              <a:rPr lang="en-US" altLang="en-US" sz="6000">
                <a:solidFill>
                  <a:srgbClr val="0070C0"/>
                </a:solidFill>
              </a:rPr>
              <a:t>support.aleks.com</a:t>
            </a:r>
          </a:p>
          <a:p>
            <a:pPr eaLnBrk="1" hangingPunct="1"/>
            <a:r>
              <a:rPr lang="en-US" altLang="en-US" sz="4000"/>
              <a:t>Phone</a:t>
            </a:r>
            <a:r>
              <a:rPr lang="en-US" altLang="en-US" sz="4000">
                <a:solidFill>
                  <a:srgbClr val="FF0000"/>
                </a:solidFill>
              </a:rPr>
              <a:t> </a:t>
            </a:r>
            <a:r>
              <a:rPr lang="en-US" altLang="en-US" sz="4000"/>
              <a:t>them at  714-619-7090 </a:t>
            </a:r>
          </a:p>
          <a:p>
            <a:pPr eaLnBrk="1" hangingPunct="1"/>
            <a:r>
              <a:rPr lang="en-US" altLang="en-US" sz="4000"/>
              <a:t>If they are not responsive, let us know, but they are usually really good</a:t>
            </a:r>
            <a:r>
              <a:rPr lang="en-US" altLang="en-US" sz="6000"/>
              <a:t>.</a:t>
            </a:r>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9" name="Group 8"/>
          <p:cNvGrpSpPr/>
          <p:nvPr/>
        </p:nvGrpSpPr>
        <p:grpSpPr>
          <a:xfrm>
            <a:off x="-13447" y="289555"/>
            <a:ext cx="3216275" cy="1844045"/>
            <a:chOff x="-13447" y="289555"/>
            <a:chExt cx="3216275" cy="1844045"/>
          </a:xfrm>
        </p:grpSpPr>
        <p:sp>
          <p:nvSpPr>
            <p:cNvPr id="10"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1"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8">
                                            <p:txEl>
                                              <p:pRg st="0" end="0"/>
                                            </p:txEl>
                                          </p:spTgt>
                                        </p:tgtEl>
                                        <p:attrNameLst>
                                          <p:attrName>style.visibility</p:attrName>
                                        </p:attrNameLst>
                                      </p:cBhvr>
                                      <p:to>
                                        <p:strVal val="visible"/>
                                      </p:to>
                                    </p:set>
                                    <p:anim calcmode="lin" valueType="num">
                                      <p:cBhvr additive="base">
                                        <p:cTn id="13" dur="500" fill="hold"/>
                                        <p:tgtEl>
                                          <p:spTgt spid="1536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8">
                                            <p:txEl>
                                              <p:pRg st="1" end="1"/>
                                            </p:txEl>
                                          </p:spTgt>
                                        </p:tgtEl>
                                        <p:attrNameLst>
                                          <p:attrName>style.visibility</p:attrName>
                                        </p:attrNameLst>
                                      </p:cBhvr>
                                      <p:to>
                                        <p:strVal val="visible"/>
                                      </p:to>
                                    </p:set>
                                    <p:anim calcmode="lin" valueType="num">
                                      <p:cBhvr additive="base">
                                        <p:cTn id="19" dur="500" fill="hold"/>
                                        <p:tgtEl>
                                          <p:spTgt spid="1536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8">
                                            <p:txEl>
                                              <p:pRg st="2" end="2"/>
                                            </p:txEl>
                                          </p:spTgt>
                                        </p:tgtEl>
                                        <p:attrNameLst>
                                          <p:attrName>style.visibility</p:attrName>
                                        </p:attrNameLst>
                                      </p:cBhvr>
                                      <p:to>
                                        <p:strVal val="visible"/>
                                      </p:to>
                                    </p:set>
                                    <p:anim calcmode="lin" valueType="num">
                                      <p:cBhvr additive="base">
                                        <p:cTn id="25" dur="500" fill="hold"/>
                                        <p:tgtEl>
                                          <p:spTgt spid="15368">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15370">
                                            <p:txEl>
                                              <p:pRg st="0" end="0"/>
                                            </p:txEl>
                                          </p:spTgt>
                                        </p:tgtEl>
                                        <p:attrNameLst>
                                          <p:attrName>style.visibility</p:attrName>
                                        </p:attrNameLst>
                                      </p:cBhvr>
                                      <p:to>
                                        <p:strVal val="visible"/>
                                      </p:to>
                                    </p:set>
                                    <p:anim calcmode="lin" valueType="num">
                                      <p:cBhvr additive="base">
                                        <p:cTn id="31"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utoUpdateAnimBg="0"/>
      <p:bldP spid="15368" grpId="0" build="p" autoUpdateAnimBg="0"/>
      <p:bldP spid="15370"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3" name="Rectangle 3"/>
          <p:cNvSpPr>
            <a:spLocks noGrp="1" noChangeArrowheads="1"/>
          </p:cNvSpPr>
          <p:nvPr>
            <p:ph type="subTitle" idx="1"/>
          </p:nvPr>
        </p:nvSpPr>
        <p:spPr>
          <a:xfrm>
            <a:off x="0" y="4267200"/>
            <a:ext cx="9144000" cy="609600"/>
          </a:xfrm>
        </p:spPr>
        <p:txBody>
          <a:bodyPr/>
          <a:lstStyle/>
          <a:p>
            <a:pPr marL="466725" indent="-466725" algn="l" eaLnBrk="1" hangingPunct="1">
              <a:buFontTx/>
              <a:buChar char="•"/>
            </a:pPr>
            <a:r>
              <a:rPr lang="en-US" altLang="en-US" sz="2800" smtClean="0"/>
              <a:t>Get logged on to ALEKS as soon as you can.</a:t>
            </a:r>
          </a:p>
        </p:txBody>
      </p:sp>
      <p:sp>
        <p:nvSpPr>
          <p:cNvPr id="15367" name="Rectangle 7"/>
          <p:cNvSpPr>
            <a:spLocks noChangeArrowheads="1"/>
          </p:cNvSpPr>
          <p:nvPr/>
        </p:nvSpPr>
        <p:spPr bwMode="auto">
          <a:xfrm>
            <a:off x="3352800" y="1066800"/>
            <a:ext cx="3698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Where do I start?</a:t>
            </a:r>
          </a:p>
        </p:txBody>
      </p:sp>
      <p:sp>
        <p:nvSpPr>
          <p:cNvPr id="15368" name="Rectangle 8"/>
          <p:cNvSpPr>
            <a:spLocks noChangeArrowheads="1"/>
          </p:cNvSpPr>
          <p:nvPr/>
        </p:nvSpPr>
        <p:spPr bwMode="auto">
          <a:xfrm>
            <a:off x="0" y="3124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800"/>
              <a:t>Make sure you have directions on how to sign up for your Green River email (in the folder) </a:t>
            </a:r>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1" name="Rectangle 11"/>
          <p:cNvSpPr>
            <a:spLocks noChangeArrowheads="1"/>
          </p:cNvSpPr>
          <p:nvPr/>
        </p:nvSpPr>
        <p:spPr bwMode="auto">
          <a:xfrm>
            <a:off x="0" y="1981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800"/>
              <a:t>Make sure you have the directions on how to purchase ALEKS  (in the folder) and the course code (separate page)</a:t>
            </a:r>
          </a:p>
        </p:txBody>
      </p:sp>
      <p:sp>
        <p:nvSpPr>
          <p:cNvPr id="15373" name="Rectangle 13"/>
          <p:cNvSpPr>
            <a:spLocks noChangeArrowheads="1"/>
          </p:cNvSpPr>
          <p:nvPr/>
        </p:nvSpPr>
        <p:spPr bwMode="auto">
          <a:xfrm>
            <a:off x="0" y="6553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grpSp>
        <p:nvGrpSpPr>
          <p:cNvPr id="12" name="Group 11"/>
          <p:cNvGrpSpPr/>
          <p:nvPr/>
        </p:nvGrpSpPr>
        <p:grpSpPr>
          <a:xfrm>
            <a:off x="-13447" y="289555"/>
            <a:ext cx="3216275" cy="1844045"/>
            <a:chOff x="-13447" y="289555"/>
            <a:chExt cx="3216275" cy="1844045"/>
          </a:xfrm>
        </p:grpSpPr>
        <p:sp>
          <p:nvSpPr>
            <p:cNvPr id="13"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4"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71">
                                            <p:txEl>
                                              <p:pRg st="0" end="0"/>
                                            </p:txEl>
                                          </p:spTgt>
                                        </p:tgtEl>
                                        <p:attrNameLst>
                                          <p:attrName>style.visibility</p:attrName>
                                        </p:attrNameLst>
                                      </p:cBhvr>
                                      <p:to>
                                        <p:strVal val="visible"/>
                                      </p:to>
                                    </p:set>
                                    <p:anim calcmode="lin" valueType="num">
                                      <p:cBhvr additive="base">
                                        <p:cTn id="13" dur="500" fill="hold"/>
                                        <p:tgtEl>
                                          <p:spTgt spid="15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8">
                                            <p:txEl>
                                              <p:pRg st="0" end="0"/>
                                            </p:txEl>
                                          </p:spTgt>
                                        </p:tgtEl>
                                        <p:attrNameLst>
                                          <p:attrName>style.visibility</p:attrName>
                                        </p:attrNameLst>
                                      </p:cBhvr>
                                      <p:to>
                                        <p:strVal val="visible"/>
                                      </p:to>
                                    </p:set>
                                    <p:anim calcmode="lin" valueType="num">
                                      <p:cBhvr additive="base">
                                        <p:cTn id="19" dur="500" fill="hold"/>
                                        <p:tgtEl>
                                          <p:spTgt spid="1536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0" end="0"/>
                                            </p:txEl>
                                          </p:spTgt>
                                        </p:tgtEl>
                                        <p:attrNameLst>
                                          <p:attrName>style.visibility</p:attrName>
                                        </p:attrNameLst>
                                      </p:cBhvr>
                                      <p:to>
                                        <p:strVal val="visible"/>
                                      </p:to>
                                    </p:set>
                                    <p:anim calcmode="lin" valueType="num">
                                      <p:cBhvr additive="base">
                                        <p:cTn id="25"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15373">
                                            <p:txEl>
                                              <p:pRg st="0" end="0"/>
                                            </p:txEl>
                                          </p:spTgt>
                                        </p:tgtEl>
                                        <p:attrNameLst>
                                          <p:attrName>style.visibility</p:attrName>
                                        </p:attrNameLst>
                                      </p:cBhvr>
                                      <p:to>
                                        <p:strVal val="visible"/>
                                      </p:to>
                                    </p:set>
                                    <p:anim calcmode="lin" valueType="num">
                                      <p:cBhvr additive="base">
                                        <p:cTn id="31"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15370">
                                            <p:txEl>
                                              <p:pRg st="0" end="0"/>
                                            </p:txEl>
                                          </p:spTgt>
                                        </p:tgtEl>
                                        <p:attrNameLst>
                                          <p:attrName>style.visibility</p:attrName>
                                        </p:attrNameLst>
                                      </p:cBhvr>
                                      <p:to>
                                        <p:strVal val="visible"/>
                                      </p:to>
                                    </p:set>
                                    <p:anim calcmode="lin" valueType="num">
                                      <p:cBhvr additive="base">
                                        <p:cTn id="37"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15367" grpId="0" autoUpdateAnimBg="0"/>
      <p:bldP spid="15368" grpId="0" build="p" autoUpdateAnimBg="0"/>
      <p:bldP spid="15370" grpId="0" build="p" autoUpdateAnimBg="0"/>
      <p:bldP spid="15371" grpId="0" build="p" autoUpdateAnimBg="0"/>
      <p:bldP spid="15373"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5363" name="Rectangle 3"/>
          <p:cNvSpPr>
            <a:spLocks noGrp="1" noChangeArrowheads="1"/>
          </p:cNvSpPr>
          <p:nvPr>
            <p:ph type="subTitle" idx="1"/>
          </p:nvPr>
        </p:nvSpPr>
        <p:spPr>
          <a:xfrm>
            <a:off x="8965" y="4930588"/>
            <a:ext cx="8982635" cy="1241612"/>
          </a:xfrm>
        </p:spPr>
        <p:txBody>
          <a:bodyPr/>
          <a:lstStyle/>
          <a:p>
            <a:pPr marL="466725" indent="-466725" algn="l" eaLnBrk="1" hangingPunct="1">
              <a:buFontTx/>
              <a:buChar char="•"/>
            </a:pPr>
            <a:r>
              <a:rPr lang="en-US" altLang="en-US" sz="2800" dirty="0" smtClean="0"/>
              <a:t>Start doing a little bit of math very often…Try not to do 4 hours at a sitting.</a:t>
            </a:r>
          </a:p>
        </p:txBody>
      </p:sp>
      <p:sp>
        <p:nvSpPr>
          <p:cNvPr id="15367" name="Rectangle 7"/>
          <p:cNvSpPr>
            <a:spLocks noChangeArrowheads="1"/>
          </p:cNvSpPr>
          <p:nvPr/>
        </p:nvSpPr>
        <p:spPr bwMode="auto">
          <a:xfrm>
            <a:off x="3352800" y="1066800"/>
            <a:ext cx="5416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Where do I start? (Part 2)</a:t>
            </a:r>
          </a:p>
        </p:txBody>
      </p:sp>
      <p:sp>
        <p:nvSpPr>
          <p:cNvPr id="15368" name="Rectangle 8"/>
          <p:cNvSpPr>
            <a:spLocks noChangeArrowheads="1"/>
          </p:cNvSpPr>
          <p:nvPr/>
        </p:nvSpPr>
        <p:spPr bwMode="auto">
          <a:xfrm>
            <a:off x="0" y="3276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sp>
        <p:nvSpPr>
          <p:cNvPr id="15370" name="Rectangle 10"/>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5371" name="Rectangle 11"/>
          <p:cNvSpPr>
            <a:spLocks noChangeArrowheads="1"/>
          </p:cNvSpPr>
          <p:nvPr/>
        </p:nvSpPr>
        <p:spPr bwMode="auto">
          <a:xfrm>
            <a:off x="0" y="22098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800" b="1" dirty="0"/>
              <a:t>Read </a:t>
            </a:r>
            <a:r>
              <a:rPr lang="en-US" altLang="en-US" sz="2800" b="1" dirty="0">
                <a:solidFill>
                  <a:schemeClr val="tx2"/>
                </a:solidFill>
              </a:rPr>
              <a:t>over the ALEKS user guide. </a:t>
            </a:r>
            <a:r>
              <a:rPr lang="en-US" altLang="en-US" sz="2800" dirty="0">
                <a:solidFill>
                  <a:schemeClr val="tx2"/>
                </a:solidFill>
              </a:rPr>
              <a:t>It is available as a webpage ( http://www.aleks.com/user_guides/learners-highedmath ) or a PDF that can be printed out (http://www.aleks.com/manual/pdf/learners-highedmath.pdf </a:t>
            </a:r>
            <a:r>
              <a:rPr lang="en-US" altLang="en-US" sz="2800" dirty="0"/>
              <a:t>).   </a:t>
            </a:r>
            <a:r>
              <a:rPr lang="en-US" altLang="en-US" sz="2800" dirty="0">
                <a:solidFill>
                  <a:srgbClr val="FF0000"/>
                </a:solidFill>
              </a:rPr>
              <a:t>Mark the date for this on your time log</a:t>
            </a:r>
            <a:r>
              <a:rPr lang="en-US" altLang="en-US" sz="2800" dirty="0" smtClean="0">
                <a:solidFill>
                  <a:srgbClr val="FF0000"/>
                </a:solidFill>
              </a:rPr>
              <a:t>.</a:t>
            </a:r>
          </a:p>
          <a:p>
            <a:pPr eaLnBrk="1" hangingPunct="1"/>
            <a:endParaRPr lang="en-US" altLang="en-US" sz="2800" dirty="0">
              <a:solidFill>
                <a:srgbClr val="FF0000"/>
              </a:solidFill>
            </a:endParaRPr>
          </a:p>
          <a:p>
            <a:pPr eaLnBrk="1" hangingPunct="1"/>
            <a:endParaRPr lang="en-US" altLang="en-US" sz="2800" dirty="0" smtClean="0">
              <a:solidFill>
                <a:srgbClr val="FF0000"/>
              </a:solidFill>
            </a:endParaRPr>
          </a:p>
          <a:p>
            <a:pPr eaLnBrk="1" hangingPunct="1"/>
            <a:endParaRPr lang="en-US" altLang="en-US" sz="2800" dirty="0">
              <a:solidFill>
                <a:srgbClr val="FF0000"/>
              </a:solidFill>
            </a:endParaRPr>
          </a:p>
          <a:p>
            <a:pPr eaLnBrk="1" hangingPunct="1"/>
            <a:endParaRPr lang="en-US" altLang="en-US" sz="2800" dirty="0">
              <a:solidFill>
                <a:srgbClr val="FF0000"/>
              </a:solidFill>
            </a:endParaRPr>
          </a:p>
          <a:p>
            <a:pPr eaLnBrk="1" hangingPunct="1"/>
            <a:endParaRPr lang="en-US" altLang="en-US" sz="2800" dirty="0">
              <a:solidFill>
                <a:srgbClr val="FF0000"/>
              </a:solidFill>
            </a:endParaRPr>
          </a:p>
        </p:txBody>
      </p:sp>
      <p:sp>
        <p:nvSpPr>
          <p:cNvPr id="15373" name="Rectangle 13"/>
          <p:cNvSpPr>
            <a:spLocks noChangeArrowheads="1"/>
          </p:cNvSpPr>
          <p:nvPr/>
        </p:nvSpPr>
        <p:spPr bwMode="auto">
          <a:xfrm>
            <a:off x="0" y="5562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sz="2800"/>
          </a:p>
        </p:txBody>
      </p:sp>
      <p:grpSp>
        <p:nvGrpSpPr>
          <p:cNvPr id="12" name="Group 11"/>
          <p:cNvGrpSpPr/>
          <p:nvPr/>
        </p:nvGrpSpPr>
        <p:grpSpPr>
          <a:xfrm>
            <a:off x="-13447" y="289555"/>
            <a:ext cx="3216275" cy="1844045"/>
            <a:chOff x="-13447" y="289555"/>
            <a:chExt cx="3216275" cy="1844045"/>
          </a:xfrm>
        </p:grpSpPr>
        <p:sp>
          <p:nvSpPr>
            <p:cNvPr id="13"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4"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1+#ppt_w/2"/>
                                          </p:val>
                                        </p:tav>
                                        <p:tav tm="100000">
                                          <p:val>
                                            <p:strVal val="#ppt_x"/>
                                          </p:val>
                                        </p:tav>
                                      </p:tavLst>
                                    </p:anim>
                                    <p:anim calcmode="lin" valueType="num">
                                      <p:cBhvr additive="base">
                                        <p:cTn id="8"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71">
                                            <p:txEl>
                                              <p:pRg st="0" end="0"/>
                                            </p:txEl>
                                          </p:spTgt>
                                        </p:tgtEl>
                                        <p:attrNameLst>
                                          <p:attrName>style.visibility</p:attrName>
                                        </p:attrNameLst>
                                      </p:cBhvr>
                                      <p:to>
                                        <p:strVal val="visible"/>
                                      </p:to>
                                    </p:set>
                                    <p:anim calcmode="lin" valueType="num">
                                      <p:cBhvr additive="base">
                                        <p:cTn id="13" dur="500" fill="hold"/>
                                        <p:tgtEl>
                                          <p:spTgt spid="153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15368">
                                            <p:txEl>
                                              <p:pRg st="0" end="0"/>
                                            </p:txEl>
                                          </p:spTgt>
                                        </p:tgtEl>
                                        <p:attrNameLst>
                                          <p:attrName>style.visibility</p:attrName>
                                        </p:attrNameLst>
                                      </p:cBhvr>
                                      <p:to>
                                        <p:strVal val="visible"/>
                                      </p:to>
                                    </p:set>
                                    <p:anim calcmode="lin" valueType="num">
                                      <p:cBhvr additive="base">
                                        <p:cTn id="19" dur="500" fill="hold"/>
                                        <p:tgtEl>
                                          <p:spTgt spid="1536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0" end="0"/>
                                            </p:txEl>
                                          </p:spTgt>
                                        </p:tgtEl>
                                        <p:attrNameLst>
                                          <p:attrName>style.visibility</p:attrName>
                                        </p:attrNameLst>
                                      </p:cBhvr>
                                      <p:to>
                                        <p:strVal val="visible"/>
                                      </p:to>
                                    </p:set>
                                    <p:anim calcmode="lin" valueType="num">
                                      <p:cBhvr additive="base">
                                        <p:cTn id="25"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15373">
                                            <p:txEl>
                                              <p:pRg st="0" end="0"/>
                                            </p:txEl>
                                          </p:spTgt>
                                        </p:tgtEl>
                                        <p:attrNameLst>
                                          <p:attrName>style.visibility</p:attrName>
                                        </p:attrNameLst>
                                      </p:cBhvr>
                                      <p:to>
                                        <p:strVal val="visible"/>
                                      </p:to>
                                    </p:set>
                                    <p:anim calcmode="lin" valueType="num">
                                      <p:cBhvr additive="base">
                                        <p:cTn id="31" dur="500" fill="hold"/>
                                        <p:tgtEl>
                                          <p:spTgt spid="15373">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15370">
                                            <p:txEl>
                                              <p:pRg st="0" end="0"/>
                                            </p:txEl>
                                          </p:spTgt>
                                        </p:tgtEl>
                                        <p:attrNameLst>
                                          <p:attrName>style.visibility</p:attrName>
                                        </p:attrNameLst>
                                      </p:cBhvr>
                                      <p:to>
                                        <p:strVal val="visible"/>
                                      </p:to>
                                    </p:set>
                                    <p:anim calcmode="lin" valueType="num">
                                      <p:cBhvr additive="base">
                                        <p:cTn id="37" dur="500" fill="hold"/>
                                        <p:tgtEl>
                                          <p:spTgt spid="15370">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7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15367" grpId="0" autoUpdateAnimBg="0"/>
      <p:bldP spid="15368" grpId="0" build="p" autoUpdateAnimBg="0"/>
      <p:bldP spid="15370" grpId="0" build="p" autoUpdateAnimBg="0"/>
      <p:bldP spid="15371" grpId="0" build="p" autoUpdateAnimBg="0"/>
      <p:bldP spid="1537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6387" name="Rectangle 3"/>
          <p:cNvSpPr>
            <a:spLocks noGrp="1" noChangeArrowheads="1"/>
          </p:cNvSpPr>
          <p:nvPr>
            <p:ph type="subTitle" idx="1"/>
          </p:nvPr>
        </p:nvSpPr>
        <p:spPr>
          <a:xfrm>
            <a:off x="0" y="4800600"/>
            <a:ext cx="9144000" cy="609600"/>
          </a:xfrm>
        </p:spPr>
        <p:txBody>
          <a:bodyPr/>
          <a:lstStyle/>
          <a:p>
            <a:pPr marL="466725" indent="-466725" algn="l" eaLnBrk="1" hangingPunct="1">
              <a:buFontTx/>
              <a:buChar char="•"/>
            </a:pPr>
            <a:r>
              <a:rPr lang="en-US" altLang="en-US" sz="2800" dirty="0" smtClean="0"/>
              <a:t>If this is orientation and there is time, we will go on. If there is not time, you will come back to the webpage and watch the rest of the video</a:t>
            </a:r>
            <a:r>
              <a:rPr lang="en-US" altLang="en-US" sz="2800" dirty="0"/>
              <a:t> </a:t>
            </a:r>
            <a:r>
              <a:rPr lang="en-US" altLang="en-US" sz="2800" dirty="0" smtClean="0"/>
              <a:t>or read through the rest of the power point slides.</a:t>
            </a:r>
          </a:p>
        </p:txBody>
      </p:sp>
      <p:sp>
        <p:nvSpPr>
          <p:cNvPr id="16391" name="Rectangle 7"/>
          <p:cNvSpPr>
            <a:spLocks noChangeArrowheads="1"/>
          </p:cNvSpPr>
          <p:nvPr/>
        </p:nvSpPr>
        <p:spPr bwMode="auto">
          <a:xfrm>
            <a:off x="3352800" y="1066800"/>
            <a:ext cx="39385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What’s left today?</a:t>
            </a:r>
          </a:p>
        </p:txBody>
      </p:sp>
      <p:sp>
        <p:nvSpPr>
          <p:cNvPr id="16393" name="Rectangle 9"/>
          <p:cNvSpPr>
            <a:spLocks noChangeArrowheads="1"/>
          </p:cNvSpPr>
          <p:nvPr/>
        </p:nvSpPr>
        <p:spPr bwMode="auto">
          <a:xfrm>
            <a:off x="0" y="57912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6394" name="Rectangle 10"/>
          <p:cNvSpPr>
            <a:spLocks noChangeArrowheads="1"/>
          </p:cNvSpPr>
          <p:nvPr/>
        </p:nvSpPr>
        <p:spPr bwMode="auto">
          <a:xfrm>
            <a:off x="0" y="1981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800"/>
              <a:t>Fill out your contract.  Initial all the statements.  Fill in the appropriate midterm and final dates. Sign and date the contract. Write your name on the label on the cover of your folder</a:t>
            </a:r>
          </a:p>
        </p:txBody>
      </p:sp>
      <p:sp>
        <p:nvSpPr>
          <p:cNvPr id="16395" name="Rectangle 11"/>
          <p:cNvSpPr>
            <a:spLocks noChangeArrowheads="1"/>
          </p:cNvSpPr>
          <p:nvPr/>
        </p:nvSpPr>
        <p:spPr bwMode="auto">
          <a:xfrm>
            <a:off x="0" y="3886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800"/>
              <a:t>If you have Financial Aid or DSS paperwork, give it to your instructor.</a:t>
            </a:r>
          </a:p>
        </p:txBody>
      </p:sp>
      <p:grpSp>
        <p:nvGrpSpPr>
          <p:cNvPr id="11" name="Group 10"/>
          <p:cNvGrpSpPr/>
          <p:nvPr/>
        </p:nvGrpSpPr>
        <p:grpSpPr>
          <a:xfrm>
            <a:off x="-13447" y="289555"/>
            <a:ext cx="3216275" cy="1844045"/>
            <a:chOff x="-13447" y="289555"/>
            <a:chExt cx="3216275" cy="1844045"/>
          </a:xfrm>
        </p:grpSpPr>
        <p:sp>
          <p:nvSpPr>
            <p:cNvPr id="12"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3"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 calcmode="lin" valueType="num">
                                      <p:cBhvr additive="base">
                                        <p:cTn id="7" dur="500" fill="hold"/>
                                        <p:tgtEl>
                                          <p:spTgt spid="16391"/>
                                        </p:tgtEl>
                                        <p:attrNameLst>
                                          <p:attrName>ppt_x</p:attrName>
                                        </p:attrNameLst>
                                      </p:cBhvr>
                                      <p:tavLst>
                                        <p:tav tm="0">
                                          <p:val>
                                            <p:strVal val="1+#ppt_w/2"/>
                                          </p:val>
                                        </p:tav>
                                        <p:tav tm="100000">
                                          <p:val>
                                            <p:strVal val="#ppt_x"/>
                                          </p:val>
                                        </p:tav>
                                      </p:tavLst>
                                    </p:anim>
                                    <p:anim calcmode="lin" valueType="num">
                                      <p:cBhvr additive="base">
                                        <p:cTn id="8"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94">
                                            <p:txEl>
                                              <p:pRg st="0" end="0"/>
                                            </p:txEl>
                                          </p:spTgt>
                                        </p:tgtEl>
                                        <p:attrNameLst>
                                          <p:attrName>style.visibility</p:attrName>
                                        </p:attrNameLst>
                                      </p:cBhvr>
                                      <p:to>
                                        <p:strVal val="visible"/>
                                      </p:to>
                                    </p:set>
                                    <p:anim calcmode="lin" valueType="num">
                                      <p:cBhvr additive="base">
                                        <p:cTn id="13" dur="500" fill="hold"/>
                                        <p:tgtEl>
                                          <p:spTgt spid="1639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95">
                                            <p:txEl>
                                              <p:pRg st="0" end="0"/>
                                            </p:txEl>
                                          </p:spTgt>
                                        </p:tgtEl>
                                        <p:attrNameLst>
                                          <p:attrName>style.visibility</p:attrName>
                                        </p:attrNameLst>
                                      </p:cBhvr>
                                      <p:to>
                                        <p:strVal val="visible"/>
                                      </p:to>
                                    </p:set>
                                    <p:anim calcmode="lin" valueType="num">
                                      <p:cBhvr additive="base">
                                        <p:cTn id="19" dur="500" fill="hold"/>
                                        <p:tgtEl>
                                          <p:spTgt spid="1639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0" end="0"/>
                                            </p:txEl>
                                          </p:spTgt>
                                        </p:tgtEl>
                                        <p:attrNameLst>
                                          <p:attrName>style.visibility</p:attrName>
                                        </p:attrNameLst>
                                      </p:cBhvr>
                                      <p:to>
                                        <p:strVal val="visible"/>
                                      </p:to>
                                    </p:set>
                                    <p:anim calcmode="lin" valueType="num">
                                      <p:cBhvr additive="base">
                                        <p:cTn id="25"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16393">
                                            <p:txEl>
                                              <p:pRg st="0" end="0"/>
                                            </p:txEl>
                                          </p:spTgt>
                                        </p:tgtEl>
                                        <p:attrNameLst>
                                          <p:attrName>style.visibility</p:attrName>
                                        </p:attrNameLst>
                                      </p:cBhvr>
                                      <p:to>
                                        <p:strVal val="visible"/>
                                      </p:to>
                                    </p:set>
                                    <p:anim calcmode="lin" valueType="num">
                                      <p:cBhvr additive="base">
                                        <p:cTn id="31" dur="500" fill="hold"/>
                                        <p:tgtEl>
                                          <p:spTgt spid="16393">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9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P spid="16391" grpId="0" autoUpdateAnimBg="0"/>
      <p:bldP spid="16393" grpId="0" build="p" autoUpdateAnimBg="0"/>
      <p:bldP spid="16394" grpId="0" build="p" autoUpdateAnimBg="0"/>
      <p:bldP spid="1639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7411" name="Rectangle 3"/>
          <p:cNvSpPr>
            <a:spLocks noGrp="1" noChangeArrowheads="1"/>
          </p:cNvSpPr>
          <p:nvPr>
            <p:ph type="subTitle" idx="1"/>
          </p:nvPr>
        </p:nvSpPr>
        <p:spPr>
          <a:xfrm>
            <a:off x="0" y="2362200"/>
            <a:ext cx="9144000" cy="609600"/>
          </a:xfrm>
        </p:spPr>
        <p:txBody>
          <a:bodyPr/>
          <a:lstStyle/>
          <a:p>
            <a:pPr marL="466725" indent="-466725" algn="l" eaLnBrk="1" hangingPunct="1">
              <a:buFontTx/>
              <a:buChar char="•"/>
            </a:pPr>
            <a:r>
              <a:rPr lang="en-US" altLang="en-US" smtClean="0"/>
              <a:t>Does this class meet the Prerequisite for the next course?</a:t>
            </a:r>
          </a:p>
        </p:txBody>
      </p:sp>
      <p:sp>
        <p:nvSpPr>
          <p:cNvPr id="17415" name="Rectangle 7"/>
          <p:cNvSpPr>
            <a:spLocks noChangeArrowheads="1"/>
          </p:cNvSpPr>
          <p:nvPr/>
        </p:nvSpPr>
        <p:spPr bwMode="auto">
          <a:xfrm>
            <a:off x="2743200" y="914400"/>
            <a:ext cx="6400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000">
                <a:solidFill>
                  <a:srgbClr val="FF3300"/>
                </a:solidFill>
              </a:rPr>
              <a:t>FAQ</a:t>
            </a:r>
          </a:p>
          <a:p>
            <a:pPr eaLnBrk="1" hangingPunct="1">
              <a:spcBef>
                <a:spcPct val="0"/>
              </a:spcBef>
              <a:buFontTx/>
              <a:buNone/>
            </a:pPr>
            <a:r>
              <a:rPr lang="en-US" altLang="en-US" sz="4000">
                <a:solidFill>
                  <a:srgbClr val="FF3300"/>
                </a:solidFill>
              </a:rPr>
              <a:t>(Frequently Asked Questions)</a:t>
            </a:r>
          </a:p>
        </p:txBody>
      </p:sp>
      <p:sp>
        <p:nvSpPr>
          <p:cNvPr id="17416" name="Rectangle 8"/>
          <p:cNvSpPr>
            <a:spLocks noChangeArrowheads="1"/>
          </p:cNvSpPr>
          <p:nvPr/>
        </p:nvSpPr>
        <p:spPr bwMode="auto">
          <a:xfrm>
            <a:off x="-152400" y="3352800"/>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974725"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buFont typeface="Arial" pitchFamily="34" charset="0"/>
              <a:buChar char="•"/>
            </a:pPr>
            <a:r>
              <a:rPr lang="en-US" altLang="en-US" sz="2400" b="1"/>
              <a:t>NO!  </a:t>
            </a:r>
            <a:r>
              <a:rPr lang="en-US" altLang="en-US" sz="2400"/>
              <a:t>However, you can take an Entrance Exam at the end of the class, and if you get 80% or above you will get permission to move on to the next class.  This is only reasonable if you are reviewing material you have previously learned.</a:t>
            </a:r>
          </a:p>
        </p:txBody>
      </p:sp>
      <p:sp>
        <p:nvSpPr>
          <p:cNvPr id="17417" name="Rectangle 9"/>
          <p:cNvSpPr>
            <a:spLocks noChangeArrowheads="1"/>
          </p:cNvSpPr>
          <p:nvPr/>
        </p:nvSpPr>
        <p:spPr bwMode="auto">
          <a:xfrm>
            <a:off x="0" y="48768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Do we meet again as a group?</a:t>
            </a:r>
          </a:p>
        </p:txBody>
      </p:sp>
      <p:sp>
        <p:nvSpPr>
          <p:cNvPr id="17419" name="Rectangle 11"/>
          <p:cNvSpPr>
            <a:spLocks noChangeArrowheads="1"/>
          </p:cNvSpPr>
          <p:nvPr/>
        </p:nvSpPr>
        <p:spPr bwMode="auto">
          <a:xfrm>
            <a:off x="-152400" y="5486400"/>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974725"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buFont typeface="Arial" pitchFamily="34" charset="0"/>
              <a:buChar char="•"/>
            </a:pPr>
            <a:r>
              <a:rPr lang="en-US" altLang="en-US" sz="2400"/>
              <a:t>No. You do check in with us at mid quarter, but there is not another group meeting.</a:t>
            </a:r>
          </a:p>
        </p:txBody>
      </p:sp>
      <p:grpSp>
        <p:nvGrpSpPr>
          <p:cNvPr id="11" name="Group 10"/>
          <p:cNvGrpSpPr/>
          <p:nvPr/>
        </p:nvGrpSpPr>
        <p:grpSpPr>
          <a:xfrm>
            <a:off x="-13447" y="289555"/>
            <a:ext cx="3216275" cy="1844045"/>
            <a:chOff x="-13447" y="289555"/>
            <a:chExt cx="3216275" cy="1844045"/>
          </a:xfrm>
        </p:grpSpPr>
        <p:sp>
          <p:nvSpPr>
            <p:cNvPr id="12"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3"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 calcmode="lin" valueType="num">
                                      <p:cBhvr additive="base">
                                        <p:cTn id="7" dur="500" fill="hold"/>
                                        <p:tgtEl>
                                          <p:spTgt spid="17415"/>
                                        </p:tgtEl>
                                        <p:attrNameLst>
                                          <p:attrName>ppt_x</p:attrName>
                                        </p:attrNameLst>
                                      </p:cBhvr>
                                      <p:tavLst>
                                        <p:tav tm="0">
                                          <p:val>
                                            <p:strVal val="1+#ppt_w/2"/>
                                          </p:val>
                                        </p:tav>
                                        <p:tav tm="100000">
                                          <p:val>
                                            <p:strVal val="#ppt_x"/>
                                          </p:val>
                                        </p:tav>
                                      </p:tavLst>
                                    </p:anim>
                                    <p:anim calcmode="lin" valueType="num">
                                      <p:cBhvr additive="base">
                                        <p:cTn id="8" dur="500" fill="hold"/>
                                        <p:tgtEl>
                                          <p:spTgt spid="174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additive="base">
                                        <p:cTn id="13"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6">
                                            <p:txEl>
                                              <p:pRg st="0" end="0"/>
                                            </p:txEl>
                                          </p:spTgt>
                                        </p:tgtEl>
                                        <p:attrNameLst>
                                          <p:attrName>style.visibility</p:attrName>
                                        </p:attrNameLst>
                                      </p:cBhvr>
                                      <p:to>
                                        <p:strVal val="visible"/>
                                      </p:to>
                                    </p:set>
                                    <p:anim calcmode="lin" valueType="num">
                                      <p:cBhvr additive="base">
                                        <p:cTn id="19" dur="500" fill="hold"/>
                                        <p:tgtEl>
                                          <p:spTgt spid="1741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7">
                                            <p:txEl>
                                              <p:pRg st="0" end="0"/>
                                            </p:txEl>
                                          </p:spTgt>
                                        </p:tgtEl>
                                        <p:attrNameLst>
                                          <p:attrName>style.visibility</p:attrName>
                                        </p:attrNameLst>
                                      </p:cBhvr>
                                      <p:to>
                                        <p:strVal val="visible"/>
                                      </p:to>
                                    </p:set>
                                    <p:anim calcmode="lin" valueType="num">
                                      <p:cBhvr additive="base">
                                        <p:cTn id="25" dur="500" fill="hold"/>
                                        <p:tgtEl>
                                          <p:spTgt spid="1741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9">
                                            <p:txEl>
                                              <p:pRg st="0" end="0"/>
                                            </p:txEl>
                                          </p:spTgt>
                                        </p:tgtEl>
                                        <p:attrNameLst>
                                          <p:attrName>style.visibility</p:attrName>
                                        </p:attrNameLst>
                                      </p:cBhvr>
                                      <p:to>
                                        <p:strVal val="visible"/>
                                      </p:to>
                                    </p:set>
                                    <p:anim calcmode="lin" valueType="num">
                                      <p:cBhvr additive="base">
                                        <p:cTn id="31" dur="500" fill="hold"/>
                                        <p:tgtEl>
                                          <p:spTgt spid="1741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P spid="17415" grpId="0" autoUpdateAnimBg="0"/>
      <p:bldP spid="17416" grpId="0" build="p" autoUpdateAnimBg="0"/>
      <p:bldP spid="17417" grpId="0" build="p" autoUpdateAnimBg="0"/>
      <p:bldP spid="174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743200" y="0"/>
            <a:ext cx="6400800" cy="914400"/>
          </a:xfrm>
        </p:spPr>
        <p:txBody>
          <a:bodyPr/>
          <a:lstStyle/>
          <a:p>
            <a:pPr eaLnBrk="1" hangingPunct="1"/>
            <a:r>
              <a:rPr lang="en-US" altLang="en-US" sz="3600" dirty="0" smtClean="0"/>
              <a:t>Math </a:t>
            </a:r>
            <a:r>
              <a:rPr lang="en-US" altLang="en-US" sz="3600" dirty="0"/>
              <a:t>68, 78, 88, </a:t>
            </a:r>
            <a:r>
              <a:rPr lang="en-US" altLang="en-US" sz="3600" dirty="0" smtClean="0"/>
              <a:t>98</a:t>
            </a:r>
            <a:endParaRPr lang="en-US" altLang="en-US" sz="3600" dirty="0" smtClean="0"/>
          </a:p>
        </p:txBody>
      </p:sp>
      <p:sp>
        <p:nvSpPr>
          <p:cNvPr id="24579" name="Rectangle 3"/>
          <p:cNvSpPr>
            <a:spLocks noGrp="1" noChangeArrowheads="1"/>
          </p:cNvSpPr>
          <p:nvPr>
            <p:ph type="subTitle" idx="1"/>
          </p:nvPr>
        </p:nvSpPr>
        <p:spPr>
          <a:xfrm>
            <a:off x="0" y="3886200"/>
            <a:ext cx="9144000" cy="609600"/>
          </a:xfrm>
        </p:spPr>
        <p:txBody>
          <a:bodyPr/>
          <a:lstStyle/>
          <a:p>
            <a:pPr marL="466725" indent="-466725" algn="l" eaLnBrk="1" hangingPunct="1">
              <a:buFontTx/>
              <a:buChar char="•"/>
            </a:pPr>
            <a:r>
              <a:rPr lang="en-US" altLang="en-US" sz="2400" dirty="0" smtClean="0"/>
              <a:t>You should have about 20 hours on ALEKS at the midterm deadline</a:t>
            </a:r>
            <a:r>
              <a:rPr lang="en-US" altLang="en-US" dirty="0" smtClean="0"/>
              <a:t>. </a:t>
            </a:r>
            <a:endParaRPr lang="en-US" altLang="en-US" sz="2400" dirty="0" smtClean="0"/>
          </a:p>
        </p:txBody>
      </p:sp>
      <p:sp>
        <p:nvSpPr>
          <p:cNvPr id="24583" name="Rectangle 7"/>
          <p:cNvSpPr>
            <a:spLocks noChangeArrowheads="1"/>
          </p:cNvSpPr>
          <p:nvPr/>
        </p:nvSpPr>
        <p:spPr bwMode="auto">
          <a:xfrm>
            <a:off x="3352800" y="1066800"/>
            <a:ext cx="3924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Midterm Deadline</a:t>
            </a:r>
          </a:p>
        </p:txBody>
      </p:sp>
      <p:sp>
        <p:nvSpPr>
          <p:cNvPr id="24584" name="Rectangle 8"/>
          <p:cNvSpPr>
            <a:spLocks noChangeArrowheads="1"/>
          </p:cNvSpPr>
          <p:nvPr/>
        </p:nvSpPr>
        <p:spPr bwMode="auto">
          <a:xfrm>
            <a:off x="0" y="44958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400" dirty="0"/>
              <a:t>Put the first 1-page paper in the front of your red folder. This should include a description of the resources the Math Division provides and which one(s) you took advantage of.  More on this later.</a:t>
            </a:r>
          </a:p>
        </p:txBody>
      </p:sp>
      <p:sp>
        <p:nvSpPr>
          <p:cNvPr id="24585" name="Rectangle 9"/>
          <p:cNvSpPr>
            <a:spLocks noChangeArrowheads="1"/>
          </p:cNvSpPr>
          <p:nvPr/>
        </p:nvSpPr>
        <p:spPr bwMode="auto">
          <a:xfrm>
            <a:off x="0" y="5791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400"/>
              <a:t>Drop the folder off in the </a:t>
            </a:r>
            <a:r>
              <a:rPr lang="en-US" altLang="en-US" sz="2400" b="1"/>
              <a:t>MLC</a:t>
            </a:r>
            <a:r>
              <a:rPr lang="en-US" altLang="en-US" sz="2400"/>
              <a:t>. Make sure your yellow </a:t>
            </a:r>
            <a:r>
              <a:rPr lang="en-US" altLang="en-US" sz="2400" b="1"/>
              <a:t>log sheet is included</a:t>
            </a:r>
            <a:r>
              <a:rPr lang="en-US" altLang="en-US" sz="2400"/>
              <a:t>. Pick the folder back up in the MLC in 1-2 days.</a:t>
            </a:r>
          </a:p>
        </p:txBody>
      </p:sp>
      <p:sp>
        <p:nvSpPr>
          <p:cNvPr id="24586" name="Rectangle 10"/>
          <p:cNvSpPr>
            <a:spLocks noChangeArrowheads="1"/>
          </p:cNvSpPr>
          <p:nvPr/>
        </p:nvSpPr>
        <p:spPr bwMode="auto">
          <a:xfrm>
            <a:off x="0" y="1981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200" b="1" u="sng" dirty="0" smtClean="0"/>
              <a:t>May 6 – 9, 2017</a:t>
            </a:r>
            <a:r>
              <a:rPr lang="en-US" altLang="en-US" sz="2200" b="1" dirty="0" smtClean="0"/>
              <a:t>– </a:t>
            </a:r>
            <a:r>
              <a:rPr lang="en-US" altLang="en-US" sz="2200" b="1" dirty="0"/>
              <a:t>mark that on your contract on the line:</a:t>
            </a:r>
            <a:r>
              <a:rPr lang="en-US" altLang="en-US" sz="2200" dirty="0"/>
              <a:t>    </a:t>
            </a:r>
            <a:r>
              <a:rPr lang="en-US" altLang="en-US" sz="2000" dirty="0"/>
              <a:t>I will complete approximately half of my hours on ALEKS by the middle of the quarter and turn the red folder (with the midterm paper) into the MLC (CH-313) or my instructor during the middle week of the quarter.  The middle of the quarter is: </a:t>
            </a:r>
            <a:r>
              <a:rPr lang="en-US" altLang="en-US" sz="2000" dirty="0" smtClean="0"/>
              <a:t>_</a:t>
            </a:r>
            <a:r>
              <a:rPr lang="en-US" altLang="en-US" sz="2000" b="1" u="sng" dirty="0" smtClean="0"/>
              <a:t> </a:t>
            </a:r>
            <a:r>
              <a:rPr lang="en-US" altLang="en-US" sz="2000" b="1" u="sng" dirty="0"/>
              <a:t>May 6 – 9, </a:t>
            </a:r>
            <a:r>
              <a:rPr lang="en-US" altLang="en-US" sz="2000" b="1" u="sng" dirty="0" smtClean="0"/>
              <a:t>2017</a:t>
            </a:r>
            <a:r>
              <a:rPr lang="en-US" altLang="en-US" sz="2000" b="1" dirty="0" smtClean="0"/>
              <a:t>_</a:t>
            </a:r>
            <a:r>
              <a:rPr lang="en-US" altLang="en-US" sz="2000" b="1" dirty="0" smtClean="0"/>
              <a:t>__ </a:t>
            </a:r>
            <a:r>
              <a:rPr lang="en-US" altLang="en-US" sz="2000" dirty="0" smtClean="0"/>
              <a:t>(FILL IN DATES HERE!).  </a:t>
            </a:r>
            <a:r>
              <a:rPr lang="en-US" altLang="en-US" sz="2000" i="1" dirty="0" smtClean="0"/>
              <a:t>(These dates are on the Power Point Slides.)</a:t>
            </a:r>
            <a:endParaRPr lang="en-US" altLang="en-US" u="sng" dirty="0"/>
          </a:p>
        </p:txBody>
      </p:sp>
      <p:grpSp>
        <p:nvGrpSpPr>
          <p:cNvPr id="11" name="Group 10"/>
          <p:cNvGrpSpPr/>
          <p:nvPr/>
        </p:nvGrpSpPr>
        <p:grpSpPr>
          <a:xfrm>
            <a:off x="-13447" y="289555"/>
            <a:ext cx="3216275" cy="1844045"/>
            <a:chOff x="-13447" y="289555"/>
            <a:chExt cx="3216275" cy="1844045"/>
          </a:xfrm>
        </p:grpSpPr>
        <p:sp>
          <p:nvSpPr>
            <p:cNvPr id="12"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3"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additive="base">
                                        <p:cTn id="7" dur="500" fill="hold"/>
                                        <p:tgtEl>
                                          <p:spTgt spid="24583"/>
                                        </p:tgtEl>
                                        <p:attrNameLst>
                                          <p:attrName>ppt_x</p:attrName>
                                        </p:attrNameLst>
                                      </p:cBhvr>
                                      <p:tavLst>
                                        <p:tav tm="0">
                                          <p:val>
                                            <p:strVal val="1+#ppt_w/2"/>
                                          </p:val>
                                        </p:tav>
                                        <p:tav tm="100000">
                                          <p:val>
                                            <p:strVal val="#ppt_x"/>
                                          </p:val>
                                        </p:tav>
                                      </p:tavLst>
                                    </p:anim>
                                    <p:anim calcmode="lin" valueType="num">
                                      <p:cBhvr additive="base">
                                        <p:cTn id="8"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6">
                                            <p:txEl>
                                              <p:pRg st="0" end="0"/>
                                            </p:txEl>
                                          </p:spTgt>
                                        </p:tgtEl>
                                        <p:attrNameLst>
                                          <p:attrName>style.visibility</p:attrName>
                                        </p:attrNameLst>
                                      </p:cBhvr>
                                      <p:to>
                                        <p:strVal val="visible"/>
                                      </p:to>
                                    </p:set>
                                    <p:anim calcmode="lin" valueType="num">
                                      <p:cBhvr additive="base">
                                        <p:cTn id="13" dur="500" fill="hold"/>
                                        <p:tgtEl>
                                          <p:spTgt spid="2458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0" end="0"/>
                                            </p:txEl>
                                          </p:spTgt>
                                        </p:tgtEl>
                                        <p:attrNameLst>
                                          <p:attrName>style.visibility</p:attrName>
                                        </p:attrNameLst>
                                      </p:cBhvr>
                                      <p:to>
                                        <p:strVal val="visible"/>
                                      </p:to>
                                    </p:set>
                                    <p:anim calcmode="lin" valueType="num">
                                      <p:cBhvr additive="base">
                                        <p:cTn id="19"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84">
                                            <p:txEl>
                                              <p:pRg st="0" end="0"/>
                                            </p:txEl>
                                          </p:spTgt>
                                        </p:tgtEl>
                                        <p:attrNameLst>
                                          <p:attrName>style.visibility</p:attrName>
                                        </p:attrNameLst>
                                      </p:cBhvr>
                                      <p:to>
                                        <p:strVal val="visible"/>
                                      </p:to>
                                    </p:set>
                                    <p:anim calcmode="lin" valueType="num">
                                      <p:cBhvr additive="base">
                                        <p:cTn id="25" dur="500" fill="hold"/>
                                        <p:tgtEl>
                                          <p:spTgt spid="2458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85">
                                            <p:txEl>
                                              <p:pRg st="0" end="0"/>
                                            </p:txEl>
                                          </p:spTgt>
                                        </p:tgtEl>
                                        <p:attrNameLst>
                                          <p:attrName>style.visibility</p:attrName>
                                        </p:attrNameLst>
                                      </p:cBhvr>
                                      <p:to>
                                        <p:strVal val="visible"/>
                                      </p:to>
                                    </p:set>
                                    <p:anim calcmode="lin" valueType="num">
                                      <p:cBhvr additive="base">
                                        <p:cTn id="31" dur="500" fill="hold"/>
                                        <p:tgtEl>
                                          <p:spTgt spid="2458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8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P spid="24583" grpId="0" autoUpdateAnimBg="0"/>
      <p:bldP spid="24584" grpId="0" build="p" autoUpdateAnimBg="0"/>
      <p:bldP spid="24585" grpId="0" build="p" autoUpdateAnimBg="0"/>
      <p:bldP spid="24586"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27651" name="Rectangle 3"/>
          <p:cNvSpPr>
            <a:spLocks noGrp="1" noChangeArrowheads="1"/>
          </p:cNvSpPr>
          <p:nvPr>
            <p:ph type="subTitle" idx="1"/>
          </p:nvPr>
        </p:nvSpPr>
        <p:spPr>
          <a:xfrm>
            <a:off x="0" y="2057400"/>
            <a:ext cx="9144000" cy="609600"/>
          </a:xfrm>
        </p:spPr>
        <p:txBody>
          <a:bodyPr/>
          <a:lstStyle/>
          <a:p>
            <a:pPr marL="466725" indent="-466725" algn="l" eaLnBrk="1" hangingPunct="1">
              <a:buFontTx/>
              <a:buChar char="•"/>
            </a:pPr>
            <a:r>
              <a:rPr lang="en-US" altLang="en-US" smtClean="0"/>
              <a:t>Do I have to do my work at the MLC?</a:t>
            </a:r>
          </a:p>
        </p:txBody>
      </p:sp>
      <p:sp>
        <p:nvSpPr>
          <p:cNvPr id="27655" name="Rectangle 7"/>
          <p:cNvSpPr>
            <a:spLocks noChangeArrowheads="1"/>
          </p:cNvSpPr>
          <p:nvPr/>
        </p:nvSpPr>
        <p:spPr bwMode="auto">
          <a:xfrm>
            <a:off x="2743200" y="914400"/>
            <a:ext cx="6400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000">
                <a:solidFill>
                  <a:srgbClr val="FF3300"/>
                </a:solidFill>
              </a:rPr>
              <a:t>FAQ</a:t>
            </a:r>
          </a:p>
          <a:p>
            <a:pPr eaLnBrk="1" hangingPunct="1">
              <a:spcBef>
                <a:spcPct val="0"/>
              </a:spcBef>
              <a:buFontTx/>
              <a:buNone/>
            </a:pPr>
            <a:r>
              <a:rPr lang="en-US" altLang="en-US" sz="4000">
                <a:solidFill>
                  <a:srgbClr val="FF3300"/>
                </a:solidFill>
              </a:rPr>
              <a:t>(Frequently Asked Questions)</a:t>
            </a:r>
          </a:p>
        </p:txBody>
      </p:sp>
      <p:sp>
        <p:nvSpPr>
          <p:cNvPr id="27656" name="Rectangle 8"/>
          <p:cNvSpPr>
            <a:spLocks noChangeArrowheads="1"/>
          </p:cNvSpPr>
          <p:nvPr/>
        </p:nvSpPr>
        <p:spPr bwMode="auto">
          <a:xfrm>
            <a:off x="-152400" y="2514600"/>
            <a:ext cx="929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974725"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buFont typeface="Arial" pitchFamily="34" charset="0"/>
              <a:buChar char="•"/>
            </a:pPr>
            <a:r>
              <a:rPr lang="en-US" altLang="en-US" sz="2400"/>
              <a:t>No.  You may do your work on ALEKS anywhere that you have internet access.  However, the most successful students are those that schedule it into their day. That is often easier if you go to the MLC. </a:t>
            </a:r>
          </a:p>
        </p:txBody>
      </p:sp>
      <p:sp>
        <p:nvSpPr>
          <p:cNvPr id="27657" name="Rectangle 9"/>
          <p:cNvSpPr>
            <a:spLocks noChangeArrowheads="1"/>
          </p:cNvSpPr>
          <p:nvPr/>
        </p:nvSpPr>
        <p:spPr bwMode="auto">
          <a:xfrm>
            <a:off x="0" y="3962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What if I don’t finish 40 hours?</a:t>
            </a:r>
          </a:p>
        </p:txBody>
      </p:sp>
      <p:sp>
        <p:nvSpPr>
          <p:cNvPr id="27658" name="Rectangle 10"/>
          <p:cNvSpPr>
            <a:spLocks noChangeArrowheads="1"/>
          </p:cNvSpPr>
          <p:nvPr/>
        </p:nvSpPr>
        <p:spPr bwMode="auto">
          <a:xfrm>
            <a:off x="-152400" y="4495800"/>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974725"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buFont typeface="Arial" pitchFamily="34" charset="0"/>
              <a:buChar char="•"/>
            </a:pPr>
            <a:r>
              <a:rPr lang="en-US" altLang="en-US" sz="2400"/>
              <a:t>If you do at least 20 hours, and do BOTH 1-page papers, we will give you 1 credit.  Be aware that you may then fall below the 12 credits needed for financial aid, athletics, car insurance, etc.</a:t>
            </a:r>
          </a:p>
        </p:txBody>
      </p:sp>
      <p:sp>
        <p:nvSpPr>
          <p:cNvPr id="27659" name="Rectangle 11"/>
          <p:cNvSpPr>
            <a:spLocks noChangeArrowheads="1"/>
          </p:cNvSpPr>
          <p:nvPr/>
        </p:nvSpPr>
        <p:spPr bwMode="auto">
          <a:xfrm>
            <a:off x="0" y="57150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Is this a regularly graded class?</a:t>
            </a:r>
          </a:p>
        </p:txBody>
      </p:sp>
      <p:sp>
        <p:nvSpPr>
          <p:cNvPr id="27660" name="Rectangle 12"/>
          <p:cNvSpPr>
            <a:spLocks noChangeArrowheads="1"/>
          </p:cNvSpPr>
          <p:nvPr/>
        </p:nvSpPr>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631825"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buFontTx/>
              <a:buChar char="•"/>
            </a:pPr>
            <a:r>
              <a:rPr lang="en-US" altLang="en-US" sz="2400"/>
              <a:t>No.  It is only Pass/No credit grading.</a:t>
            </a:r>
          </a:p>
        </p:txBody>
      </p:sp>
      <p:grpSp>
        <p:nvGrpSpPr>
          <p:cNvPr id="13" name="Group 12"/>
          <p:cNvGrpSpPr/>
          <p:nvPr/>
        </p:nvGrpSpPr>
        <p:grpSpPr>
          <a:xfrm>
            <a:off x="-13447" y="289555"/>
            <a:ext cx="3216275" cy="1844045"/>
            <a:chOff x="-13447" y="289555"/>
            <a:chExt cx="3216275" cy="1844045"/>
          </a:xfrm>
        </p:grpSpPr>
        <p:sp>
          <p:nvSpPr>
            <p:cNvPr id="14"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5"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additive="base">
                                        <p:cTn id="7" dur="500" fill="hold"/>
                                        <p:tgtEl>
                                          <p:spTgt spid="27655"/>
                                        </p:tgtEl>
                                        <p:attrNameLst>
                                          <p:attrName>ppt_x</p:attrName>
                                        </p:attrNameLst>
                                      </p:cBhvr>
                                      <p:tavLst>
                                        <p:tav tm="0">
                                          <p:val>
                                            <p:strVal val="1+#ppt_w/2"/>
                                          </p:val>
                                        </p:tav>
                                        <p:tav tm="100000">
                                          <p:val>
                                            <p:strVal val="#ppt_x"/>
                                          </p:val>
                                        </p:tav>
                                      </p:tavLst>
                                    </p:anim>
                                    <p:anim calcmode="lin" valueType="num">
                                      <p:cBhvr additive="base">
                                        <p:cTn id="8" dur="500" fill="hold"/>
                                        <p:tgtEl>
                                          <p:spTgt spid="276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 calcmode="lin" valueType="num">
                                      <p:cBhvr additive="base">
                                        <p:cTn id="13"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6">
                                            <p:txEl>
                                              <p:pRg st="0" end="0"/>
                                            </p:txEl>
                                          </p:spTgt>
                                        </p:tgtEl>
                                        <p:attrNameLst>
                                          <p:attrName>style.visibility</p:attrName>
                                        </p:attrNameLst>
                                      </p:cBhvr>
                                      <p:to>
                                        <p:strVal val="visible"/>
                                      </p:to>
                                    </p:set>
                                    <p:anim calcmode="lin" valueType="num">
                                      <p:cBhvr additive="base">
                                        <p:cTn id="19" dur="500" fill="hold"/>
                                        <p:tgtEl>
                                          <p:spTgt spid="2765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57">
                                            <p:txEl>
                                              <p:pRg st="0" end="0"/>
                                            </p:txEl>
                                          </p:spTgt>
                                        </p:tgtEl>
                                        <p:attrNameLst>
                                          <p:attrName>style.visibility</p:attrName>
                                        </p:attrNameLst>
                                      </p:cBhvr>
                                      <p:to>
                                        <p:strVal val="visible"/>
                                      </p:to>
                                    </p:set>
                                    <p:anim calcmode="lin" valueType="num">
                                      <p:cBhvr additive="base">
                                        <p:cTn id="25" dur="500" fill="hold"/>
                                        <p:tgtEl>
                                          <p:spTgt spid="2765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58">
                                            <p:txEl>
                                              <p:pRg st="0" end="0"/>
                                            </p:txEl>
                                          </p:spTgt>
                                        </p:tgtEl>
                                        <p:attrNameLst>
                                          <p:attrName>style.visibility</p:attrName>
                                        </p:attrNameLst>
                                      </p:cBhvr>
                                      <p:to>
                                        <p:strVal val="visible"/>
                                      </p:to>
                                    </p:set>
                                    <p:anim calcmode="lin" valueType="num">
                                      <p:cBhvr additive="base">
                                        <p:cTn id="31" dur="500" fill="hold"/>
                                        <p:tgtEl>
                                          <p:spTgt spid="2765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5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659">
                                            <p:txEl>
                                              <p:pRg st="0" end="0"/>
                                            </p:txEl>
                                          </p:spTgt>
                                        </p:tgtEl>
                                        <p:attrNameLst>
                                          <p:attrName>style.visibility</p:attrName>
                                        </p:attrNameLst>
                                      </p:cBhvr>
                                      <p:to>
                                        <p:strVal val="visible"/>
                                      </p:to>
                                    </p:set>
                                    <p:anim calcmode="lin" valueType="num">
                                      <p:cBhvr additive="base">
                                        <p:cTn id="37" dur="500" fill="hold"/>
                                        <p:tgtEl>
                                          <p:spTgt spid="27659">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660">
                                            <p:txEl>
                                              <p:pRg st="0" end="0"/>
                                            </p:txEl>
                                          </p:spTgt>
                                        </p:tgtEl>
                                        <p:attrNameLst>
                                          <p:attrName>style.visibility</p:attrName>
                                        </p:attrNameLst>
                                      </p:cBhvr>
                                      <p:to>
                                        <p:strVal val="visible"/>
                                      </p:to>
                                    </p:set>
                                    <p:anim calcmode="lin" valueType="num">
                                      <p:cBhvr additive="base">
                                        <p:cTn id="43" dur="500" fill="hold"/>
                                        <p:tgtEl>
                                          <p:spTgt spid="27660">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76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55" grpId="0" autoUpdateAnimBg="0"/>
      <p:bldP spid="27656" grpId="0" build="p" autoUpdateAnimBg="0"/>
      <p:bldP spid="27657" grpId="0" build="p" autoUpdateAnimBg="0"/>
      <p:bldP spid="27658" grpId="0" build="p" autoUpdateAnimBg="0"/>
      <p:bldP spid="27659" grpId="0" build="p" autoUpdateAnimBg="0"/>
      <p:bldP spid="27660"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30723" name="Rectangle 3"/>
          <p:cNvSpPr>
            <a:spLocks noGrp="1" noChangeArrowheads="1"/>
          </p:cNvSpPr>
          <p:nvPr>
            <p:ph type="subTitle" idx="1"/>
          </p:nvPr>
        </p:nvSpPr>
        <p:spPr>
          <a:xfrm>
            <a:off x="0" y="2209800"/>
            <a:ext cx="9144000" cy="609600"/>
          </a:xfrm>
        </p:spPr>
        <p:txBody>
          <a:bodyPr/>
          <a:lstStyle/>
          <a:p>
            <a:pPr marL="466725" indent="-466725" algn="l" eaLnBrk="1" hangingPunct="1">
              <a:buFontTx/>
              <a:buChar char="•"/>
            </a:pPr>
            <a:r>
              <a:rPr lang="en-US" altLang="en-US" smtClean="0"/>
              <a:t>How do I access my Green River email address?</a:t>
            </a:r>
          </a:p>
        </p:txBody>
      </p:sp>
      <p:sp>
        <p:nvSpPr>
          <p:cNvPr id="30727" name="Rectangle 7"/>
          <p:cNvSpPr>
            <a:spLocks noChangeArrowheads="1"/>
          </p:cNvSpPr>
          <p:nvPr/>
        </p:nvSpPr>
        <p:spPr bwMode="auto">
          <a:xfrm>
            <a:off x="2743200" y="914400"/>
            <a:ext cx="6400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000">
                <a:solidFill>
                  <a:srgbClr val="FF3300"/>
                </a:solidFill>
              </a:rPr>
              <a:t>FAQ</a:t>
            </a:r>
          </a:p>
          <a:p>
            <a:pPr eaLnBrk="1" hangingPunct="1">
              <a:spcBef>
                <a:spcPct val="0"/>
              </a:spcBef>
              <a:buFontTx/>
              <a:buNone/>
            </a:pPr>
            <a:r>
              <a:rPr lang="en-US" altLang="en-US" sz="4000">
                <a:solidFill>
                  <a:srgbClr val="FF3300"/>
                </a:solidFill>
              </a:rPr>
              <a:t>(Frequently Asked Questions)</a:t>
            </a:r>
          </a:p>
        </p:txBody>
      </p:sp>
      <p:sp>
        <p:nvSpPr>
          <p:cNvPr id="30728" name="Rectangle 8"/>
          <p:cNvSpPr>
            <a:spLocks noChangeArrowheads="1"/>
          </p:cNvSpPr>
          <p:nvPr/>
        </p:nvSpPr>
        <p:spPr bwMode="auto">
          <a:xfrm>
            <a:off x="-152400" y="2743200"/>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974725"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buFont typeface="Arial" pitchFamily="34" charset="0"/>
              <a:buChar char="•"/>
            </a:pPr>
            <a:r>
              <a:rPr lang="en-US" altLang="en-US" sz="2400"/>
              <a:t>Go to http://grcc.greenriver.edu/student-email/.  Make sure you have the handout that describes the email system. It is in your folder. If you still want to use your current email address, have the GRCC  one forwarded to your old one, or check them both.</a:t>
            </a:r>
          </a:p>
          <a:p>
            <a:pPr lvl="1" eaLnBrk="1" hangingPunct="1">
              <a:buFont typeface="Arial" pitchFamily="34" charset="0"/>
              <a:buChar char="•"/>
            </a:pPr>
            <a:endParaRPr lang="en-US" altLang="en-US" sz="2400"/>
          </a:p>
        </p:txBody>
      </p:sp>
      <p:sp>
        <p:nvSpPr>
          <p:cNvPr id="30729" name="Rectangle 9"/>
          <p:cNvSpPr>
            <a:spLocks noChangeArrowheads="1"/>
          </p:cNvSpPr>
          <p:nvPr/>
        </p:nvSpPr>
        <p:spPr bwMode="auto">
          <a:xfrm>
            <a:off x="0" y="4343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Will this email address go away?</a:t>
            </a:r>
          </a:p>
        </p:txBody>
      </p:sp>
      <p:sp>
        <p:nvSpPr>
          <p:cNvPr id="30730" name="Rectangle 10"/>
          <p:cNvSpPr>
            <a:spLocks noChangeArrowheads="1"/>
          </p:cNvSpPr>
          <p:nvPr/>
        </p:nvSpPr>
        <p:spPr bwMode="auto">
          <a:xfrm>
            <a:off x="-152400" y="5029200"/>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974725"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buFont typeface="Arial" pitchFamily="34" charset="0"/>
              <a:buChar char="•"/>
            </a:pPr>
            <a:r>
              <a:rPr lang="en-US" altLang="en-US" sz="2400"/>
              <a:t>No it is yours for life!</a:t>
            </a:r>
          </a:p>
        </p:txBody>
      </p:sp>
      <p:sp>
        <p:nvSpPr>
          <p:cNvPr id="14" name="Rectangle 13"/>
          <p:cNvSpPr>
            <a:spLocks noChangeArrowheads="1"/>
          </p:cNvSpPr>
          <p:nvPr/>
        </p:nvSpPr>
        <p:spPr bwMode="auto">
          <a:xfrm>
            <a:off x="0" y="5486400"/>
            <a:ext cx="876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Do I have to buy ALEKS?</a:t>
            </a:r>
            <a:endParaRPr lang="en-US" altLang="en-US" sz="2400"/>
          </a:p>
        </p:txBody>
      </p:sp>
      <p:sp>
        <p:nvSpPr>
          <p:cNvPr id="15" name="Rectangle 14"/>
          <p:cNvSpPr>
            <a:spLocks noChangeArrowheads="1"/>
          </p:cNvSpPr>
          <p:nvPr/>
        </p:nvSpPr>
        <p:spPr bwMode="auto">
          <a:xfrm>
            <a:off x="-152400" y="6027738"/>
            <a:ext cx="929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974725"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buFont typeface="Arial" pitchFamily="34" charset="0"/>
              <a:buChar char="•"/>
            </a:pPr>
            <a:r>
              <a:rPr lang="en-US" altLang="en-US" sz="2400"/>
              <a:t>Yes it is a course requirement for your 40 hours.</a:t>
            </a:r>
          </a:p>
        </p:txBody>
      </p:sp>
      <p:grpSp>
        <p:nvGrpSpPr>
          <p:cNvPr id="13" name="Group 12"/>
          <p:cNvGrpSpPr/>
          <p:nvPr/>
        </p:nvGrpSpPr>
        <p:grpSpPr>
          <a:xfrm>
            <a:off x="-13447" y="289555"/>
            <a:ext cx="3216275" cy="1844045"/>
            <a:chOff x="-13447" y="289555"/>
            <a:chExt cx="3216275" cy="1844045"/>
          </a:xfrm>
        </p:grpSpPr>
        <p:sp>
          <p:nvSpPr>
            <p:cNvPr id="16"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7"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 calcmode="lin" valueType="num">
                                      <p:cBhvr additive="base">
                                        <p:cTn id="7" dur="500" fill="hold"/>
                                        <p:tgtEl>
                                          <p:spTgt spid="30727"/>
                                        </p:tgtEl>
                                        <p:attrNameLst>
                                          <p:attrName>ppt_x</p:attrName>
                                        </p:attrNameLst>
                                      </p:cBhvr>
                                      <p:tavLst>
                                        <p:tav tm="0">
                                          <p:val>
                                            <p:strVal val="1+#ppt_w/2"/>
                                          </p:val>
                                        </p:tav>
                                        <p:tav tm="100000">
                                          <p:val>
                                            <p:strVal val="#ppt_x"/>
                                          </p:val>
                                        </p:tav>
                                      </p:tavLst>
                                    </p:anim>
                                    <p:anim calcmode="lin" valueType="num">
                                      <p:cBhvr additive="base">
                                        <p:cTn id="8"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additive="base">
                                        <p:cTn id="13"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8">
                                            <p:txEl>
                                              <p:pRg st="0" end="0"/>
                                            </p:txEl>
                                          </p:spTgt>
                                        </p:tgtEl>
                                        <p:attrNameLst>
                                          <p:attrName>style.visibility</p:attrName>
                                        </p:attrNameLst>
                                      </p:cBhvr>
                                      <p:to>
                                        <p:strVal val="visible"/>
                                      </p:to>
                                    </p:set>
                                    <p:anim calcmode="lin" valueType="num">
                                      <p:cBhvr additive="base">
                                        <p:cTn id="19" dur="500" fill="hold"/>
                                        <p:tgtEl>
                                          <p:spTgt spid="3072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9">
                                            <p:txEl>
                                              <p:pRg st="0" end="0"/>
                                            </p:txEl>
                                          </p:spTgt>
                                        </p:tgtEl>
                                        <p:attrNameLst>
                                          <p:attrName>style.visibility</p:attrName>
                                        </p:attrNameLst>
                                      </p:cBhvr>
                                      <p:to>
                                        <p:strVal val="visible"/>
                                      </p:to>
                                    </p:set>
                                    <p:anim calcmode="lin" valueType="num">
                                      <p:cBhvr additive="base">
                                        <p:cTn id="25" dur="500" fill="hold"/>
                                        <p:tgtEl>
                                          <p:spTgt spid="30729">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30">
                                            <p:txEl>
                                              <p:pRg st="0" end="0"/>
                                            </p:txEl>
                                          </p:spTgt>
                                        </p:tgtEl>
                                        <p:attrNameLst>
                                          <p:attrName>style.visibility</p:attrName>
                                        </p:attrNameLst>
                                      </p:cBhvr>
                                      <p:to>
                                        <p:strVal val="visible"/>
                                      </p:to>
                                    </p:set>
                                    <p:anim calcmode="lin" valueType="num">
                                      <p:cBhvr additive="base">
                                        <p:cTn id="31" dur="500" fill="hold"/>
                                        <p:tgtEl>
                                          <p:spTgt spid="30730">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7" grpId="0" autoUpdateAnimBg="0"/>
      <p:bldP spid="30728" grpId="0" build="p" autoUpdateAnimBg="0"/>
      <p:bldP spid="30729" grpId="0" build="p" autoUpdateAnimBg="0"/>
      <p:bldP spid="30730" grpId="0" build="p" autoUpdateAnimBg="0"/>
      <p:bldP spid="14" grpId="0"/>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31751" name="Rectangle 7"/>
          <p:cNvSpPr>
            <a:spLocks noChangeArrowheads="1"/>
          </p:cNvSpPr>
          <p:nvPr/>
        </p:nvSpPr>
        <p:spPr bwMode="auto">
          <a:xfrm>
            <a:off x="2743200" y="914400"/>
            <a:ext cx="6400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000">
                <a:solidFill>
                  <a:srgbClr val="FF3300"/>
                </a:solidFill>
              </a:rPr>
              <a:t>FAQ</a:t>
            </a:r>
          </a:p>
          <a:p>
            <a:pPr eaLnBrk="1" hangingPunct="1">
              <a:spcBef>
                <a:spcPct val="0"/>
              </a:spcBef>
              <a:buFontTx/>
              <a:buNone/>
            </a:pPr>
            <a:r>
              <a:rPr lang="en-US" altLang="en-US" sz="4000">
                <a:solidFill>
                  <a:srgbClr val="FF3300"/>
                </a:solidFill>
              </a:rPr>
              <a:t>(Frequently Asked Questions)</a:t>
            </a:r>
          </a:p>
        </p:txBody>
      </p:sp>
      <p:sp>
        <p:nvSpPr>
          <p:cNvPr id="31753" name="Rectangle 9"/>
          <p:cNvSpPr>
            <a:spLocks noChangeArrowheads="1"/>
          </p:cNvSpPr>
          <p:nvPr/>
        </p:nvSpPr>
        <p:spPr bwMode="auto">
          <a:xfrm>
            <a:off x="0" y="22860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923925" indent="-466725"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What about ALEKS worksheets?  (READ THIS!) </a:t>
            </a:r>
          </a:p>
          <a:p>
            <a:pPr lvl="1" eaLnBrk="1" hangingPunct="1">
              <a:buFontTx/>
              <a:buChar char="•"/>
            </a:pPr>
            <a:r>
              <a:rPr lang="en-US" altLang="en-US" sz="2400"/>
              <a:t>These are a little problematic. The time doesn’t show on ALEKS.  Also the answers are not provided unless you ask your instructor for them each time.  Do not use the worksheets unless you are doing them on your own time and not counting them for this class. Clicking on them immediately sends your instrictor a solution sheet, so we know when you have done it. </a:t>
            </a:r>
          </a:p>
          <a:p>
            <a:pPr eaLnBrk="1" hangingPunct="1"/>
            <a:r>
              <a:rPr lang="en-US" altLang="en-US"/>
              <a:t>Why do they ask me to sign in at the MLC?</a:t>
            </a:r>
          </a:p>
        </p:txBody>
      </p:sp>
      <p:sp>
        <p:nvSpPr>
          <p:cNvPr id="31754" name="Rectangle 10"/>
          <p:cNvSpPr>
            <a:spLocks noChangeArrowheads="1"/>
          </p:cNvSpPr>
          <p:nvPr/>
        </p:nvSpPr>
        <p:spPr bwMode="auto">
          <a:xfrm>
            <a:off x="-228600" y="5638800"/>
            <a:ext cx="9372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974725"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buFont typeface="Arial" pitchFamily="34" charset="0"/>
              <a:buChar char="•"/>
            </a:pPr>
            <a:r>
              <a:rPr lang="en-US" altLang="en-US" sz="2400"/>
              <a:t>That is unrelated to the module classes. Their funding is dependent on usage, so you are helping us to keep the MLC financially afloat.  Please sign in there.  </a:t>
            </a:r>
          </a:p>
        </p:txBody>
      </p:sp>
      <p:grpSp>
        <p:nvGrpSpPr>
          <p:cNvPr id="9" name="Group 8"/>
          <p:cNvGrpSpPr/>
          <p:nvPr/>
        </p:nvGrpSpPr>
        <p:grpSpPr>
          <a:xfrm>
            <a:off x="-13447" y="289555"/>
            <a:ext cx="3216275" cy="1844045"/>
            <a:chOff x="-13447" y="289555"/>
            <a:chExt cx="3216275" cy="1844045"/>
          </a:xfrm>
        </p:grpSpPr>
        <p:sp>
          <p:nvSpPr>
            <p:cNvPr id="10"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1"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additive="base">
                                        <p:cTn id="7" dur="500" fill="hold"/>
                                        <p:tgtEl>
                                          <p:spTgt spid="31751"/>
                                        </p:tgtEl>
                                        <p:attrNameLst>
                                          <p:attrName>ppt_x</p:attrName>
                                        </p:attrNameLst>
                                      </p:cBhvr>
                                      <p:tavLst>
                                        <p:tav tm="0">
                                          <p:val>
                                            <p:strVal val="1+#ppt_w/2"/>
                                          </p:val>
                                        </p:tav>
                                        <p:tav tm="100000">
                                          <p:val>
                                            <p:strVal val="#ppt_x"/>
                                          </p:val>
                                        </p:tav>
                                      </p:tavLst>
                                    </p:anim>
                                    <p:anim calcmode="lin" valueType="num">
                                      <p:cBhvr additive="base">
                                        <p:cTn id="8" dur="500" fill="hold"/>
                                        <p:tgtEl>
                                          <p:spTgt spid="317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53">
                                            <p:txEl>
                                              <p:pRg st="0" end="0"/>
                                            </p:txEl>
                                          </p:spTgt>
                                        </p:tgtEl>
                                        <p:attrNameLst>
                                          <p:attrName>style.visibility</p:attrName>
                                        </p:attrNameLst>
                                      </p:cBhvr>
                                      <p:to>
                                        <p:strVal val="visible"/>
                                      </p:to>
                                    </p:set>
                                    <p:anim calcmode="lin" valueType="num">
                                      <p:cBhvr additive="base">
                                        <p:cTn id="13" dur="500" fill="hold"/>
                                        <p:tgtEl>
                                          <p:spTgt spid="3175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5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1753">
                                            <p:txEl>
                                              <p:pRg st="1" end="1"/>
                                            </p:txEl>
                                          </p:spTgt>
                                        </p:tgtEl>
                                        <p:attrNameLst>
                                          <p:attrName>style.visibility</p:attrName>
                                        </p:attrNameLst>
                                      </p:cBhvr>
                                      <p:to>
                                        <p:strVal val="visible"/>
                                      </p:to>
                                    </p:set>
                                    <p:anim calcmode="lin" valueType="num">
                                      <p:cBhvr additive="base">
                                        <p:cTn id="17" dur="500" fill="hold"/>
                                        <p:tgtEl>
                                          <p:spTgt spid="3175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17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1753">
                                            <p:txEl>
                                              <p:pRg st="2" end="2"/>
                                            </p:txEl>
                                          </p:spTgt>
                                        </p:tgtEl>
                                        <p:attrNameLst>
                                          <p:attrName>style.visibility</p:attrName>
                                        </p:attrNameLst>
                                      </p:cBhvr>
                                      <p:to>
                                        <p:strVal val="visible"/>
                                      </p:to>
                                    </p:set>
                                    <p:anim calcmode="lin" valueType="num">
                                      <p:cBhvr additive="base">
                                        <p:cTn id="23" dur="500" fill="hold"/>
                                        <p:tgtEl>
                                          <p:spTgt spid="3175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175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1754">
                                            <p:txEl>
                                              <p:pRg st="0" end="0"/>
                                            </p:txEl>
                                          </p:spTgt>
                                        </p:tgtEl>
                                        <p:attrNameLst>
                                          <p:attrName>style.visibility</p:attrName>
                                        </p:attrNameLst>
                                      </p:cBhvr>
                                      <p:to>
                                        <p:strVal val="visible"/>
                                      </p:to>
                                    </p:set>
                                    <p:anim calcmode="lin" valueType="num">
                                      <p:cBhvr additive="base">
                                        <p:cTn id="29" dur="500" fill="hold"/>
                                        <p:tgtEl>
                                          <p:spTgt spid="31754">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175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utoUpdateAnimBg="0"/>
      <p:bldP spid="31753" grpId="0" build="p" autoUpdateAnimBg="0"/>
      <p:bldP spid="31754"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22531" name="Rectangle 3"/>
          <p:cNvSpPr>
            <a:spLocks noGrp="1" noChangeArrowheads="1"/>
          </p:cNvSpPr>
          <p:nvPr>
            <p:ph type="subTitle" idx="1"/>
          </p:nvPr>
        </p:nvSpPr>
        <p:spPr>
          <a:xfrm>
            <a:off x="0" y="2235200"/>
            <a:ext cx="9144000" cy="609600"/>
          </a:xfrm>
        </p:spPr>
        <p:txBody>
          <a:bodyPr/>
          <a:lstStyle/>
          <a:p>
            <a:pPr marL="466725" indent="-466725" algn="l" eaLnBrk="1" hangingPunct="1">
              <a:buFontTx/>
              <a:buChar char="•"/>
            </a:pPr>
            <a:r>
              <a:rPr lang="en-US" altLang="en-US" dirty="0" smtClean="0"/>
              <a:t>If I am in Math </a:t>
            </a:r>
            <a:r>
              <a:rPr lang="en-US" altLang="en-US" dirty="0" smtClean="0"/>
              <a:t>78, </a:t>
            </a:r>
            <a:r>
              <a:rPr lang="en-US" altLang="en-US" dirty="0" smtClean="0"/>
              <a:t>do I need to cover Math 70 material?</a:t>
            </a:r>
          </a:p>
        </p:txBody>
      </p:sp>
      <p:sp>
        <p:nvSpPr>
          <p:cNvPr id="22535" name="Rectangle 7"/>
          <p:cNvSpPr>
            <a:spLocks noChangeArrowheads="1"/>
          </p:cNvSpPr>
          <p:nvPr/>
        </p:nvSpPr>
        <p:spPr bwMode="auto">
          <a:xfrm>
            <a:off x="2743200" y="914400"/>
            <a:ext cx="6400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4000">
                <a:solidFill>
                  <a:srgbClr val="FF3300"/>
                </a:solidFill>
              </a:rPr>
              <a:t>FAQ</a:t>
            </a:r>
          </a:p>
          <a:p>
            <a:pPr eaLnBrk="1" hangingPunct="1">
              <a:spcBef>
                <a:spcPct val="0"/>
              </a:spcBef>
              <a:buFontTx/>
              <a:buNone/>
            </a:pPr>
            <a:r>
              <a:rPr lang="en-US" altLang="en-US" sz="4000">
                <a:solidFill>
                  <a:srgbClr val="FF3300"/>
                </a:solidFill>
              </a:rPr>
              <a:t>(Frequently Asked Questions)</a:t>
            </a:r>
          </a:p>
        </p:txBody>
      </p:sp>
      <p:sp>
        <p:nvSpPr>
          <p:cNvPr id="22536" name="Rectangle 8"/>
          <p:cNvSpPr>
            <a:spLocks noChangeArrowheads="1"/>
          </p:cNvSpPr>
          <p:nvPr/>
        </p:nvSpPr>
        <p:spPr bwMode="auto">
          <a:xfrm>
            <a:off x="-152400" y="3200400"/>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974725"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buFont typeface="Arial" pitchFamily="34" charset="0"/>
              <a:buChar char="•"/>
            </a:pPr>
            <a:r>
              <a:rPr lang="en-US" altLang="en-US" sz="2400"/>
              <a:t>No.  You work on those topics the you need help with, no matter what course those topics are from. That is the strength of ALEKS. If you decide the material is too easy or too hard, let me know. </a:t>
            </a:r>
          </a:p>
        </p:txBody>
      </p:sp>
      <p:sp>
        <p:nvSpPr>
          <p:cNvPr id="22537" name="Rectangle 9"/>
          <p:cNvSpPr>
            <a:spLocks noChangeArrowheads="1"/>
          </p:cNvSpPr>
          <p:nvPr/>
        </p:nvSpPr>
        <p:spPr bwMode="auto">
          <a:xfrm>
            <a:off x="0" y="5181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endParaRPr lang="en-US" altLang="en-US"/>
          </a:p>
        </p:txBody>
      </p:sp>
      <p:sp>
        <p:nvSpPr>
          <p:cNvPr id="22540" name="Rectangle 12"/>
          <p:cNvSpPr>
            <a:spLocks noChangeArrowheads="1"/>
          </p:cNvSpPr>
          <p:nvPr/>
        </p:nvSpPr>
        <p:spPr bwMode="auto">
          <a:xfrm>
            <a:off x="31750" y="4419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Can I count other reading/study/tutoring time towards my hours?</a:t>
            </a:r>
          </a:p>
        </p:txBody>
      </p:sp>
      <p:sp>
        <p:nvSpPr>
          <p:cNvPr id="22541" name="Rectangle 13"/>
          <p:cNvSpPr>
            <a:spLocks noChangeArrowheads="1"/>
          </p:cNvSpPr>
          <p:nvPr/>
        </p:nvSpPr>
        <p:spPr bwMode="auto">
          <a:xfrm>
            <a:off x="-152400" y="5410200"/>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974725"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buFont typeface="Arial" pitchFamily="34" charset="0"/>
              <a:buChar char="•"/>
            </a:pPr>
            <a:r>
              <a:rPr lang="en-US" altLang="en-US" sz="2400" dirty="0"/>
              <a:t>No.  Nothing (except workshops) counts towards your 40 hours except what you do on ALEKS.  ALEKS keeps track of the time and progress.  WORKSHEETS DO NOT COUNT!</a:t>
            </a:r>
          </a:p>
        </p:txBody>
      </p:sp>
      <p:grpSp>
        <p:nvGrpSpPr>
          <p:cNvPr id="12" name="Group 11"/>
          <p:cNvGrpSpPr/>
          <p:nvPr/>
        </p:nvGrpSpPr>
        <p:grpSpPr>
          <a:xfrm>
            <a:off x="-13447" y="289555"/>
            <a:ext cx="3216275" cy="1844045"/>
            <a:chOff x="-13447" y="289555"/>
            <a:chExt cx="3216275" cy="1844045"/>
          </a:xfrm>
        </p:grpSpPr>
        <p:sp>
          <p:nvSpPr>
            <p:cNvPr id="13"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4"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1+#ppt_w/2"/>
                                          </p:val>
                                        </p:tav>
                                        <p:tav tm="100000">
                                          <p:val>
                                            <p:strVal val="#ppt_x"/>
                                          </p:val>
                                        </p:tav>
                                      </p:tavLst>
                                    </p:anim>
                                    <p:anim calcmode="lin" valueType="num">
                                      <p:cBhvr additive="base">
                                        <p:cTn id="8" dur="5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additive="base">
                                        <p:cTn id="13"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6">
                                            <p:txEl>
                                              <p:pRg st="0" end="0"/>
                                            </p:txEl>
                                          </p:spTgt>
                                        </p:tgtEl>
                                        <p:attrNameLst>
                                          <p:attrName>style.visibility</p:attrName>
                                        </p:attrNameLst>
                                      </p:cBhvr>
                                      <p:to>
                                        <p:strVal val="visible"/>
                                      </p:to>
                                    </p:set>
                                    <p:anim calcmode="lin" valueType="num">
                                      <p:cBhvr additive="base">
                                        <p:cTn id="19" dur="500" fill="hold"/>
                                        <p:tgtEl>
                                          <p:spTgt spid="2253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40">
                                            <p:txEl>
                                              <p:pRg st="0" end="0"/>
                                            </p:txEl>
                                          </p:spTgt>
                                        </p:tgtEl>
                                        <p:attrNameLst>
                                          <p:attrName>style.visibility</p:attrName>
                                        </p:attrNameLst>
                                      </p:cBhvr>
                                      <p:to>
                                        <p:strVal val="visible"/>
                                      </p:to>
                                    </p:set>
                                    <p:anim calcmode="lin" valueType="num">
                                      <p:cBhvr additive="base">
                                        <p:cTn id="25" dur="500" fill="hold"/>
                                        <p:tgtEl>
                                          <p:spTgt spid="2254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41">
                                            <p:txEl>
                                              <p:pRg st="0" end="0"/>
                                            </p:txEl>
                                          </p:spTgt>
                                        </p:tgtEl>
                                        <p:attrNameLst>
                                          <p:attrName>style.visibility</p:attrName>
                                        </p:attrNameLst>
                                      </p:cBhvr>
                                      <p:to>
                                        <p:strVal val="visible"/>
                                      </p:to>
                                    </p:set>
                                    <p:anim calcmode="lin" valueType="num">
                                      <p:cBhvr additive="base">
                                        <p:cTn id="31" dur="500" fill="hold"/>
                                        <p:tgtEl>
                                          <p:spTgt spid="2254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4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22537">
                                            <p:txEl>
                                              <p:pRg st="0" end="0"/>
                                            </p:txEl>
                                          </p:spTgt>
                                        </p:tgtEl>
                                        <p:attrNameLst>
                                          <p:attrName>style.visibility</p:attrName>
                                        </p:attrNameLst>
                                      </p:cBhvr>
                                      <p:to>
                                        <p:strVal val="visible"/>
                                      </p:to>
                                    </p:set>
                                    <p:anim calcmode="lin" valueType="num">
                                      <p:cBhvr additive="base">
                                        <p:cTn id="37" dur="500" fill="hold"/>
                                        <p:tgtEl>
                                          <p:spTgt spid="22537">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5" grpId="0" autoUpdateAnimBg="0"/>
      <p:bldP spid="22536" grpId="0" build="p" autoUpdateAnimBg="0"/>
      <p:bldP spid="22537" grpId="0" build="p" autoUpdateAnimBg="0"/>
      <p:bldP spid="22540" grpId="0" build="p" autoUpdateAnimBg="0"/>
      <p:bldP spid="2254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7171" name="Rectangle 3"/>
          <p:cNvSpPr>
            <a:spLocks noGrp="1" noChangeArrowheads="1"/>
          </p:cNvSpPr>
          <p:nvPr>
            <p:ph type="subTitle" idx="1"/>
          </p:nvPr>
        </p:nvSpPr>
        <p:spPr>
          <a:xfrm>
            <a:off x="0" y="2819400"/>
            <a:ext cx="9144000" cy="609600"/>
          </a:xfrm>
        </p:spPr>
        <p:txBody>
          <a:bodyPr/>
          <a:lstStyle/>
          <a:p>
            <a:pPr marL="466725" indent="-466725" algn="l" eaLnBrk="1" hangingPunct="1">
              <a:buFontTx/>
              <a:buChar char="•"/>
            </a:pPr>
            <a:r>
              <a:rPr lang="en-US" altLang="en-US" smtClean="0"/>
              <a:t>Videos</a:t>
            </a:r>
          </a:p>
        </p:txBody>
      </p:sp>
      <p:sp>
        <p:nvSpPr>
          <p:cNvPr id="7175" name="Rectangle 7"/>
          <p:cNvSpPr>
            <a:spLocks noChangeArrowheads="1"/>
          </p:cNvSpPr>
          <p:nvPr/>
        </p:nvSpPr>
        <p:spPr bwMode="auto">
          <a:xfrm>
            <a:off x="3276600" y="914400"/>
            <a:ext cx="5602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MLC Resources Available</a:t>
            </a:r>
          </a:p>
        </p:txBody>
      </p:sp>
      <p:sp>
        <p:nvSpPr>
          <p:cNvPr id="7179" name="Rectangle 11"/>
          <p:cNvSpPr>
            <a:spLocks noChangeArrowheads="1"/>
          </p:cNvSpPr>
          <p:nvPr/>
        </p:nvSpPr>
        <p:spPr bwMode="auto">
          <a:xfrm>
            <a:off x="0" y="3276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257300" indent="-3429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r>
              <a:rPr lang="en-US" altLang="en-US" dirty="0"/>
              <a:t>Some text specific</a:t>
            </a:r>
          </a:p>
          <a:p>
            <a:pPr lvl="2" eaLnBrk="1" hangingPunct="1"/>
            <a:r>
              <a:rPr lang="en-US" altLang="en-US" dirty="0"/>
              <a:t>Calculator videos for Math </a:t>
            </a:r>
            <a:r>
              <a:rPr lang="en-US" altLang="en-US" dirty="0" smtClean="0"/>
              <a:t>78, 98</a:t>
            </a:r>
            <a:endParaRPr lang="en-US" altLang="en-US" dirty="0"/>
          </a:p>
          <a:p>
            <a:pPr lvl="2" eaLnBrk="1" hangingPunct="1"/>
            <a:r>
              <a:rPr lang="en-US" altLang="en-US" dirty="0"/>
              <a:t>You will learn better if you watch with pencil and paper in hand</a:t>
            </a:r>
          </a:p>
        </p:txBody>
      </p:sp>
      <p:sp>
        <p:nvSpPr>
          <p:cNvPr id="7180" name="Rectangle 12"/>
          <p:cNvSpPr>
            <a:spLocks noChangeArrowheads="1"/>
          </p:cNvSpPr>
          <p:nvPr/>
        </p:nvSpPr>
        <p:spPr bwMode="auto">
          <a:xfrm>
            <a:off x="0" y="4800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a:t>Tutors</a:t>
            </a:r>
          </a:p>
        </p:txBody>
      </p:sp>
      <p:sp>
        <p:nvSpPr>
          <p:cNvPr id="39944" name="Rectangle 13"/>
          <p:cNvSpPr>
            <a:spLocks noChangeArrowheads="1"/>
          </p:cNvSpPr>
          <p:nvPr/>
        </p:nvSpPr>
        <p:spPr bwMode="auto">
          <a:xfrm>
            <a:off x="0" y="5181600"/>
            <a:ext cx="8991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257300" indent="-3429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r>
              <a:rPr lang="en-US" altLang="en-US" b="1" dirty="0"/>
              <a:t>Available 	___ am-___ pm </a:t>
            </a:r>
            <a:r>
              <a:rPr lang="en-US" altLang="en-US" b="1" dirty="0" smtClean="0"/>
              <a:t>Mondays </a:t>
            </a:r>
            <a:r>
              <a:rPr lang="en-US" altLang="en-US" b="1" dirty="0"/>
              <a:t>through </a:t>
            </a:r>
            <a:r>
              <a:rPr lang="en-US" altLang="en-US" b="1" dirty="0" smtClean="0"/>
              <a:t>Thursdays </a:t>
            </a:r>
          </a:p>
          <a:p>
            <a:pPr lvl="2" eaLnBrk="1" hangingPunct="1"/>
            <a:r>
              <a:rPr lang="en-US" altLang="en-US" b="1" dirty="0" smtClean="0"/>
              <a:t>And ____am - ___ pm on Fridays</a:t>
            </a:r>
          </a:p>
          <a:p>
            <a:pPr lvl="2" eaLnBrk="1" hangingPunct="1"/>
            <a:r>
              <a:rPr lang="en-US" altLang="en-US" dirty="0" smtClean="0"/>
              <a:t>Always </a:t>
            </a:r>
            <a:r>
              <a:rPr lang="en-US" altLang="en-US" dirty="0"/>
              <a:t>work with pencil and paper and don’t let the tutors just work the problems for you. Make sure you understand!</a:t>
            </a:r>
          </a:p>
        </p:txBody>
      </p:sp>
      <p:sp>
        <p:nvSpPr>
          <p:cNvPr id="7182" name="Text Box 14"/>
          <p:cNvSpPr txBox="1">
            <a:spLocks noChangeArrowheads="1"/>
          </p:cNvSpPr>
          <p:nvPr/>
        </p:nvSpPr>
        <p:spPr bwMode="auto">
          <a:xfrm>
            <a:off x="304800" y="182880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800"/>
              <a:t>The MLC (Math Learning Center) is in CH 313 </a:t>
            </a:r>
            <a:r>
              <a:rPr lang="en-US" altLang="en-US" b="1" i="1">
                <a:solidFill>
                  <a:srgbClr val="FF3300"/>
                </a:solidFill>
              </a:rPr>
              <a:t>(Pay attention; your first paper needs this kind of info!!)</a:t>
            </a:r>
            <a:r>
              <a:rPr lang="en-US" altLang="en-US" sz="2800">
                <a:solidFill>
                  <a:srgbClr val="FF3300"/>
                </a:solidFill>
              </a:rPr>
              <a:t> </a:t>
            </a:r>
          </a:p>
        </p:txBody>
      </p:sp>
      <p:grpSp>
        <p:nvGrpSpPr>
          <p:cNvPr id="12" name="Group 11"/>
          <p:cNvGrpSpPr/>
          <p:nvPr/>
        </p:nvGrpSpPr>
        <p:grpSpPr>
          <a:xfrm>
            <a:off x="-13447" y="289555"/>
            <a:ext cx="3216275" cy="1844045"/>
            <a:chOff x="-13447" y="289555"/>
            <a:chExt cx="3216275" cy="1844045"/>
          </a:xfrm>
        </p:grpSpPr>
        <p:sp>
          <p:nvSpPr>
            <p:cNvPr id="13"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4"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 fill="hold"/>
                                        <p:tgtEl>
                                          <p:spTgt spid="7175"/>
                                        </p:tgtEl>
                                        <p:attrNameLst>
                                          <p:attrName>ppt_x</p:attrName>
                                        </p:attrNameLst>
                                      </p:cBhvr>
                                      <p:tavLst>
                                        <p:tav tm="0">
                                          <p:val>
                                            <p:strVal val="1+#ppt_w/2"/>
                                          </p:val>
                                        </p:tav>
                                        <p:tav tm="100000">
                                          <p:val>
                                            <p:strVal val="#ppt_x"/>
                                          </p:val>
                                        </p:tav>
                                      </p:tavLst>
                                    </p:anim>
                                    <p:anim calcmode="lin" valueType="num">
                                      <p:cBhvr additive="base">
                                        <p:cTn id="8"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82"/>
                                        </p:tgtEl>
                                        <p:attrNameLst>
                                          <p:attrName>style.visibility</p:attrName>
                                        </p:attrNameLst>
                                      </p:cBhvr>
                                      <p:to>
                                        <p:strVal val="visible"/>
                                      </p:to>
                                    </p:set>
                                    <p:anim calcmode="lin" valueType="num">
                                      <p:cBhvr additive="base">
                                        <p:cTn id="13" dur="500" fill="hold"/>
                                        <p:tgtEl>
                                          <p:spTgt spid="7182"/>
                                        </p:tgtEl>
                                        <p:attrNameLst>
                                          <p:attrName>ppt_x</p:attrName>
                                        </p:attrNameLst>
                                      </p:cBhvr>
                                      <p:tavLst>
                                        <p:tav tm="0">
                                          <p:val>
                                            <p:strVal val="0-#ppt_w/2"/>
                                          </p:val>
                                        </p:tav>
                                        <p:tav tm="100000">
                                          <p:val>
                                            <p:strVal val="#ppt_x"/>
                                          </p:val>
                                        </p:tav>
                                      </p:tavLst>
                                    </p:anim>
                                    <p:anim calcmode="lin" valueType="num">
                                      <p:cBhvr additive="base">
                                        <p:cTn id="14" dur="500" fill="hold"/>
                                        <p:tgtEl>
                                          <p:spTgt spid="718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0" end="0"/>
                                            </p:txEl>
                                          </p:spTgt>
                                        </p:tgtEl>
                                        <p:attrNameLst>
                                          <p:attrName>style.visibility</p:attrName>
                                        </p:attrNameLst>
                                      </p:cBhvr>
                                      <p:to>
                                        <p:strVal val="visible"/>
                                      </p:to>
                                    </p:set>
                                    <p:anim calcmode="lin" valueType="num">
                                      <p:cBhvr additive="base">
                                        <p:cTn id="19"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9">
                                            <p:txEl>
                                              <p:pRg st="0" end="0"/>
                                            </p:txEl>
                                          </p:spTgt>
                                        </p:tgtEl>
                                        <p:attrNameLst>
                                          <p:attrName>style.visibility</p:attrName>
                                        </p:attrNameLst>
                                      </p:cBhvr>
                                      <p:to>
                                        <p:strVal val="visible"/>
                                      </p:to>
                                    </p:set>
                                    <p:anim calcmode="lin" valueType="num">
                                      <p:cBhvr additive="base">
                                        <p:cTn id="25" dur="500" fill="hold"/>
                                        <p:tgtEl>
                                          <p:spTgt spid="7179">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9">
                                            <p:txEl>
                                              <p:pRg st="1" end="1"/>
                                            </p:txEl>
                                          </p:spTgt>
                                        </p:tgtEl>
                                        <p:attrNameLst>
                                          <p:attrName>style.visibility</p:attrName>
                                        </p:attrNameLst>
                                      </p:cBhvr>
                                      <p:to>
                                        <p:strVal val="visible"/>
                                      </p:to>
                                    </p:set>
                                    <p:anim calcmode="lin" valueType="num">
                                      <p:cBhvr additive="base">
                                        <p:cTn id="31" dur="500" fill="hold"/>
                                        <p:tgtEl>
                                          <p:spTgt spid="7179">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9">
                                            <p:txEl>
                                              <p:pRg st="2" end="2"/>
                                            </p:txEl>
                                          </p:spTgt>
                                        </p:tgtEl>
                                        <p:attrNameLst>
                                          <p:attrName>style.visibility</p:attrName>
                                        </p:attrNameLst>
                                      </p:cBhvr>
                                      <p:to>
                                        <p:strVal val="visible"/>
                                      </p:to>
                                    </p:set>
                                    <p:anim calcmode="lin" valueType="num">
                                      <p:cBhvr additive="base">
                                        <p:cTn id="37" dur="500" fill="hold"/>
                                        <p:tgtEl>
                                          <p:spTgt spid="7179">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80">
                                            <p:txEl>
                                              <p:pRg st="0" end="0"/>
                                            </p:txEl>
                                          </p:spTgt>
                                        </p:tgtEl>
                                        <p:attrNameLst>
                                          <p:attrName>style.visibility</p:attrName>
                                        </p:attrNameLst>
                                      </p:cBhvr>
                                      <p:to>
                                        <p:strVal val="visible"/>
                                      </p:to>
                                    </p:set>
                                    <p:anim calcmode="lin" valueType="num">
                                      <p:cBhvr additive="base">
                                        <p:cTn id="43" dur="500" fill="hold"/>
                                        <p:tgtEl>
                                          <p:spTgt spid="7180">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8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944"/>
                                        </p:tgtEl>
                                        <p:attrNameLst>
                                          <p:attrName>style.visibility</p:attrName>
                                        </p:attrNameLst>
                                      </p:cBhvr>
                                      <p:to>
                                        <p:strVal val="visible"/>
                                      </p:to>
                                    </p:set>
                                    <p:anim calcmode="lin" valueType="num">
                                      <p:cBhvr additive="base">
                                        <p:cTn id="49" dur="1000" fill="hold"/>
                                        <p:tgtEl>
                                          <p:spTgt spid="39944"/>
                                        </p:tgtEl>
                                        <p:attrNameLst>
                                          <p:attrName>ppt_x</p:attrName>
                                        </p:attrNameLst>
                                      </p:cBhvr>
                                      <p:tavLst>
                                        <p:tav tm="0">
                                          <p:val>
                                            <p:strVal val="#ppt_x"/>
                                          </p:val>
                                        </p:tav>
                                        <p:tav tm="100000">
                                          <p:val>
                                            <p:strVal val="#ppt_x"/>
                                          </p:val>
                                        </p:tav>
                                      </p:tavLst>
                                    </p:anim>
                                    <p:anim calcmode="lin" valueType="num">
                                      <p:cBhvr additive="base">
                                        <p:cTn id="50" dur="1000" fill="hold"/>
                                        <p:tgtEl>
                                          <p:spTgt spid="39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5" grpId="0" autoUpdateAnimBg="0"/>
      <p:bldP spid="7179" grpId="0" build="p" autoUpdateAnimBg="0"/>
      <p:bldP spid="7180" grpId="0" build="p" autoUpdateAnimBg="0"/>
      <p:bldP spid="39944" grpId="0"/>
      <p:bldP spid="7182"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2743200" y="0"/>
            <a:ext cx="6400800" cy="914400"/>
          </a:xfrm>
        </p:spPr>
        <p:txBody>
          <a:bodyPr/>
          <a:lstStyle/>
          <a:p>
            <a:pPr eaLnBrk="1" hangingPunct="1"/>
            <a:r>
              <a:rPr lang="en-US" altLang="en-US" sz="3600" dirty="0"/>
              <a:t>Math 68, 78, 88, 98</a:t>
            </a:r>
            <a:endParaRPr lang="en-US" altLang="en-US" sz="3600" dirty="0" smtClean="0"/>
          </a:p>
        </p:txBody>
      </p:sp>
      <p:sp>
        <p:nvSpPr>
          <p:cNvPr id="10243" name="Rectangle 3"/>
          <p:cNvSpPr>
            <a:spLocks noGrp="1" noChangeArrowheads="1"/>
          </p:cNvSpPr>
          <p:nvPr>
            <p:ph type="subTitle" idx="1"/>
          </p:nvPr>
        </p:nvSpPr>
        <p:spPr>
          <a:xfrm>
            <a:off x="0" y="2057400"/>
            <a:ext cx="9144000" cy="609600"/>
          </a:xfrm>
        </p:spPr>
        <p:txBody>
          <a:bodyPr/>
          <a:lstStyle/>
          <a:p>
            <a:pPr marL="466725" indent="-466725" algn="l" eaLnBrk="1" hangingPunct="1">
              <a:buFontTx/>
              <a:buChar char="•"/>
            </a:pPr>
            <a:r>
              <a:rPr lang="en-US" altLang="en-US" smtClean="0"/>
              <a:t>Extra Textbooks</a:t>
            </a:r>
          </a:p>
        </p:txBody>
      </p:sp>
      <p:sp>
        <p:nvSpPr>
          <p:cNvPr id="10247" name="Rectangle 7"/>
          <p:cNvSpPr>
            <a:spLocks noChangeArrowheads="1"/>
          </p:cNvSpPr>
          <p:nvPr/>
        </p:nvSpPr>
        <p:spPr bwMode="auto">
          <a:xfrm>
            <a:off x="3276600" y="1219200"/>
            <a:ext cx="5602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MLC Resources Available</a:t>
            </a:r>
          </a:p>
        </p:txBody>
      </p:sp>
      <p:sp>
        <p:nvSpPr>
          <p:cNvPr id="10248" name="Rectangle 8"/>
          <p:cNvSpPr>
            <a:spLocks noChangeArrowheads="1"/>
          </p:cNvSpPr>
          <p:nvPr/>
        </p:nvSpPr>
        <p:spPr bwMode="auto">
          <a:xfrm>
            <a:off x="0" y="2743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257300" indent="-3429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r>
              <a:rPr lang="en-US" altLang="en-US"/>
              <a:t>Pick Annotated Instructors Editions (AIE), if available.</a:t>
            </a:r>
          </a:p>
          <a:p>
            <a:pPr lvl="2" eaLnBrk="1" hangingPunct="1"/>
            <a:r>
              <a:rPr lang="en-US" altLang="en-US"/>
              <a:t>If not an AIE, work odd problems with answers.</a:t>
            </a:r>
          </a:p>
        </p:txBody>
      </p:sp>
      <p:sp>
        <p:nvSpPr>
          <p:cNvPr id="10249" name="Rectangle 9"/>
          <p:cNvSpPr>
            <a:spLocks noChangeArrowheads="1"/>
          </p:cNvSpPr>
          <p:nvPr/>
        </p:nvSpPr>
        <p:spPr bwMode="auto">
          <a:xfrm>
            <a:off x="0" y="3657600"/>
            <a:ext cx="9144000" cy="609600"/>
          </a:xfrm>
          <a:prstGeom prst="rect">
            <a:avLst/>
          </a:prstGeom>
          <a:noFill/>
          <a:ln>
            <a:noFill/>
          </a:ln>
          <a:extLst/>
        </p:spPr>
        <p:txBody>
          <a:bodyPr/>
          <a:lstStyle/>
          <a:p>
            <a:pPr marL="466725" indent="-466725">
              <a:spcBef>
                <a:spcPct val="20000"/>
              </a:spcBef>
              <a:buFontTx/>
              <a:buChar char="•"/>
              <a:defRPr/>
            </a:pPr>
            <a:r>
              <a:rPr lang="en-US" sz="3200" dirty="0"/>
              <a:t>Computer Software</a:t>
            </a:r>
          </a:p>
          <a:p>
            <a:pPr marL="1371600" lvl="2" indent="-457200">
              <a:spcBef>
                <a:spcPct val="20000"/>
              </a:spcBef>
              <a:buFont typeface="Arial" pitchFamily="34" charset="0"/>
              <a:buChar char="•"/>
              <a:defRPr/>
            </a:pPr>
            <a:r>
              <a:rPr lang="en-US" dirty="0"/>
              <a:t>Make sure you use pencil and paper to work the problems</a:t>
            </a:r>
            <a:endParaRPr lang="en-US" sz="3200" dirty="0"/>
          </a:p>
          <a:p>
            <a:pPr marL="466725" lvl="2" indent="-466725">
              <a:spcBef>
                <a:spcPct val="20000"/>
              </a:spcBef>
              <a:buFontTx/>
              <a:buChar char="•"/>
              <a:defRPr/>
            </a:pPr>
            <a:r>
              <a:rPr lang="en-US" sz="3200" dirty="0"/>
              <a:t>Workshops</a:t>
            </a:r>
            <a:endParaRPr lang="en-US" dirty="0"/>
          </a:p>
        </p:txBody>
      </p:sp>
      <p:sp>
        <p:nvSpPr>
          <p:cNvPr id="10250" name="Rectangle 10"/>
          <p:cNvSpPr>
            <a:spLocks noChangeArrowheads="1"/>
          </p:cNvSpPr>
          <p:nvPr/>
        </p:nvSpPr>
        <p:spPr bwMode="auto">
          <a:xfrm>
            <a:off x="0" y="41910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buFontTx/>
              <a:buNone/>
            </a:pPr>
            <a:endParaRPr lang="en-US" altLang="en-US"/>
          </a:p>
        </p:txBody>
      </p:sp>
      <p:sp>
        <p:nvSpPr>
          <p:cNvPr id="11" name="Rectangle 8"/>
          <p:cNvSpPr>
            <a:spLocks noChangeArrowheads="1"/>
          </p:cNvSpPr>
          <p:nvPr/>
        </p:nvSpPr>
        <p:spPr bwMode="auto">
          <a:xfrm>
            <a:off x="0" y="51816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257300" indent="-3429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r>
              <a:rPr lang="en-US" altLang="en-US"/>
              <a:t>Calculator and other workshops are sometimes offered. These count instead of ALEKS. They are the only things that reduce your 40 hour ALEKS requirement. </a:t>
            </a:r>
          </a:p>
        </p:txBody>
      </p:sp>
      <p:grpSp>
        <p:nvGrpSpPr>
          <p:cNvPr id="12" name="Group 11"/>
          <p:cNvGrpSpPr/>
          <p:nvPr/>
        </p:nvGrpSpPr>
        <p:grpSpPr>
          <a:xfrm>
            <a:off x="-13447" y="289555"/>
            <a:ext cx="3216275" cy="1844045"/>
            <a:chOff x="-13447" y="289555"/>
            <a:chExt cx="3216275" cy="1844045"/>
          </a:xfrm>
        </p:grpSpPr>
        <p:sp>
          <p:nvSpPr>
            <p:cNvPr id="13"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4"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additive="base">
                                        <p:cTn id="7" dur="500" fill="hold"/>
                                        <p:tgtEl>
                                          <p:spTgt spid="10247"/>
                                        </p:tgtEl>
                                        <p:attrNameLst>
                                          <p:attrName>ppt_x</p:attrName>
                                        </p:attrNameLst>
                                      </p:cBhvr>
                                      <p:tavLst>
                                        <p:tav tm="0">
                                          <p:val>
                                            <p:strVal val="1+#ppt_w/2"/>
                                          </p:val>
                                        </p:tav>
                                        <p:tav tm="100000">
                                          <p:val>
                                            <p:strVal val="#ppt_x"/>
                                          </p:val>
                                        </p:tav>
                                      </p:tavLst>
                                    </p:anim>
                                    <p:anim calcmode="lin" valueType="num">
                                      <p:cBhvr additive="base">
                                        <p:cTn id="8"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500" fill="hold"/>
                                        <p:tgtEl>
                                          <p:spTgt spid="102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8">
                                            <p:txEl>
                                              <p:pRg st="0" end="0"/>
                                            </p:txEl>
                                          </p:spTgt>
                                        </p:tgtEl>
                                        <p:attrNameLst>
                                          <p:attrName>style.visibility</p:attrName>
                                        </p:attrNameLst>
                                      </p:cBhvr>
                                      <p:to>
                                        <p:strVal val="visible"/>
                                      </p:to>
                                    </p:set>
                                    <p:anim calcmode="lin" valueType="num">
                                      <p:cBhvr additive="base">
                                        <p:cTn id="19" dur="500" fill="hold"/>
                                        <p:tgtEl>
                                          <p:spTgt spid="1024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8">
                                            <p:txEl>
                                              <p:pRg st="1" end="1"/>
                                            </p:txEl>
                                          </p:spTgt>
                                        </p:tgtEl>
                                        <p:attrNameLst>
                                          <p:attrName>style.visibility</p:attrName>
                                        </p:attrNameLst>
                                      </p:cBhvr>
                                      <p:to>
                                        <p:strVal val="visible"/>
                                      </p:to>
                                    </p:set>
                                    <p:anim calcmode="lin" valueType="num">
                                      <p:cBhvr additive="base">
                                        <p:cTn id="25" dur="500" fill="hold"/>
                                        <p:tgtEl>
                                          <p:spTgt spid="10248">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9">
                                            <p:txEl>
                                              <p:pRg st="0" end="0"/>
                                            </p:txEl>
                                          </p:spTgt>
                                        </p:tgtEl>
                                        <p:attrNameLst>
                                          <p:attrName>style.visibility</p:attrName>
                                        </p:attrNameLst>
                                      </p:cBhvr>
                                      <p:to>
                                        <p:strVal val="visible"/>
                                      </p:to>
                                    </p:set>
                                    <p:anim calcmode="lin" valueType="num">
                                      <p:cBhvr additive="base">
                                        <p:cTn id="31" dur="500" fill="hold"/>
                                        <p:tgtEl>
                                          <p:spTgt spid="1024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9">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249">
                                            <p:txEl>
                                              <p:pRg st="1" end="1"/>
                                            </p:txEl>
                                          </p:spTgt>
                                        </p:tgtEl>
                                        <p:attrNameLst>
                                          <p:attrName>style.visibility</p:attrName>
                                        </p:attrNameLst>
                                      </p:cBhvr>
                                      <p:to>
                                        <p:strVal val="visible"/>
                                      </p:to>
                                    </p:set>
                                    <p:anim calcmode="lin" valueType="num">
                                      <p:cBhvr additive="base">
                                        <p:cTn id="35" dur="500" fill="hold"/>
                                        <p:tgtEl>
                                          <p:spTgt spid="10249">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249">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249">
                                            <p:txEl>
                                              <p:pRg st="2" end="2"/>
                                            </p:txEl>
                                          </p:spTgt>
                                        </p:tgtEl>
                                        <p:attrNameLst>
                                          <p:attrName>style.visibility</p:attrName>
                                        </p:attrNameLst>
                                      </p:cBhvr>
                                      <p:to>
                                        <p:strVal val="visible"/>
                                      </p:to>
                                    </p:set>
                                    <p:anim calcmode="lin" valueType="num">
                                      <p:cBhvr additive="base">
                                        <p:cTn id="39" dur="500" fill="hold"/>
                                        <p:tgtEl>
                                          <p:spTgt spid="10249">
                                            <p:txEl>
                                              <p:pRg st="2" end="2"/>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24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nodePh="1">
                                  <p:stCondLst>
                                    <p:cond delay="0"/>
                                  </p:stCondLst>
                                  <p:endCondLst>
                                    <p:cond evt="begin" delay="0">
                                      <p:tn val="43"/>
                                    </p:cond>
                                  </p:endCondLst>
                                  <p:childTnLst>
                                    <p:set>
                                      <p:cBhvr>
                                        <p:cTn id="44" dur="1" fill="hold">
                                          <p:stCondLst>
                                            <p:cond delay="0"/>
                                          </p:stCondLst>
                                        </p:cTn>
                                        <p:tgtEl>
                                          <p:spTgt spid="10250">
                                            <p:txEl>
                                              <p:pRg st="0" end="0"/>
                                            </p:txEl>
                                          </p:spTgt>
                                        </p:tgtEl>
                                        <p:attrNameLst>
                                          <p:attrName>style.visibility</p:attrName>
                                        </p:attrNameLst>
                                      </p:cBhvr>
                                      <p:to>
                                        <p:strVal val="visible"/>
                                      </p:to>
                                    </p:set>
                                    <p:anim calcmode="lin" valueType="num">
                                      <p:cBhvr additive="base">
                                        <p:cTn id="45" dur="500" fill="hold"/>
                                        <p:tgtEl>
                                          <p:spTgt spid="10250">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2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 calcmode="lin" valueType="num">
                                      <p:cBhvr additive="base">
                                        <p:cTn id="5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P spid="10247" grpId="0" autoUpdateAnimBg="0"/>
      <p:bldP spid="10248" grpId="0" build="p" autoUpdateAnimBg="0"/>
      <p:bldP spid="10249" grpId="0" build="p" autoUpdateAnimBg="0"/>
      <p:bldP spid="10250" grpId="0" build="p" autoUpdateAnimBg="0"/>
      <p:bldP spid="1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743200" y="0"/>
            <a:ext cx="6400800" cy="914400"/>
          </a:xfrm>
        </p:spPr>
        <p:txBody>
          <a:bodyPr/>
          <a:lstStyle/>
          <a:p>
            <a:pPr eaLnBrk="1" hangingPunct="1"/>
            <a:r>
              <a:rPr lang="en-US" altLang="en-US" sz="3600" dirty="0" smtClean="0"/>
              <a:t>Math </a:t>
            </a:r>
            <a:r>
              <a:rPr lang="en-US" altLang="en-US" sz="3600" dirty="0"/>
              <a:t>68, 78, 88, </a:t>
            </a:r>
            <a:r>
              <a:rPr lang="en-US" altLang="en-US" sz="3600" dirty="0" smtClean="0"/>
              <a:t>98</a:t>
            </a:r>
            <a:endParaRPr lang="en-US" altLang="en-US" sz="3600" dirty="0" smtClean="0"/>
          </a:p>
        </p:txBody>
      </p:sp>
      <p:sp>
        <p:nvSpPr>
          <p:cNvPr id="25607" name="Rectangle 7"/>
          <p:cNvSpPr>
            <a:spLocks noChangeArrowheads="1"/>
          </p:cNvSpPr>
          <p:nvPr/>
        </p:nvSpPr>
        <p:spPr bwMode="auto">
          <a:xfrm>
            <a:off x="3352800" y="1066800"/>
            <a:ext cx="3189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Final Deadline</a:t>
            </a:r>
          </a:p>
        </p:txBody>
      </p:sp>
      <p:sp>
        <p:nvSpPr>
          <p:cNvPr id="25609" name="Rectangle 9"/>
          <p:cNvSpPr>
            <a:spLocks noChangeArrowheads="1"/>
          </p:cNvSpPr>
          <p:nvPr/>
        </p:nvSpPr>
        <p:spPr bwMode="auto">
          <a:xfrm>
            <a:off x="0" y="52578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400" b="1"/>
              <a:t>Drop the folder off in the MLC (CH 313).   Leave the initialed yellow log sheet with the folder. </a:t>
            </a:r>
            <a:r>
              <a:rPr lang="en-US" altLang="en-US" sz="2400" b="1" u="sng"/>
              <a:t> </a:t>
            </a:r>
            <a:endParaRPr lang="en-US" altLang="en-US" sz="2400" b="1"/>
          </a:p>
        </p:txBody>
      </p:sp>
      <p:sp>
        <p:nvSpPr>
          <p:cNvPr id="25610" name="Rectangle 10"/>
          <p:cNvSpPr>
            <a:spLocks noChangeArrowheads="1"/>
          </p:cNvSpPr>
          <p:nvPr/>
        </p:nvSpPr>
        <p:spPr bwMode="auto">
          <a:xfrm>
            <a:off x="0" y="47244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25611" name="Rectangle 11"/>
          <p:cNvSpPr>
            <a:spLocks noChangeArrowheads="1"/>
          </p:cNvSpPr>
          <p:nvPr/>
        </p:nvSpPr>
        <p:spPr bwMode="auto">
          <a:xfrm>
            <a:off x="0" y="2133600"/>
            <a:ext cx="883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342900" indent="-342900" eaLnBrk="1" hangingPunct="1">
              <a:spcBef>
                <a:spcPct val="0"/>
              </a:spcBef>
            </a:pPr>
            <a:r>
              <a:rPr lang="en-US" altLang="en-US" sz="2400" b="1" u="sng" dirty="0" smtClean="0"/>
              <a:t>June 13</a:t>
            </a:r>
            <a:r>
              <a:rPr lang="en-US" altLang="en-US" sz="2400" b="1" u="sng" dirty="0" smtClean="0"/>
              <a:t>, 2017</a:t>
            </a:r>
            <a:r>
              <a:rPr lang="en-US" altLang="en-US" sz="2400" b="1" dirty="0" smtClean="0"/>
              <a:t>– </a:t>
            </a:r>
            <a:r>
              <a:rPr lang="en-US" altLang="en-US" sz="2400" b="1" dirty="0"/>
              <a:t>mark that on your contract on the line: </a:t>
            </a:r>
            <a:r>
              <a:rPr lang="en-US" altLang="en-US" sz="2400" dirty="0"/>
              <a:t>I will return the red module folder with final and midterm papers to my instructor or the Math Learning Center (CH-313) on or before:</a:t>
            </a:r>
          </a:p>
          <a:p>
            <a:pPr eaLnBrk="1" hangingPunct="1">
              <a:spcBef>
                <a:spcPct val="0"/>
              </a:spcBef>
              <a:buFontTx/>
              <a:buNone/>
            </a:pPr>
            <a:r>
              <a:rPr lang="en-US" altLang="en-US" sz="2400" b="1" dirty="0"/>
              <a:t> </a:t>
            </a:r>
            <a:r>
              <a:rPr lang="en-US" altLang="en-US" sz="2400" b="1" dirty="0" smtClean="0"/>
              <a:t>   </a:t>
            </a:r>
            <a:r>
              <a:rPr lang="en-US" altLang="en-US" sz="2400" b="1" u="sng" dirty="0" smtClean="0"/>
              <a:t> </a:t>
            </a:r>
            <a:r>
              <a:rPr lang="en-US" altLang="en-US" sz="2400" b="1" u="sng" dirty="0" smtClean="0"/>
              <a:t>June 13, 2017______</a:t>
            </a:r>
            <a:r>
              <a:rPr lang="en-US" altLang="en-US" sz="2400" dirty="0" smtClean="0"/>
              <a:t>(</a:t>
            </a:r>
            <a:r>
              <a:rPr lang="en-US" altLang="en-US" sz="2400" dirty="0"/>
              <a:t>FILL IN DATE HERE)</a:t>
            </a:r>
          </a:p>
        </p:txBody>
      </p:sp>
      <p:sp>
        <p:nvSpPr>
          <p:cNvPr id="25612" name="Rectangle 12"/>
          <p:cNvSpPr>
            <a:spLocks noChangeArrowheads="1"/>
          </p:cNvSpPr>
          <p:nvPr/>
        </p:nvSpPr>
        <p:spPr bwMode="auto">
          <a:xfrm>
            <a:off x="0" y="38862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6725" indent="-466725"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r>
              <a:rPr lang="en-US" altLang="en-US" sz="2400" b="1"/>
              <a:t>Put BOTH 1-page papers in the front of your folder. </a:t>
            </a:r>
            <a:r>
              <a:rPr lang="en-US" altLang="en-US" sz="2400"/>
              <a:t>The final paper should be a description of what math you worked on and an evaluation of the course . More on this later.</a:t>
            </a:r>
          </a:p>
        </p:txBody>
      </p:sp>
      <p:grpSp>
        <p:nvGrpSpPr>
          <p:cNvPr id="11" name="Group 10"/>
          <p:cNvGrpSpPr/>
          <p:nvPr/>
        </p:nvGrpSpPr>
        <p:grpSpPr>
          <a:xfrm>
            <a:off x="-13447" y="289555"/>
            <a:ext cx="3216275" cy="1844045"/>
            <a:chOff x="-13447" y="289555"/>
            <a:chExt cx="3216275" cy="1844045"/>
          </a:xfrm>
        </p:grpSpPr>
        <p:sp>
          <p:nvSpPr>
            <p:cNvPr id="12"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3"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1+#ppt_w/2"/>
                                          </p:val>
                                        </p:tav>
                                        <p:tav tm="100000">
                                          <p:val>
                                            <p:strVal val="#ppt_x"/>
                                          </p:val>
                                        </p:tav>
                                      </p:tavLst>
                                    </p:anim>
                                    <p:anim calcmode="lin" valueType="num">
                                      <p:cBhvr additive="base">
                                        <p:cTn id="8"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11">
                                            <p:txEl>
                                              <p:pRg st="0" end="0"/>
                                            </p:txEl>
                                          </p:spTgt>
                                        </p:tgtEl>
                                        <p:attrNameLst>
                                          <p:attrName>style.visibility</p:attrName>
                                        </p:attrNameLst>
                                      </p:cBhvr>
                                      <p:to>
                                        <p:strVal val="visible"/>
                                      </p:to>
                                    </p:set>
                                    <p:anim calcmode="lin" valueType="num">
                                      <p:cBhvr additive="base">
                                        <p:cTn id="13" dur="500" fill="hold"/>
                                        <p:tgtEl>
                                          <p:spTgt spid="256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11">
                                            <p:txEl>
                                              <p:pRg st="1" end="1"/>
                                            </p:txEl>
                                          </p:spTgt>
                                        </p:tgtEl>
                                        <p:attrNameLst>
                                          <p:attrName>style.visibility</p:attrName>
                                        </p:attrNameLst>
                                      </p:cBhvr>
                                      <p:to>
                                        <p:strVal val="visible"/>
                                      </p:to>
                                    </p:set>
                                    <p:anim calcmode="lin" valueType="num">
                                      <p:cBhvr additive="base">
                                        <p:cTn id="19" dur="500" fill="hold"/>
                                        <p:tgtEl>
                                          <p:spTgt spid="256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612">
                                            <p:txEl>
                                              <p:pRg st="0" end="0"/>
                                            </p:txEl>
                                          </p:spTgt>
                                        </p:tgtEl>
                                        <p:attrNameLst>
                                          <p:attrName>style.visibility</p:attrName>
                                        </p:attrNameLst>
                                      </p:cBhvr>
                                      <p:to>
                                        <p:strVal val="visible"/>
                                      </p:to>
                                    </p:set>
                                    <p:anim calcmode="lin" valueType="num">
                                      <p:cBhvr additive="base">
                                        <p:cTn id="25" dur="500" fill="hold"/>
                                        <p:tgtEl>
                                          <p:spTgt spid="2561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5609">
                                            <p:txEl>
                                              <p:pRg st="0" end="0"/>
                                            </p:txEl>
                                          </p:spTgt>
                                        </p:tgtEl>
                                        <p:attrNameLst>
                                          <p:attrName>style.visibility</p:attrName>
                                        </p:attrNameLst>
                                      </p:cBhvr>
                                      <p:to>
                                        <p:strVal val="visible"/>
                                      </p:to>
                                    </p:set>
                                    <p:anim calcmode="lin" valueType="num">
                                      <p:cBhvr additive="base">
                                        <p:cTn id="31" dur="500" fill="hold"/>
                                        <p:tgtEl>
                                          <p:spTgt spid="2560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25610">
                                            <p:txEl>
                                              <p:pRg st="0" end="0"/>
                                            </p:txEl>
                                          </p:spTgt>
                                        </p:tgtEl>
                                        <p:attrNameLst>
                                          <p:attrName>style.visibility</p:attrName>
                                        </p:attrNameLst>
                                      </p:cBhvr>
                                      <p:to>
                                        <p:strVal val="visible"/>
                                      </p:to>
                                    </p:set>
                                    <p:anim calcmode="lin" valueType="num">
                                      <p:cBhvr additive="base">
                                        <p:cTn id="37" dur="500" fill="hold"/>
                                        <p:tgtEl>
                                          <p:spTgt spid="25610">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6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utoUpdateAnimBg="0"/>
      <p:bldP spid="25609" grpId="0" build="p" autoUpdateAnimBg="0"/>
      <p:bldP spid="25610" grpId="0" build="p" autoUpdateAnimBg="0"/>
      <p:bldP spid="25611" grpId="0" build="p" autoUpdateAnimBg="0"/>
      <p:bldP spid="25612"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743200" y="0"/>
            <a:ext cx="6400800" cy="914400"/>
          </a:xfrm>
        </p:spPr>
        <p:txBody>
          <a:bodyPr/>
          <a:lstStyle/>
          <a:p>
            <a:pPr eaLnBrk="1" hangingPunct="1"/>
            <a:r>
              <a:rPr lang="en-US" altLang="en-US" sz="3600" dirty="0" smtClean="0"/>
              <a:t>Math </a:t>
            </a:r>
            <a:r>
              <a:rPr lang="en-US" altLang="en-US" sz="3600" dirty="0"/>
              <a:t>68, 78, 88, 98</a:t>
            </a:r>
            <a:endParaRPr lang="en-US" altLang="en-US" sz="3600" dirty="0"/>
          </a:p>
        </p:txBody>
      </p:sp>
      <p:sp>
        <p:nvSpPr>
          <p:cNvPr id="14339" name="Rectangle 3"/>
          <p:cNvSpPr>
            <a:spLocks noGrp="1" noChangeArrowheads="1"/>
          </p:cNvSpPr>
          <p:nvPr>
            <p:ph type="subTitle" idx="1"/>
          </p:nvPr>
        </p:nvSpPr>
        <p:spPr>
          <a:xfrm>
            <a:off x="0" y="1797945"/>
            <a:ext cx="9144000" cy="609600"/>
          </a:xfrm>
        </p:spPr>
        <p:txBody>
          <a:bodyPr/>
          <a:lstStyle/>
          <a:p>
            <a:pPr algn="l" eaLnBrk="1" hangingPunct="1"/>
            <a:r>
              <a:rPr lang="en-US" altLang="en-US" dirty="0" smtClean="0"/>
              <a:t>		</a:t>
            </a:r>
            <a:r>
              <a:rPr lang="en-US" altLang="en-US" u="sng" dirty="0" smtClean="0"/>
              <a:t>Yes</a:t>
            </a:r>
            <a:r>
              <a:rPr lang="en-US" altLang="en-US" dirty="0" smtClean="0"/>
              <a:t>, here is what is required:</a:t>
            </a:r>
          </a:p>
        </p:txBody>
      </p:sp>
      <p:sp>
        <p:nvSpPr>
          <p:cNvPr id="14343" name="Rectangle 7"/>
          <p:cNvSpPr>
            <a:spLocks noChangeArrowheads="1"/>
          </p:cNvSpPr>
          <p:nvPr/>
        </p:nvSpPr>
        <p:spPr bwMode="auto">
          <a:xfrm>
            <a:off x="3352800" y="1066800"/>
            <a:ext cx="56925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3000" dirty="0" smtClean="0">
                <a:solidFill>
                  <a:srgbClr val="FF3300"/>
                </a:solidFill>
              </a:rPr>
              <a:t>Did you say papers in a math class?</a:t>
            </a:r>
            <a:endParaRPr lang="en-US" altLang="en-US" sz="3000" dirty="0">
              <a:solidFill>
                <a:srgbClr val="FF3300"/>
              </a:solidFill>
            </a:endParaRPr>
          </a:p>
        </p:txBody>
      </p:sp>
      <p:sp>
        <p:nvSpPr>
          <p:cNvPr id="14344" name="Rectangle 8"/>
          <p:cNvSpPr>
            <a:spLocks noChangeArrowheads="1"/>
          </p:cNvSpPr>
          <p:nvPr/>
        </p:nvSpPr>
        <p:spPr bwMode="auto">
          <a:xfrm>
            <a:off x="-300318" y="2209800"/>
            <a:ext cx="9448800" cy="4648200"/>
          </a:xfrm>
          <a:prstGeom prst="rect">
            <a:avLst/>
          </a:prstGeom>
          <a:noFill/>
          <a:ln>
            <a:noFill/>
          </a:ln>
          <a:extLst/>
        </p:spPr>
        <p:txBody>
          <a:bodyPr/>
          <a:lstStyle/>
          <a:p>
            <a:pPr marL="631825" lvl="1">
              <a:spcBef>
                <a:spcPct val="20000"/>
              </a:spcBef>
              <a:defRPr/>
            </a:pPr>
            <a:r>
              <a:rPr lang="en-US" sz="2800" b="1" dirty="0"/>
              <a:t>Midterm paper: </a:t>
            </a:r>
            <a:endParaRPr lang="en-US" sz="2800" b="1" dirty="0" smtClean="0"/>
          </a:p>
          <a:p>
            <a:pPr marL="1089025" lvl="1" indent="-457200">
              <a:spcBef>
                <a:spcPct val="20000"/>
              </a:spcBef>
              <a:buFont typeface="Arial" pitchFamily="34" charset="0"/>
              <a:buChar char="•"/>
              <a:defRPr/>
            </a:pPr>
            <a:r>
              <a:rPr lang="en-US" sz="2800" dirty="0" smtClean="0"/>
              <a:t>1 </a:t>
            </a:r>
            <a:r>
              <a:rPr lang="en-US" sz="2800" b="1" dirty="0"/>
              <a:t>whole</a:t>
            </a:r>
            <a:r>
              <a:rPr lang="en-US" sz="2800" dirty="0"/>
              <a:t> page typed - regular margins, 12 point font, double spaced; this should be at least 350 words. </a:t>
            </a:r>
            <a:r>
              <a:rPr lang="en-US" sz="2800" dirty="0" smtClean="0"/>
              <a:t>(</a:t>
            </a:r>
            <a:r>
              <a:rPr lang="en-US" sz="2800" dirty="0"/>
              <a:t>I</a:t>
            </a:r>
            <a:r>
              <a:rPr lang="en-US" sz="2800" dirty="0" smtClean="0"/>
              <a:t> </a:t>
            </a:r>
            <a:r>
              <a:rPr lang="en-US" sz="2800" dirty="0"/>
              <a:t>will only count words if it looks short).</a:t>
            </a:r>
          </a:p>
          <a:p>
            <a:pPr marL="1089025" lvl="1" indent="-457200">
              <a:spcBef>
                <a:spcPct val="20000"/>
              </a:spcBef>
              <a:buFont typeface="Arial" pitchFamily="34" charset="0"/>
              <a:buChar char="•"/>
              <a:defRPr/>
            </a:pPr>
            <a:r>
              <a:rPr lang="en-US" sz="2800" dirty="0"/>
              <a:t>Description of </a:t>
            </a:r>
            <a:r>
              <a:rPr lang="en-US" sz="2800" b="1" dirty="0"/>
              <a:t>all</a:t>
            </a:r>
            <a:r>
              <a:rPr lang="en-US" sz="2800" dirty="0"/>
              <a:t> (actually just a lot of) the </a:t>
            </a:r>
            <a:r>
              <a:rPr lang="en-US" sz="2800" i="1" dirty="0"/>
              <a:t>extra</a:t>
            </a:r>
            <a:r>
              <a:rPr lang="en-US" sz="2800" dirty="0"/>
              <a:t> resources provided by the Math Division and which one(s) you took advantage of.  You must use at least one of them. Check your folder for some websites that might help you find some of the resources. (ALEKS is not a resource; it is a required part of the course.)</a:t>
            </a:r>
          </a:p>
          <a:p>
            <a:pPr marL="631825" lvl="1">
              <a:spcBef>
                <a:spcPct val="20000"/>
              </a:spcBef>
              <a:buFontTx/>
              <a:buChar char="•"/>
              <a:defRPr/>
            </a:pPr>
            <a:endParaRPr lang="en-US" sz="2800" dirty="0"/>
          </a:p>
        </p:txBody>
      </p:sp>
      <p:sp>
        <p:nvSpPr>
          <p:cNvPr id="14346" name="Rectangle 10"/>
          <p:cNvSpPr>
            <a:spLocks noChangeArrowheads="1"/>
          </p:cNvSpPr>
          <p:nvPr/>
        </p:nvSpPr>
        <p:spPr bwMode="auto">
          <a:xfrm>
            <a:off x="0" y="47244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11" name="Group 10"/>
          <p:cNvGrpSpPr/>
          <p:nvPr/>
        </p:nvGrpSpPr>
        <p:grpSpPr>
          <a:xfrm>
            <a:off x="-13447" y="289555"/>
            <a:ext cx="3216275" cy="1844045"/>
            <a:chOff x="-13447" y="289555"/>
            <a:chExt cx="3216275" cy="1844045"/>
          </a:xfrm>
        </p:grpSpPr>
        <p:sp>
          <p:nvSpPr>
            <p:cNvPr id="12"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3"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1+#ppt_w/2"/>
                                          </p:val>
                                        </p:tav>
                                        <p:tav tm="100000">
                                          <p:val>
                                            <p:strVal val="#ppt_x"/>
                                          </p:val>
                                        </p:tav>
                                      </p:tavLst>
                                    </p:anim>
                                    <p:anim calcmode="lin" valueType="num">
                                      <p:cBhvr additive="base">
                                        <p:cTn id="8"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4">
                                            <p:txEl>
                                              <p:pRg st="0" end="0"/>
                                            </p:txEl>
                                          </p:spTgt>
                                        </p:tgtEl>
                                        <p:attrNameLst>
                                          <p:attrName>style.visibility</p:attrName>
                                        </p:attrNameLst>
                                      </p:cBhvr>
                                      <p:to>
                                        <p:strVal val="visible"/>
                                      </p:to>
                                    </p:set>
                                    <p:anim calcmode="lin" valueType="num">
                                      <p:cBhvr additive="base">
                                        <p:cTn id="19" dur="500" fill="hold"/>
                                        <p:tgtEl>
                                          <p:spTgt spid="1434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4">
                                            <p:txEl>
                                              <p:pRg st="1" end="1"/>
                                            </p:txEl>
                                          </p:spTgt>
                                        </p:tgtEl>
                                        <p:attrNameLst>
                                          <p:attrName>style.visibility</p:attrName>
                                        </p:attrNameLst>
                                      </p:cBhvr>
                                      <p:to>
                                        <p:strVal val="visible"/>
                                      </p:to>
                                    </p:set>
                                    <p:anim calcmode="lin" valueType="num">
                                      <p:cBhvr additive="base">
                                        <p:cTn id="25" dur="500" fill="hold"/>
                                        <p:tgtEl>
                                          <p:spTgt spid="14344">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4">
                                            <p:txEl>
                                              <p:pRg st="2" end="2"/>
                                            </p:txEl>
                                          </p:spTgt>
                                        </p:tgtEl>
                                        <p:attrNameLst>
                                          <p:attrName>style.visibility</p:attrName>
                                        </p:attrNameLst>
                                      </p:cBhvr>
                                      <p:to>
                                        <p:strVal val="visible"/>
                                      </p:to>
                                    </p:set>
                                    <p:anim calcmode="lin" valueType="num">
                                      <p:cBhvr additive="base">
                                        <p:cTn id="31" dur="500" fill="hold"/>
                                        <p:tgtEl>
                                          <p:spTgt spid="14344">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14346">
                                            <p:txEl>
                                              <p:pRg st="0" end="0"/>
                                            </p:txEl>
                                          </p:spTgt>
                                        </p:tgtEl>
                                        <p:attrNameLst>
                                          <p:attrName>style.visibility</p:attrName>
                                        </p:attrNameLst>
                                      </p:cBhvr>
                                      <p:to>
                                        <p:strVal val="visible"/>
                                      </p:to>
                                    </p:set>
                                    <p:anim calcmode="lin" valueType="num">
                                      <p:cBhvr additive="base">
                                        <p:cTn id="37" dur="500" fill="hold"/>
                                        <p:tgtEl>
                                          <p:spTgt spid="14346">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3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3" grpId="0" autoUpdateAnimBg="0"/>
      <p:bldP spid="14344" grpId="0" build="p" autoUpdateAnimBg="0"/>
      <p:bldP spid="1434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743200" y="0"/>
            <a:ext cx="6400800" cy="914400"/>
          </a:xfrm>
        </p:spPr>
        <p:txBody>
          <a:bodyPr/>
          <a:lstStyle/>
          <a:p>
            <a:pPr eaLnBrk="1" hangingPunct="1"/>
            <a:r>
              <a:rPr lang="en-US" altLang="en-US" sz="3600" dirty="0" smtClean="0"/>
              <a:t>Math </a:t>
            </a:r>
            <a:r>
              <a:rPr lang="en-US" altLang="en-US" sz="3600" dirty="0" smtClean="0"/>
              <a:t>68, 78, 88, 98</a:t>
            </a:r>
            <a:endParaRPr lang="en-US" altLang="en-US" sz="3600" dirty="0" smtClean="0"/>
          </a:p>
        </p:txBody>
      </p:sp>
      <p:sp>
        <p:nvSpPr>
          <p:cNvPr id="14339" name="Rectangle 3"/>
          <p:cNvSpPr>
            <a:spLocks noGrp="1" noChangeArrowheads="1"/>
          </p:cNvSpPr>
          <p:nvPr>
            <p:ph type="subTitle" idx="1"/>
          </p:nvPr>
        </p:nvSpPr>
        <p:spPr>
          <a:xfrm>
            <a:off x="0" y="1752600"/>
            <a:ext cx="9144000" cy="609600"/>
          </a:xfrm>
        </p:spPr>
        <p:txBody>
          <a:bodyPr/>
          <a:lstStyle/>
          <a:p>
            <a:pPr algn="l" eaLnBrk="1" hangingPunct="1"/>
            <a:r>
              <a:rPr lang="en-US" altLang="en-US" b="1" dirty="0" smtClean="0"/>
              <a:t> More on the Midterm paper</a:t>
            </a:r>
            <a:r>
              <a:rPr lang="en-US" altLang="en-US" dirty="0" smtClean="0"/>
              <a:t>.</a:t>
            </a:r>
          </a:p>
        </p:txBody>
      </p:sp>
      <p:sp>
        <p:nvSpPr>
          <p:cNvPr id="14343" name="Rectangle 7"/>
          <p:cNvSpPr>
            <a:spLocks noChangeArrowheads="1"/>
          </p:cNvSpPr>
          <p:nvPr/>
        </p:nvSpPr>
        <p:spPr bwMode="auto">
          <a:xfrm>
            <a:off x="3352800" y="1066800"/>
            <a:ext cx="4244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Recap of the papers</a:t>
            </a:r>
          </a:p>
        </p:txBody>
      </p:sp>
      <p:sp>
        <p:nvSpPr>
          <p:cNvPr id="14344" name="Rectangle 8"/>
          <p:cNvSpPr>
            <a:spLocks noChangeArrowheads="1"/>
          </p:cNvSpPr>
          <p:nvPr/>
        </p:nvSpPr>
        <p:spPr bwMode="auto">
          <a:xfrm>
            <a:off x="-381000" y="2209800"/>
            <a:ext cx="9525000" cy="4495800"/>
          </a:xfrm>
          <a:prstGeom prst="rect">
            <a:avLst/>
          </a:prstGeom>
          <a:noFill/>
          <a:ln>
            <a:noFill/>
          </a:ln>
          <a:extLst/>
        </p:spPr>
        <p:txBody>
          <a:bodyPr/>
          <a:lstStyle/>
          <a:p>
            <a:pPr marL="1089025" lvl="1" indent="-457200">
              <a:spcBef>
                <a:spcPct val="20000"/>
              </a:spcBef>
              <a:buFont typeface="Arial" pitchFamily="34" charset="0"/>
              <a:buChar char="•"/>
              <a:defRPr/>
            </a:pPr>
            <a:r>
              <a:rPr lang="en-US" sz="2800" dirty="0"/>
              <a:t>You should approach the midterm in this way:  Pretend you are writing an article for the school paper.  Make your first sentences be something like the following.  “Are you taking a math class?  You should know about the extra resources that the Math Division has for math students.” </a:t>
            </a:r>
          </a:p>
          <a:p>
            <a:pPr marL="1089025" lvl="1" indent="-457200">
              <a:spcBef>
                <a:spcPct val="20000"/>
              </a:spcBef>
              <a:buFont typeface="Arial" pitchFamily="34" charset="0"/>
              <a:buChar char="•"/>
              <a:defRPr/>
            </a:pPr>
            <a:r>
              <a:rPr lang="en-US" sz="2800" dirty="0"/>
              <a:t>Remember that you </a:t>
            </a:r>
            <a:r>
              <a:rPr lang="en-US" sz="2800" u="sng" dirty="0"/>
              <a:t>do not need to </a:t>
            </a:r>
            <a:r>
              <a:rPr lang="en-US" sz="2800" b="1" u="sng" dirty="0"/>
              <a:t>use</a:t>
            </a:r>
            <a:r>
              <a:rPr lang="en-US" sz="2800" u="sng" dirty="0"/>
              <a:t> </a:t>
            </a:r>
            <a:r>
              <a:rPr lang="en-US" sz="2800" b="1" u="sng" dirty="0"/>
              <a:t>all</a:t>
            </a:r>
            <a:r>
              <a:rPr lang="en-US" sz="2800" u="sng" dirty="0"/>
              <a:t> </a:t>
            </a:r>
            <a:r>
              <a:rPr lang="en-US" sz="2800" dirty="0"/>
              <a:t>the resources; as you write your article, mention which one or ones you have used though.  ALEKS is not a resource for this.</a:t>
            </a:r>
          </a:p>
          <a:p>
            <a:pPr marL="1089025" lvl="1" indent="-457200">
              <a:spcBef>
                <a:spcPct val="20000"/>
              </a:spcBef>
              <a:buFont typeface="Arial" pitchFamily="34" charset="0"/>
              <a:buChar char="•"/>
              <a:defRPr/>
            </a:pPr>
            <a:r>
              <a:rPr lang="en-US" sz="2800" dirty="0"/>
              <a:t>Make sure you keep an </a:t>
            </a:r>
            <a:r>
              <a:rPr lang="en-US" sz="2800" u="sng" dirty="0"/>
              <a:t>electronic</a:t>
            </a:r>
            <a:r>
              <a:rPr lang="en-US" sz="2800" dirty="0"/>
              <a:t> copy of the paper!!</a:t>
            </a:r>
          </a:p>
          <a:p>
            <a:pPr marL="631825" lvl="1">
              <a:spcBef>
                <a:spcPct val="20000"/>
              </a:spcBef>
              <a:defRPr/>
            </a:pPr>
            <a:endParaRPr lang="en-US" sz="2800" dirty="0"/>
          </a:p>
        </p:txBody>
      </p:sp>
      <p:sp>
        <p:nvSpPr>
          <p:cNvPr id="14346" name="Rectangle 10"/>
          <p:cNvSpPr>
            <a:spLocks noChangeArrowheads="1"/>
          </p:cNvSpPr>
          <p:nvPr/>
        </p:nvSpPr>
        <p:spPr bwMode="auto">
          <a:xfrm>
            <a:off x="0" y="47244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grpSp>
        <p:nvGrpSpPr>
          <p:cNvPr id="10" name="Group 9"/>
          <p:cNvGrpSpPr/>
          <p:nvPr/>
        </p:nvGrpSpPr>
        <p:grpSpPr>
          <a:xfrm>
            <a:off x="-13447" y="289555"/>
            <a:ext cx="3216275" cy="1844045"/>
            <a:chOff x="-13447" y="289555"/>
            <a:chExt cx="3216275" cy="1844045"/>
          </a:xfrm>
        </p:grpSpPr>
        <p:sp>
          <p:nvSpPr>
            <p:cNvPr id="11"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2"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1+#ppt_w/2"/>
                                          </p:val>
                                        </p:tav>
                                        <p:tav tm="100000">
                                          <p:val>
                                            <p:strVal val="#ppt_x"/>
                                          </p:val>
                                        </p:tav>
                                      </p:tavLst>
                                    </p:anim>
                                    <p:anim calcmode="lin" valueType="num">
                                      <p:cBhvr additive="base">
                                        <p:cTn id="8"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4">
                                            <p:txEl>
                                              <p:pRg st="0" end="0"/>
                                            </p:txEl>
                                          </p:spTgt>
                                        </p:tgtEl>
                                        <p:attrNameLst>
                                          <p:attrName>style.visibility</p:attrName>
                                        </p:attrNameLst>
                                      </p:cBhvr>
                                      <p:to>
                                        <p:strVal val="visible"/>
                                      </p:to>
                                    </p:set>
                                    <p:anim calcmode="lin" valueType="num">
                                      <p:cBhvr additive="base">
                                        <p:cTn id="19" dur="500" fill="hold"/>
                                        <p:tgtEl>
                                          <p:spTgt spid="14344">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4">
                                            <p:txEl>
                                              <p:pRg st="1" end="1"/>
                                            </p:txEl>
                                          </p:spTgt>
                                        </p:tgtEl>
                                        <p:attrNameLst>
                                          <p:attrName>style.visibility</p:attrName>
                                        </p:attrNameLst>
                                      </p:cBhvr>
                                      <p:to>
                                        <p:strVal val="visible"/>
                                      </p:to>
                                    </p:set>
                                    <p:anim calcmode="lin" valueType="num">
                                      <p:cBhvr additive="base">
                                        <p:cTn id="25" dur="500" fill="hold"/>
                                        <p:tgtEl>
                                          <p:spTgt spid="14344">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4">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4344">
                                            <p:txEl>
                                              <p:pRg st="2" end="2"/>
                                            </p:txEl>
                                          </p:spTgt>
                                        </p:tgtEl>
                                        <p:attrNameLst>
                                          <p:attrName>style.visibility</p:attrName>
                                        </p:attrNameLst>
                                      </p:cBhvr>
                                      <p:to>
                                        <p:strVal val="visible"/>
                                      </p:to>
                                    </p:set>
                                    <p:anim calcmode="lin" valueType="num">
                                      <p:cBhvr additive="base">
                                        <p:cTn id="29" dur="500" fill="hold"/>
                                        <p:tgtEl>
                                          <p:spTgt spid="14344">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3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nodePh="1">
                                  <p:stCondLst>
                                    <p:cond delay="0"/>
                                  </p:stCondLst>
                                  <p:endCondLst>
                                    <p:cond evt="begin" delay="0">
                                      <p:tn val="33"/>
                                    </p:cond>
                                  </p:endCondLst>
                                  <p:childTnLst>
                                    <p:set>
                                      <p:cBhvr>
                                        <p:cTn id="34" dur="1" fill="hold">
                                          <p:stCondLst>
                                            <p:cond delay="0"/>
                                          </p:stCondLst>
                                        </p:cTn>
                                        <p:tgtEl>
                                          <p:spTgt spid="14346">
                                            <p:txEl>
                                              <p:pRg st="0" end="0"/>
                                            </p:txEl>
                                          </p:spTgt>
                                        </p:tgtEl>
                                        <p:attrNameLst>
                                          <p:attrName>style.visibility</p:attrName>
                                        </p:attrNameLst>
                                      </p:cBhvr>
                                      <p:to>
                                        <p:strVal val="visible"/>
                                      </p:to>
                                    </p:set>
                                    <p:anim calcmode="lin" valueType="num">
                                      <p:cBhvr additive="base">
                                        <p:cTn id="35" dur="500" fill="hold"/>
                                        <p:tgtEl>
                                          <p:spTgt spid="1434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3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P spid="14343" grpId="0" autoUpdateAnimBg="0"/>
      <p:bldP spid="14344" grpId="0" build="p" autoUpdateAnimBg="0"/>
      <p:bldP spid="1434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2743200" y="0"/>
            <a:ext cx="6400800" cy="914400"/>
          </a:xfrm>
        </p:spPr>
        <p:txBody>
          <a:bodyPr/>
          <a:lstStyle/>
          <a:p>
            <a:pPr eaLnBrk="1" hangingPunct="1"/>
            <a:r>
              <a:rPr lang="en-US" altLang="en-US" sz="3600" dirty="0" smtClean="0"/>
              <a:t>Math </a:t>
            </a:r>
            <a:r>
              <a:rPr lang="en-US" altLang="en-US" sz="3600" dirty="0"/>
              <a:t>68, 78, 88, 98</a:t>
            </a:r>
            <a:endParaRPr lang="en-US" altLang="en-US" sz="3600" dirty="0"/>
          </a:p>
        </p:txBody>
      </p:sp>
      <p:sp>
        <p:nvSpPr>
          <p:cNvPr id="14343" name="Rectangle 7"/>
          <p:cNvSpPr>
            <a:spLocks noChangeArrowheads="1"/>
          </p:cNvSpPr>
          <p:nvPr/>
        </p:nvSpPr>
        <p:spPr bwMode="auto">
          <a:xfrm>
            <a:off x="3352800" y="1066800"/>
            <a:ext cx="4244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4000">
                <a:solidFill>
                  <a:srgbClr val="FF3300"/>
                </a:solidFill>
              </a:rPr>
              <a:t>Recap of the papers</a:t>
            </a:r>
          </a:p>
        </p:txBody>
      </p:sp>
      <p:sp>
        <p:nvSpPr>
          <p:cNvPr id="14344" name="Rectangle 8"/>
          <p:cNvSpPr>
            <a:spLocks noChangeArrowheads="1"/>
          </p:cNvSpPr>
          <p:nvPr/>
        </p:nvSpPr>
        <p:spPr bwMode="auto">
          <a:xfrm>
            <a:off x="-381000" y="1828800"/>
            <a:ext cx="9525000" cy="609600"/>
          </a:xfrm>
          <a:prstGeom prst="rect">
            <a:avLst/>
          </a:prstGeom>
          <a:noFill/>
          <a:ln>
            <a:noFill/>
          </a:ln>
          <a:extLst/>
        </p:spPr>
        <p:txBody>
          <a:bodyPr/>
          <a:lstStyle/>
          <a:p>
            <a:pPr marL="631825" lvl="1">
              <a:spcBef>
                <a:spcPct val="20000"/>
              </a:spcBef>
              <a:defRPr/>
            </a:pPr>
            <a:r>
              <a:rPr lang="en-US" sz="2800" b="1" dirty="0"/>
              <a:t>Final paper</a:t>
            </a:r>
            <a:r>
              <a:rPr lang="en-US" sz="2800" dirty="0" smtClean="0"/>
              <a:t>:</a:t>
            </a:r>
          </a:p>
          <a:p>
            <a:pPr marL="1089025" lvl="1" indent="-457200">
              <a:spcBef>
                <a:spcPct val="20000"/>
              </a:spcBef>
              <a:buFont typeface="Arial" panose="020B0604020202020204" pitchFamily="34" charset="0"/>
              <a:buChar char="•"/>
              <a:defRPr/>
            </a:pPr>
            <a:r>
              <a:rPr lang="en-US" sz="2800" dirty="0" smtClean="0"/>
              <a:t> 1 </a:t>
            </a:r>
            <a:r>
              <a:rPr lang="en-US" sz="2800" dirty="0"/>
              <a:t>whole page typed (same deal: at least 350 words).</a:t>
            </a:r>
          </a:p>
          <a:p>
            <a:pPr marL="631825" lvl="1">
              <a:spcBef>
                <a:spcPct val="20000"/>
              </a:spcBef>
              <a:buFontTx/>
              <a:buChar char="•"/>
              <a:defRPr/>
            </a:pPr>
            <a:endParaRPr lang="en-US" sz="2800" dirty="0"/>
          </a:p>
        </p:txBody>
      </p:sp>
      <p:sp>
        <p:nvSpPr>
          <p:cNvPr id="14346" name="Rectangle 10"/>
          <p:cNvSpPr>
            <a:spLocks noChangeArrowheads="1"/>
          </p:cNvSpPr>
          <p:nvPr/>
        </p:nvSpPr>
        <p:spPr bwMode="auto">
          <a:xfrm>
            <a:off x="0" y="4724400"/>
            <a:ext cx="9144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eaLnBrk="1" hangingPunct="1"/>
            <a:endParaRPr lang="en-US" altLang="en-US" sz="3200"/>
          </a:p>
        </p:txBody>
      </p:sp>
      <p:sp>
        <p:nvSpPr>
          <p:cNvPr id="14348" name="Rectangle 12"/>
          <p:cNvSpPr>
            <a:spLocks noChangeArrowheads="1"/>
          </p:cNvSpPr>
          <p:nvPr/>
        </p:nvSpPr>
        <p:spPr bwMode="auto">
          <a:xfrm>
            <a:off x="-381000" y="2819400"/>
            <a:ext cx="929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1089025" indent="-4572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buFont typeface="Arial" pitchFamily="34" charset="0"/>
              <a:buChar char="•"/>
            </a:pPr>
            <a:r>
              <a:rPr lang="en-US" altLang="en-US" dirty="0"/>
              <a:t>A summary of what math</a:t>
            </a:r>
            <a:r>
              <a:rPr lang="en-US" altLang="en-US" sz="3200" dirty="0"/>
              <a:t> </a:t>
            </a:r>
            <a:r>
              <a:rPr lang="en-US" altLang="en-US" dirty="0"/>
              <a:t>you worked on.  If there were applications of the math that you found useful or interesting, tell us about them.  </a:t>
            </a:r>
          </a:p>
        </p:txBody>
      </p:sp>
      <p:sp>
        <p:nvSpPr>
          <p:cNvPr id="14349" name="Rectangle 13"/>
          <p:cNvSpPr>
            <a:spLocks noChangeArrowheads="1"/>
          </p:cNvSpPr>
          <p:nvPr/>
        </p:nvSpPr>
        <p:spPr bwMode="auto">
          <a:xfrm>
            <a:off x="-381000" y="4267200"/>
            <a:ext cx="9372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itchFamily="18" charset="0"/>
              </a:defRPr>
            </a:lvl1pPr>
            <a:lvl2pPr marL="1089025" indent="-4572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1" eaLnBrk="1" hangingPunct="1">
              <a:buFont typeface="Arial" pitchFamily="34" charset="0"/>
              <a:buChar char="•"/>
            </a:pPr>
            <a:r>
              <a:rPr lang="en-US" altLang="en-US" dirty="0"/>
              <a:t>An evaluation of the course.  Did it meet your needs? Did you do better in a regular math course (if you were taking one)?  Did you pass the entrance exam (if you were attempting one)?  Was ALEKS right for you?</a:t>
            </a:r>
          </a:p>
          <a:p>
            <a:pPr lvl="1" eaLnBrk="1" hangingPunct="1">
              <a:buFont typeface="Arial" pitchFamily="34" charset="0"/>
              <a:buChar char="•"/>
            </a:pPr>
            <a:r>
              <a:rPr lang="en-US" altLang="en-US" dirty="0"/>
              <a:t>Make sure you keep an </a:t>
            </a:r>
            <a:r>
              <a:rPr lang="en-US" altLang="en-US" u="sng" dirty="0"/>
              <a:t>electronic</a:t>
            </a:r>
            <a:r>
              <a:rPr lang="en-US" altLang="en-US" dirty="0"/>
              <a:t> copy of the paper!</a:t>
            </a:r>
          </a:p>
        </p:txBody>
      </p:sp>
      <p:grpSp>
        <p:nvGrpSpPr>
          <p:cNvPr id="11" name="Group 10"/>
          <p:cNvGrpSpPr/>
          <p:nvPr/>
        </p:nvGrpSpPr>
        <p:grpSpPr>
          <a:xfrm>
            <a:off x="-13447" y="289555"/>
            <a:ext cx="3216275" cy="1844045"/>
            <a:chOff x="-13447" y="289555"/>
            <a:chExt cx="3216275" cy="1844045"/>
          </a:xfrm>
        </p:grpSpPr>
        <p:sp>
          <p:nvSpPr>
            <p:cNvPr id="12" name="Text Box 5"/>
            <p:cNvSpPr txBox="1">
              <a:spLocks noChangeArrowheads="1"/>
            </p:cNvSpPr>
            <p:nvPr/>
          </p:nvSpPr>
          <p:spPr bwMode="auto">
            <a:xfrm>
              <a:off x="-13447" y="1302603"/>
              <a:ext cx="321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US" altLang="en-US" sz="2400" dirty="0" smtClean="0">
                  <a:solidFill>
                    <a:srgbClr val="006600"/>
                  </a:solidFill>
                </a:rPr>
                <a:t>Mathematics Division</a:t>
              </a:r>
            </a:p>
            <a:p>
              <a:pPr algn="ctr" eaLnBrk="1" hangingPunct="1">
                <a:spcBef>
                  <a:spcPct val="0"/>
                </a:spcBef>
                <a:buFontTx/>
                <a:buNone/>
              </a:pPr>
              <a:endParaRPr lang="en-US" altLang="en-US" sz="2400" dirty="0">
                <a:solidFill>
                  <a:srgbClr val="008080"/>
                </a:solidFill>
              </a:endParaRPr>
            </a:p>
          </p:txBody>
        </p:sp>
        <p:pic>
          <p:nvPicPr>
            <p:cNvPr id="13" name="Picture 3" descr="C:\Users\RMitchell\Desktop\GR_logo_Gr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89555"/>
              <a:ext cx="1981498" cy="98504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1+#ppt_w/2"/>
                                          </p:val>
                                        </p:tav>
                                        <p:tav tm="100000">
                                          <p:val>
                                            <p:strVal val="#ppt_x"/>
                                          </p:val>
                                        </p:tav>
                                      </p:tavLst>
                                    </p:anim>
                                    <p:anim calcmode="lin" valueType="num">
                                      <p:cBhvr additive="base">
                                        <p:cTn id="8"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4">
                                            <p:txEl>
                                              <p:pRg st="0" end="0"/>
                                            </p:txEl>
                                          </p:spTgt>
                                        </p:tgtEl>
                                        <p:attrNameLst>
                                          <p:attrName>style.visibility</p:attrName>
                                        </p:attrNameLst>
                                      </p:cBhvr>
                                      <p:to>
                                        <p:strVal val="visible"/>
                                      </p:to>
                                    </p:set>
                                    <p:anim calcmode="lin" valueType="num">
                                      <p:cBhvr additive="base">
                                        <p:cTn id="13" dur="500" fill="hold"/>
                                        <p:tgtEl>
                                          <p:spTgt spid="1434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4">
                                            <p:txEl>
                                              <p:pRg st="1" end="1"/>
                                            </p:txEl>
                                          </p:spTgt>
                                        </p:tgtEl>
                                        <p:attrNameLst>
                                          <p:attrName>style.visibility</p:attrName>
                                        </p:attrNameLst>
                                      </p:cBhvr>
                                      <p:to>
                                        <p:strVal val="visible"/>
                                      </p:to>
                                    </p:set>
                                    <p:anim calcmode="lin" valueType="num">
                                      <p:cBhvr additive="base">
                                        <p:cTn id="19" dur="500" fill="hold"/>
                                        <p:tgtEl>
                                          <p:spTgt spid="14344">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8">
                                            <p:txEl>
                                              <p:pRg st="0" end="0"/>
                                            </p:txEl>
                                          </p:spTgt>
                                        </p:tgtEl>
                                        <p:attrNameLst>
                                          <p:attrName>style.visibility</p:attrName>
                                        </p:attrNameLst>
                                      </p:cBhvr>
                                      <p:to>
                                        <p:strVal val="visible"/>
                                      </p:to>
                                    </p:set>
                                    <p:anim calcmode="lin" valueType="num">
                                      <p:cBhvr additive="base">
                                        <p:cTn id="25" dur="500" fill="hold"/>
                                        <p:tgtEl>
                                          <p:spTgt spid="1434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9">
                                            <p:txEl>
                                              <p:pRg st="0" end="0"/>
                                            </p:txEl>
                                          </p:spTgt>
                                        </p:tgtEl>
                                        <p:attrNameLst>
                                          <p:attrName>style.visibility</p:attrName>
                                        </p:attrNameLst>
                                      </p:cBhvr>
                                      <p:to>
                                        <p:strVal val="visible"/>
                                      </p:to>
                                    </p:set>
                                    <p:anim calcmode="lin" valueType="num">
                                      <p:cBhvr additive="base">
                                        <p:cTn id="31" dur="500" fill="hold"/>
                                        <p:tgtEl>
                                          <p:spTgt spid="1434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349">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349">
                                            <p:txEl>
                                              <p:pRg st="1" end="1"/>
                                            </p:txEl>
                                          </p:spTgt>
                                        </p:tgtEl>
                                        <p:attrNameLst>
                                          <p:attrName>style.visibility</p:attrName>
                                        </p:attrNameLst>
                                      </p:cBhvr>
                                      <p:to>
                                        <p:strVal val="visible"/>
                                      </p:to>
                                    </p:set>
                                    <p:anim calcmode="lin" valueType="num">
                                      <p:cBhvr additive="base">
                                        <p:cTn id="35" dur="500" fill="hold"/>
                                        <p:tgtEl>
                                          <p:spTgt spid="14349">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3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nodePh="1">
                                  <p:stCondLst>
                                    <p:cond delay="0"/>
                                  </p:stCondLst>
                                  <p:endCondLst>
                                    <p:cond evt="begin" delay="0">
                                      <p:tn val="39"/>
                                    </p:cond>
                                  </p:endCondLst>
                                  <p:childTnLst>
                                    <p:set>
                                      <p:cBhvr>
                                        <p:cTn id="40" dur="1" fill="hold">
                                          <p:stCondLst>
                                            <p:cond delay="0"/>
                                          </p:stCondLst>
                                        </p:cTn>
                                        <p:tgtEl>
                                          <p:spTgt spid="14346">
                                            <p:txEl>
                                              <p:pRg st="0" end="0"/>
                                            </p:txEl>
                                          </p:spTgt>
                                        </p:tgtEl>
                                        <p:attrNameLst>
                                          <p:attrName>style.visibility</p:attrName>
                                        </p:attrNameLst>
                                      </p:cBhvr>
                                      <p:to>
                                        <p:strVal val="visible"/>
                                      </p:to>
                                    </p:set>
                                    <p:anim calcmode="lin" valueType="num">
                                      <p:cBhvr additive="base">
                                        <p:cTn id="41" dur="500" fill="hold"/>
                                        <p:tgtEl>
                                          <p:spTgt spid="14346">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34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utoUpdateAnimBg="0"/>
      <p:bldP spid="14344" grpId="0" build="p" autoUpdateAnimBg="0"/>
      <p:bldP spid="14346" grpId="0" build="p" autoUpdateAnimBg="0"/>
      <p:bldP spid="14348" grpId="0" build="p" autoUpdateAnimBg="0"/>
      <p:bldP spid="14349"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6112</TotalTime>
  <Words>3388</Words>
  <Application>Microsoft Office PowerPoint</Application>
  <PresentationFormat>On-screen Show (4:3)</PresentationFormat>
  <Paragraphs>335</Paragraphs>
  <Slides>55</Slides>
  <Notes>55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Default Design</vt:lpstr>
      <vt:lpstr>Package</vt:lpstr>
      <vt:lpstr>Math Module Courses Orientation</vt:lpstr>
      <vt:lpstr>Math 68, 78, 88, 98</vt:lpstr>
      <vt:lpstr>Math 68, 78, 88, 98</vt:lpstr>
      <vt:lpstr>Math 68, 78, 88, 98</vt:lpstr>
      <vt:lpstr>Math 68, 78, 88, 98</vt:lpstr>
      <vt:lpstr>Math 68, 78, 88, 98</vt:lpstr>
      <vt:lpstr>Math 68, 78, 88, 98</vt:lpstr>
      <vt:lpstr>Math 68, 78, 88, 98</vt:lpstr>
      <vt:lpstr>Math 68, 78, 88, 98</vt:lpstr>
      <vt:lpstr>ALEKS Registration </vt:lpstr>
      <vt:lpstr>Prior to Registration</vt:lpstr>
      <vt:lpstr>Prior to Registration </vt:lpstr>
      <vt:lpstr>PowerPoint Presentation</vt:lpstr>
      <vt:lpstr>After you put in the course code, you should see this confirmation. Make sure the course is the correct one. Hit continue.</vt:lpstr>
      <vt:lpstr>First time users pick the first option.  If you already have a login, choose the second option.</vt:lpstr>
      <vt:lpstr>On this page, you will find a link to buy the access code. If you already bought the access code at the bookstore, you enter the code in the boxes.</vt:lpstr>
      <vt:lpstr>You will see a pop up menu when purchasing your access code online.  Be sure to choose the 11 Week option.  (Short Access will NOT work.)</vt:lpstr>
      <vt:lpstr>Now, all you need to do is “Purchase Code”  </vt:lpstr>
      <vt:lpstr>The next few web pages after this one ask for a lot of information.  They are not duplicated here.</vt:lpstr>
      <vt:lpstr>You must have a credit card for this option</vt:lpstr>
      <vt:lpstr>After completing your registration and payment information, select “continue” at the bottom of the page.  Review and place your order to complete your registration.  IMPORTANT:  If you are waiting on a financial aid check, let us know if you need a temporary code which gives you time before you have to pay.</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lpstr>Math 68, 78, 88, 98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Module Courses</dc:title>
  <dc:creator>Donnie Hallstone</dc:creator>
  <cp:lastModifiedBy>Rochelle Mitchell</cp:lastModifiedBy>
  <cp:revision>352</cp:revision>
  <cp:lastPrinted>2015-12-30T22:08:35Z</cp:lastPrinted>
  <dcterms:created xsi:type="dcterms:W3CDTF">2004-03-23T21:08:27Z</dcterms:created>
  <dcterms:modified xsi:type="dcterms:W3CDTF">2017-04-02T18:09:01Z</dcterms:modified>
</cp:coreProperties>
</file>